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84"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142" autoAdjust="0"/>
  </p:normalViewPr>
  <p:slideViewPr>
    <p:cSldViewPr>
      <p:cViewPr varScale="1">
        <p:scale>
          <a:sx n="55" d="100"/>
          <a:sy n="55" d="100"/>
        </p:scale>
        <p:origin x="102" y="270"/>
      </p:cViewPr>
      <p:guideLst>
        <p:guide orient="horz" pos="2880"/>
        <p:guide pos="2160"/>
      </p:guideLst>
    </p:cSldViewPr>
  </p:slideViewPr>
  <p:notesTextViewPr>
    <p:cViewPr>
      <p:scale>
        <a:sx n="100" d="100"/>
        <a:sy n="100" d="100"/>
      </p:scale>
      <p:origin x="0" y="-607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798D7F7-BCE5-4FAA-9CE3-C9FAE7AAEB02}" type="datetimeFigureOut">
              <a:rPr lang="en-US" smtClean="0"/>
              <a:t>6/9/2024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8FC082D6-9DFC-44F6-A45D-2C5327DF0961}" type="slidenum">
              <a:rPr lang="en-US" smtClean="0"/>
              <a:t>‹#›</a:t>
            </a:fld>
            <a:endParaRPr lang="en-US"/>
          </a:p>
        </p:txBody>
      </p:sp>
    </p:spTree>
    <p:extLst>
      <p:ext uri="{BB962C8B-B14F-4D97-AF65-F5344CB8AC3E}">
        <p14:creationId xmlns:p14="http://schemas.microsoft.com/office/powerpoint/2010/main" val="3448926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eployedmedicine.com/market/31/content/4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This module discusses the management of burns in the Tactical Field Care (TFC) setting, highlighting your role as a Combat Paramedic or Provider (CPP).</a:t>
            </a:r>
          </a:p>
          <a:p>
            <a:pPr algn="l"/>
            <a:r>
              <a:rPr lang="en-US" b="0" i="0" dirty="0">
                <a:solidFill>
                  <a:srgbClr val="212529"/>
                </a:solidFill>
                <a:effectLst/>
                <a:highlight>
                  <a:srgbClr val="FFFFFF"/>
                </a:highlight>
                <a:latin typeface="-apple-system"/>
              </a:rPr>
              <a:t>The assessment and management of a burn injury is taught during Combat Lifesaver and Combat Medic/Corpsman training, and it is important to understand what their training and anticipated skill set is in order to assume care for the casualty and potentially initiate more advanced treatments.</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2</a:t>
            </a:fld>
            <a:endParaRPr lang="en-US"/>
          </a:p>
        </p:txBody>
      </p:sp>
    </p:spTree>
    <p:extLst>
      <p:ext uri="{BB962C8B-B14F-4D97-AF65-F5344CB8AC3E}">
        <p14:creationId xmlns:p14="http://schemas.microsoft.com/office/powerpoint/2010/main" val="1536622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Chemical burns can be caused by many different types of chemicals present in vehicles, machinery, and even some weapons.</a:t>
            </a:r>
          </a:p>
          <a:p>
            <a:pPr algn="l"/>
            <a:r>
              <a:rPr lang="en-US" b="0" i="0" dirty="0">
                <a:solidFill>
                  <a:srgbClr val="212529"/>
                </a:solidFill>
                <a:effectLst/>
                <a:highlight>
                  <a:srgbClr val="FFFFFF"/>
                </a:highlight>
                <a:latin typeface="-apple-system"/>
              </a:rPr>
              <a:t>An example of a chemical is white phosphorus. It can be found in tanks, mortar, and artillery rounds. Above 86ºF (30ºC), white phosphorus ignites spontaneously when in contact with air, producing a yellow flame and white smoke in the wound bed.</a:t>
            </a:r>
          </a:p>
          <a:p>
            <a:pPr algn="l"/>
            <a:r>
              <a:rPr lang="en-US" b="0" i="0" dirty="0">
                <a:solidFill>
                  <a:srgbClr val="212529"/>
                </a:solidFill>
                <a:effectLst/>
                <a:highlight>
                  <a:srgbClr val="FFFFFF"/>
                </a:highlight>
                <a:latin typeface="-apple-system"/>
              </a:rPr>
              <a:t>To prevent continued burning, submerse the affected area in water, if possible.</a:t>
            </a:r>
          </a:p>
          <a:p>
            <a:pPr algn="l"/>
            <a:r>
              <a:rPr lang="en-US" b="0" i="0" dirty="0">
                <a:solidFill>
                  <a:srgbClr val="212529"/>
                </a:solidFill>
                <a:effectLst/>
                <a:highlight>
                  <a:srgbClr val="FFFFFF"/>
                </a:highlight>
                <a:latin typeface="-apple-system"/>
              </a:rPr>
              <a:t>If submersion is not possible, the dressing must be wet, which can be done by applying a wet barrier – such as water-soaked gauze, clothing, or mud – and covering it with an occlusive dressing. Submersing the affected area removes the oxygen supply that causes the burning.</a:t>
            </a:r>
          </a:p>
          <a:p>
            <a:pPr algn="l"/>
            <a:r>
              <a:rPr lang="en-US" b="0" i="0" dirty="0">
                <a:solidFill>
                  <a:srgbClr val="212529"/>
                </a:solidFill>
                <a:effectLst/>
                <a:highlight>
                  <a:srgbClr val="FFFFFF"/>
                </a:highlight>
                <a:latin typeface="-apple-system"/>
              </a:rPr>
              <a:t>Advise all first responders of the presence of a chemical burn. This presents an increased risk to all providers and must be clearly communicated.</a:t>
            </a:r>
          </a:p>
          <a:p>
            <a:pPr algn="l"/>
            <a:r>
              <a:rPr lang="en-US" b="1" i="0" dirty="0">
                <a:solidFill>
                  <a:srgbClr val="212529"/>
                </a:solidFill>
                <a:effectLst/>
                <a:highlight>
                  <a:srgbClr val="FFFFFF"/>
                </a:highlight>
                <a:latin typeface="-apple-system"/>
              </a:rPr>
              <a:t>If absorbed, phosphate can bind with calcium and cause hypocalcemia as early as 1 hour after burn injury, so prompt evacuation to be monitored to prevent life-threatening arrhythmias.</a:t>
            </a:r>
            <a:r>
              <a:rPr lang="en-US" b="0" i="0" baseline="30000" dirty="0">
                <a:solidFill>
                  <a:srgbClr val="212529"/>
                </a:solidFill>
                <a:effectLst/>
                <a:highlight>
                  <a:srgbClr val="FFFFFF"/>
                </a:highlight>
                <a:latin typeface="-apple-system"/>
              </a:rPr>
              <a:t>5</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Most chemical compounds are removed by wiping off any dry material and irrigating the exposed areas with water. Hydrofluoric acid, commonly used in oil refining, glass manufacturing, and industrial cleaning agents, binds serum calcium and can lead to life-threatening hypocalcemia and tetany. In addition to irrigation with water, areas burned by hydrofluoric acid should be covered with 2.5% calcium gluconate gel (mix calcium gluconate with a lubricant like Surgilube).</a:t>
            </a:r>
          </a:p>
          <a:p>
            <a:pPr algn="l"/>
            <a:r>
              <a:rPr lang="en-US" b="0" i="0" dirty="0">
                <a:solidFill>
                  <a:srgbClr val="212529"/>
                </a:solidFill>
                <a:effectLst/>
                <a:highlight>
                  <a:srgbClr val="FFFFFF"/>
                </a:highlight>
                <a:latin typeface="-apple-system"/>
              </a:rPr>
              <a:t>White phosphorus is an incendiary agent used in some munitions. It is also found in fertilizers, pesticides, and fireworks. Above 86ºF (30ºC), white phosphorus ignites spontaneously when in contact with air, producing a yellow flame and white smoke in the wound bed. To prevent spontaneous ignition, the wound should be immediately immersed in water or saline, and then placed in water- or saline-soaked dressings. Furthermore, phosphate may be absorbed into the body. Phosphate binds with calcium, causing potentially life-threatening reduction in the level of calcium in the blood (hypocalcemia) and/or hyperphosphatemia as early as 1 hour after a burn injury. The electrocardiogram and calcium levels should be monitored to prevent life-threatening arrhythmias. (PHTLS)</a:t>
            </a:r>
          </a:p>
          <a:p>
            <a:pPr algn="l"/>
            <a:r>
              <a:rPr lang="en-US" b="0" i="0" dirty="0">
                <a:solidFill>
                  <a:srgbClr val="212529"/>
                </a:solidFill>
                <a:effectLst/>
                <a:highlight>
                  <a:srgbClr val="FFFFFF"/>
                </a:highlight>
                <a:latin typeface="-apple-system"/>
              </a:rPr>
              <a:t>The level of evidence supporting the guidance for the treatment of chemical burns in the tactical environment is based on a retrospective observational study.</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12</a:t>
            </a:fld>
            <a:endParaRPr lang="en-US"/>
          </a:p>
        </p:txBody>
      </p:sp>
    </p:spTree>
    <p:extLst>
      <p:ext uri="{BB962C8B-B14F-4D97-AF65-F5344CB8AC3E}">
        <p14:creationId xmlns:p14="http://schemas.microsoft.com/office/powerpoint/2010/main" val="80711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Burns range in severity. Here are visuals to help identify the severity of the burn, based on its depth.</a:t>
            </a:r>
          </a:p>
          <a:p>
            <a:pPr algn="l"/>
            <a:r>
              <a:rPr lang="en-US" b="1" i="0" dirty="0">
                <a:solidFill>
                  <a:srgbClr val="197278"/>
                </a:solidFill>
                <a:effectLst/>
                <a:highlight>
                  <a:srgbClr val="FFFFFF"/>
                </a:highlight>
                <a:latin typeface="-apple-system"/>
              </a:rPr>
              <a:t>SUPERFICIAL BURN (1st Degree)</a:t>
            </a:r>
          </a:p>
          <a:p>
            <a:pPr algn="l"/>
            <a:r>
              <a:rPr lang="en-US" b="0" i="0" dirty="0">
                <a:solidFill>
                  <a:srgbClr val="212529"/>
                </a:solidFill>
                <a:effectLst/>
                <a:highlight>
                  <a:srgbClr val="FFFFFF"/>
                </a:highlight>
                <a:latin typeface="-apple-system"/>
              </a:rPr>
              <a:t>Superficial, or first-degree burns, will appear reddened like a sunburn, which is painful and erythematous without blistering or open wounds. Burn depth is classified by depth of injury. A superficial burn injures only the epidermis. An example of a superficial burn is sunburn. Rapid wound healing occurs (&lt; 1 week) without scarring. These burns are not included in the calculation of TBSA burned.</a:t>
            </a:r>
          </a:p>
          <a:p>
            <a:pPr algn="l"/>
            <a:r>
              <a:rPr lang="en-US" b="1" i="0" dirty="0">
                <a:solidFill>
                  <a:srgbClr val="197278"/>
                </a:solidFill>
                <a:effectLst/>
                <a:highlight>
                  <a:srgbClr val="FFFFFF"/>
                </a:highlight>
                <a:latin typeface="-apple-system"/>
              </a:rPr>
              <a:t>PARTIAL THICKNESS (2nd Degree)</a:t>
            </a:r>
          </a:p>
          <a:p>
            <a:pPr algn="l"/>
            <a:r>
              <a:rPr lang="en-US" b="0" i="0" dirty="0">
                <a:solidFill>
                  <a:srgbClr val="212529"/>
                </a:solidFill>
                <a:effectLst/>
                <a:highlight>
                  <a:srgbClr val="FFFFFF"/>
                </a:highlight>
                <a:latin typeface="-apple-system"/>
              </a:rPr>
              <a:t>Partial thickness, or second-degree burns, will also appear reddened but may also have blisters. These wounds tend to be bright red to mottled in appearance, and wet to the touch.</a:t>
            </a:r>
          </a:p>
          <a:p>
            <a:pPr algn="l"/>
            <a:r>
              <a:rPr lang="en-US" b="0" i="0" dirty="0">
                <a:solidFill>
                  <a:srgbClr val="212529"/>
                </a:solidFill>
                <a:effectLst/>
                <a:highlight>
                  <a:srgbClr val="FFFFFF"/>
                </a:highlight>
                <a:latin typeface="-apple-system"/>
              </a:rPr>
              <a:t>A partial-thickness burn destroys the epidermis and part of the dermis but does not extend through the entire dermis. Severe pain is caused by exposure of dermal nerve endings to air. It is important to leave blisters intact initially in the field because they act as a temporary “field dressing” for the injury.</a:t>
            </a:r>
          </a:p>
          <a:p>
            <a:pPr algn="l"/>
            <a:r>
              <a:rPr lang="en-US" b="0" i="0" dirty="0">
                <a:solidFill>
                  <a:srgbClr val="212529"/>
                </a:solidFill>
                <a:effectLst/>
                <a:highlight>
                  <a:srgbClr val="FFFFFF"/>
                </a:highlight>
                <a:latin typeface="-apple-system"/>
              </a:rPr>
              <a:t>Of greater concern are deep partial-thickness burns. These involve complete destruction of the epidermis and a variable amount of the dermis. Wounds are characteristically dark red to yellowish-white in color, minimally blanching, less moist than superficial partial-thickness burns, and exhibit decreased sensation to skin prick. Blisters can occur but are less common at this depth. Pain can vary, but in general, they hurt less secondary to destruction of pain fibers in the dermis.</a:t>
            </a:r>
          </a:p>
          <a:p>
            <a:pPr algn="l"/>
            <a:r>
              <a:rPr lang="en-US" b="0" i="0" dirty="0">
                <a:solidFill>
                  <a:srgbClr val="212529"/>
                </a:solidFill>
                <a:effectLst/>
                <a:highlight>
                  <a:srgbClr val="FFFFFF"/>
                </a:highlight>
                <a:latin typeface="-apple-system"/>
              </a:rPr>
              <a:t>Blood flow to areas with deep partial-thickness burns is compromised allowing for increased risk of infection and wound conversion to full-thickness injury.</a:t>
            </a:r>
          </a:p>
          <a:p>
            <a:pPr algn="l"/>
            <a:r>
              <a:rPr lang="en-US" b="1" i="0" dirty="0">
                <a:solidFill>
                  <a:srgbClr val="197278"/>
                </a:solidFill>
                <a:effectLst/>
                <a:highlight>
                  <a:srgbClr val="FFFFFF"/>
                </a:highlight>
                <a:latin typeface="-apple-system"/>
              </a:rPr>
              <a:t>FULL THICKNESS BURN (3rd Degree)</a:t>
            </a:r>
          </a:p>
          <a:p>
            <a:pPr algn="l"/>
            <a:r>
              <a:rPr lang="en-US" b="0" i="0" dirty="0">
                <a:solidFill>
                  <a:srgbClr val="212529"/>
                </a:solidFill>
                <a:effectLst/>
                <a:highlight>
                  <a:srgbClr val="FFFFFF"/>
                </a:highlight>
                <a:latin typeface="-apple-system"/>
              </a:rPr>
              <a:t>Full-thickness burns are characterized by injury of the epidermis, dermis, and underlying skin structures (hair follicles and glands). The burned tissue appears charred or whitish in color, dry, leathery, and insensate. Thrombosed blood vessels may be visible. This eschar is a potent stimulator of the inflammatory response and is a medium for microorganism growth.</a:t>
            </a:r>
          </a:p>
          <a:p>
            <a:pPr algn="l"/>
            <a:r>
              <a:rPr lang="en-US" b="0" i="0" dirty="0">
                <a:solidFill>
                  <a:srgbClr val="212529"/>
                </a:solidFill>
                <a:effectLst/>
                <a:highlight>
                  <a:srgbClr val="FFFFFF"/>
                </a:highlight>
                <a:latin typeface="-apple-system"/>
              </a:rPr>
              <a:t>These burns do not heal, and there is a high risk of hypertrophic scarring if they are not excised but rather allowed to close by contraction. Full-thickness burns may be relatively painless, so absence of pain does not correlate with the extent of the burn in severe cases.</a:t>
            </a:r>
          </a:p>
          <a:p>
            <a:pPr algn="l"/>
            <a:r>
              <a:rPr lang="en-US" b="1" i="0" dirty="0">
                <a:solidFill>
                  <a:srgbClr val="197278"/>
                </a:solidFill>
                <a:effectLst/>
                <a:highlight>
                  <a:srgbClr val="FFFFFF"/>
                </a:highlight>
                <a:latin typeface="-apple-system"/>
              </a:rPr>
              <a:t>SUBDERMAL BURN (4th Degree)</a:t>
            </a:r>
          </a:p>
          <a:p>
            <a:pPr algn="l"/>
            <a:r>
              <a:rPr lang="en-US" b="0" i="0" dirty="0">
                <a:solidFill>
                  <a:srgbClr val="212529"/>
                </a:solidFill>
                <a:effectLst/>
                <a:highlight>
                  <a:srgbClr val="FFFFFF"/>
                </a:highlight>
                <a:latin typeface="-apple-system"/>
              </a:rPr>
              <a:t>Subdermal Burns or fourth-degree burns extend through the subcutaneous tissue into fascia, muscle, and even bone.</a:t>
            </a:r>
            <a:r>
              <a:rPr lang="en-US" b="0" i="0" baseline="30000" dirty="0">
                <a:solidFill>
                  <a:srgbClr val="212529"/>
                </a:solidFill>
                <a:effectLst/>
                <a:highlight>
                  <a:srgbClr val="FFFFFF"/>
                </a:highlight>
                <a:latin typeface="-apple-system"/>
              </a:rPr>
              <a:t>6</a:t>
            </a:r>
            <a:r>
              <a:rPr lang="en-US" b="0" i="0" dirty="0">
                <a:solidFill>
                  <a:srgbClr val="212529"/>
                </a:solidFill>
                <a:effectLst/>
                <a:highlight>
                  <a:srgbClr val="FFFFFF"/>
                </a:highlight>
                <a:latin typeface="-apple-system"/>
              </a:rPr>
              <a:t>  These patients require specialized burn care and reconstructive surgery.</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13</a:t>
            </a:fld>
            <a:endParaRPr lang="en-US"/>
          </a:p>
        </p:txBody>
      </p:sp>
    </p:spTree>
    <p:extLst>
      <p:ext uri="{BB962C8B-B14F-4D97-AF65-F5344CB8AC3E}">
        <p14:creationId xmlns:p14="http://schemas.microsoft.com/office/powerpoint/2010/main" val="3392005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On the DD Form 1380, the percentage of coverage on the casualty’s body will need to be documented. The Rule of Nines will help with the estimation.</a:t>
            </a:r>
            <a:r>
              <a:rPr lang="en-US" b="0" i="0" baseline="30000" dirty="0">
                <a:solidFill>
                  <a:srgbClr val="212529"/>
                </a:solidFill>
                <a:effectLst/>
                <a:highlight>
                  <a:srgbClr val="FFFFFF"/>
                </a:highlight>
                <a:latin typeface="-apple-system"/>
              </a:rPr>
              <a:t>7</a:t>
            </a:r>
            <a:r>
              <a:rPr lang="en-US" b="0" i="0" dirty="0">
                <a:solidFill>
                  <a:srgbClr val="212529"/>
                </a:solidFill>
                <a:effectLst/>
                <a:highlight>
                  <a:srgbClr val="FFFFFF"/>
                </a:highlight>
                <a:latin typeface="-apple-system"/>
              </a:rPr>
              <a:t> The graphic here shows the approximation for each area of the body:</a:t>
            </a:r>
          </a:p>
          <a:p>
            <a:pPr algn="l"/>
            <a:r>
              <a:rPr lang="en-US" b="1" i="0" dirty="0">
                <a:solidFill>
                  <a:srgbClr val="212529"/>
                </a:solidFill>
                <a:effectLst/>
                <a:highlight>
                  <a:srgbClr val="FFFFFF"/>
                </a:highlight>
                <a:latin typeface="-apple-system"/>
              </a:rPr>
              <a:t>Eleven areas</a:t>
            </a:r>
            <a:r>
              <a:rPr lang="en-US" b="0" i="0" dirty="0">
                <a:solidFill>
                  <a:srgbClr val="212529"/>
                </a:solidFill>
                <a:effectLst/>
                <a:highlight>
                  <a:srgbClr val="FFFFFF"/>
                </a:highlight>
                <a:latin typeface="-apple-system"/>
              </a:rPr>
              <a:t> each have 9% body surface area (head, upper extremities, front and backs of lower extremities, and front and back of the torso having two 9% areas each). General guidelines are that the size of the palm of the hand represents approximately 1% of the burned area. When estimating, it is easiest to round up to the nearest 10. If half of the front or rear area is burned, the area would be half of the area value.</a:t>
            </a:r>
          </a:p>
          <a:p>
            <a:pPr algn="l"/>
            <a:r>
              <a:rPr lang="en-US" b="1" i="0" dirty="0">
                <a:solidFill>
                  <a:srgbClr val="212529"/>
                </a:solidFill>
                <a:effectLst/>
                <a:highlight>
                  <a:srgbClr val="FFFFFF"/>
                </a:highlight>
                <a:latin typeface="-apple-system"/>
              </a:rPr>
              <a:t>For example,</a:t>
            </a:r>
            <a:r>
              <a:rPr lang="en-US" b="0" i="0" dirty="0">
                <a:solidFill>
                  <a:srgbClr val="212529"/>
                </a:solidFill>
                <a:effectLst/>
                <a:highlight>
                  <a:srgbClr val="FFFFFF"/>
                </a:highlight>
                <a:latin typeface="-apple-system"/>
              </a:rPr>
              <a:t> if half of the front upper/lower extremity is burned, it would be half of 9%, or 4.5%. If half of the front torso is burned, say either the upper or lower part of the front torso, then it would be half of 18%, or 9%. Remember, the higher the percentage burned, the higher the chance for hypothermia.</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14</a:t>
            </a:fld>
            <a:endParaRPr lang="en-US"/>
          </a:p>
        </p:txBody>
      </p:sp>
    </p:spTree>
    <p:extLst>
      <p:ext uri="{BB962C8B-B14F-4D97-AF65-F5344CB8AC3E}">
        <p14:creationId xmlns:p14="http://schemas.microsoft.com/office/powerpoint/2010/main" val="3768309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In this example, the areas burned are the left side of the anterior torso, which is 9%, the entire left upper extremity, front and back, which is 9%, and the front of the left lower extremity, which is also 9%. This adds up to a total body surface area burned of 27%. If you are going to use this for estimation of fluid resuscitation, you would round this up to 30%.</a:t>
            </a:r>
            <a:r>
              <a:rPr lang="en-US" b="0" i="0" baseline="30000" dirty="0">
                <a:solidFill>
                  <a:srgbClr val="212529"/>
                </a:solidFill>
                <a:effectLst/>
                <a:highlight>
                  <a:srgbClr val="FFFFFF"/>
                </a:highlight>
                <a:latin typeface="-apple-system"/>
              </a:rPr>
              <a:t>8</a:t>
            </a:r>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15</a:t>
            </a:fld>
            <a:endParaRPr lang="en-US"/>
          </a:p>
        </p:txBody>
      </p:sp>
    </p:spTree>
    <p:extLst>
      <p:ext uri="{BB962C8B-B14F-4D97-AF65-F5344CB8AC3E}">
        <p14:creationId xmlns:p14="http://schemas.microsoft.com/office/powerpoint/2010/main" val="3960888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Inhalation injury can cause difficulties with the airway and breathing. Inhalation injury should be suspected if the casualty was in an enclosed space such as a vehicle, a building, or a burning compartment in a ship at sea. Clinical exam findings suggestive of inhalation injury include facial burns, carbonaceous sputum, stridor, hoarseness, or cough. In these patients, special attention must be paid to the airway. </a:t>
            </a:r>
          </a:p>
          <a:p>
            <a:pPr algn="l"/>
            <a:r>
              <a:rPr lang="en-US" b="0" i="0" dirty="0">
                <a:solidFill>
                  <a:srgbClr val="212529"/>
                </a:solidFill>
                <a:effectLst/>
                <a:highlight>
                  <a:srgbClr val="FFFFFF"/>
                </a:highlight>
                <a:latin typeface="-apple-system"/>
              </a:rPr>
              <a:t>Facial burns, especially those that occur in closed spaces, may be associated with inhalation injury. Aggressively monitor airway status and oxygen saturation in such patients and consider early surgical airway for respiratory distress or oxygen desaturation.</a:t>
            </a:r>
            <a:r>
              <a:rPr lang="en-US" b="0" i="0" baseline="30000" dirty="0">
                <a:solidFill>
                  <a:srgbClr val="212529"/>
                </a:solidFill>
                <a:effectLst/>
                <a:highlight>
                  <a:srgbClr val="FFFFFF"/>
                </a:highlight>
                <a:latin typeface="-apple-system"/>
              </a:rPr>
              <a:t>9</a:t>
            </a:r>
            <a:r>
              <a:rPr lang="en-US" b="0" i="0" dirty="0">
                <a:solidFill>
                  <a:srgbClr val="212529"/>
                </a:solidFill>
                <a:effectLst/>
                <a:highlight>
                  <a:srgbClr val="FFFFFF"/>
                </a:highlight>
                <a:latin typeface="-apple-system"/>
              </a:rPr>
              <a:t> Increasing percentage of total body surface area burned, flame, enclosed space, face burns, hoarse voice, soot in mouth, and shortness of breath were predictive of inhalation injury. 27% of combat burn casualties had an associated inhalation injury.</a:t>
            </a:r>
            <a:r>
              <a:rPr lang="en-US" b="0" i="0" baseline="30000" dirty="0">
                <a:solidFill>
                  <a:srgbClr val="212529"/>
                </a:solidFill>
                <a:effectLst/>
                <a:highlight>
                  <a:srgbClr val="FFFFFF"/>
                </a:highlight>
                <a:latin typeface="-apple-system"/>
              </a:rPr>
              <a:t>10</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level of evidence supporting the guidance for airway management in burn casualties in the tactical environment is based on retrospective observational registry studies and retrospective observational registry studies with limitations.</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16</a:t>
            </a:fld>
            <a:endParaRPr lang="en-US"/>
          </a:p>
        </p:txBody>
      </p:sp>
    </p:spTree>
    <p:extLst>
      <p:ext uri="{BB962C8B-B14F-4D97-AF65-F5344CB8AC3E}">
        <p14:creationId xmlns:p14="http://schemas.microsoft.com/office/powerpoint/2010/main" val="78353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Inhalation injury can quickly compromise the airway due to edema and you must be ready for early intervention and possibly the need for an advanced airway. They may require a surgical airway to bypass the edema of the upper airway and oropharynx. These casualties should be monitored closely for potential airway issues.</a:t>
            </a:r>
            <a:r>
              <a:rPr lang="en-US" b="0" i="0" baseline="30000" dirty="0">
                <a:solidFill>
                  <a:srgbClr val="212529"/>
                </a:solidFill>
                <a:effectLst/>
                <a:highlight>
                  <a:srgbClr val="FFFFFF"/>
                </a:highlight>
                <a:latin typeface="-apple-system"/>
              </a:rPr>
              <a:t>12</a:t>
            </a:r>
            <a:r>
              <a:rPr lang="en-US" b="0" i="0" dirty="0">
                <a:solidFill>
                  <a:srgbClr val="212529"/>
                </a:solidFill>
                <a:effectLst/>
                <a:highlight>
                  <a:srgbClr val="FFFFFF"/>
                </a:highlight>
                <a:latin typeface="-apple-system"/>
              </a:rPr>
              <a:t> Do not place an NPA or extra-glottic in a casualty with signs of inhalation injury, as a surgical airway should be performed for signs of airway compromise in a burn casualty.</a:t>
            </a:r>
          </a:p>
          <a:p>
            <a:pPr algn="l"/>
            <a:r>
              <a:rPr lang="en-US" b="0" i="0" dirty="0">
                <a:solidFill>
                  <a:srgbClr val="212529"/>
                </a:solidFill>
                <a:effectLst/>
                <a:highlight>
                  <a:srgbClr val="FFFFFF"/>
                </a:highlight>
                <a:latin typeface="-apple-system"/>
              </a:rPr>
              <a:t>Burn casualties may also require intubation due to decreased mental status, which may be caused by low oxygen levels in the fire environment, inhalation of toxic gases (see later), head injury, or hypovolemic shock. Securing the endotracheal tube in casualties with facial burns is critical to prevent catastrophic airway loss because the adhesive tape does not stick to the skin in a burned casualty – </a:t>
            </a:r>
            <a:r>
              <a:rPr lang="en-US" b="0" i="1" dirty="0">
                <a:solidFill>
                  <a:srgbClr val="212529"/>
                </a:solidFill>
                <a:effectLst/>
                <a:highlight>
                  <a:srgbClr val="FFFFFF"/>
                </a:highlight>
                <a:latin typeface="-apple-system"/>
              </a:rPr>
              <a:t>not even to normal skin</a:t>
            </a:r>
            <a:r>
              <a:rPr lang="en-US" b="0" i="0" dirty="0">
                <a:solidFill>
                  <a:srgbClr val="212529"/>
                </a:solidFill>
                <a:effectLst/>
                <a:highlight>
                  <a:srgbClr val="FFFFFF"/>
                </a:highlight>
                <a:latin typeface="-apple-system"/>
              </a:rPr>
              <a:t>. Therefore, cotton ties (umbilical tape), or other devices for securing the tube all the way around the head and neck, are required.</a:t>
            </a:r>
          </a:p>
          <a:p>
            <a:pPr algn="l"/>
            <a:r>
              <a:rPr lang="en-US" b="0" i="0" dirty="0">
                <a:solidFill>
                  <a:srgbClr val="212529"/>
                </a:solidFill>
                <a:effectLst/>
                <a:highlight>
                  <a:srgbClr val="FFFFFF"/>
                </a:highlight>
                <a:latin typeface="-apple-system"/>
              </a:rPr>
              <a:t>Some burn casualties are at increased risk of cervical spine injury. These include casualties who have sustained motor vehicle collisions, falls, high-voltage electric injuries, or blast injuries. In these casualties, cervical spine stabilization is important.</a:t>
            </a:r>
          </a:p>
          <a:p>
            <a:pPr algn="l"/>
            <a:r>
              <a:rPr lang="en-US" b="1" i="0" dirty="0">
                <a:solidFill>
                  <a:srgbClr val="212529"/>
                </a:solidFill>
                <a:effectLst/>
                <a:highlight>
                  <a:srgbClr val="FFFFFF"/>
                </a:highlight>
                <a:latin typeface="-apple-system"/>
              </a:rPr>
              <a:t>The presence of an inhalation injury may cause delayed respiratory failure that can occur 15 to 60 minutes after the injury.</a:t>
            </a:r>
            <a:endParaRPr lang="en-US" b="0" i="0" dirty="0">
              <a:solidFill>
                <a:srgbClr val="212529"/>
              </a:solidFill>
              <a:effectLst/>
              <a:highlight>
                <a:srgbClr val="FFFFFF"/>
              </a:highlight>
              <a:latin typeface="-apple-system"/>
            </a:endParaRPr>
          </a:p>
          <a:p>
            <a:pPr algn="l"/>
            <a:r>
              <a:rPr lang="en-US" b="1" i="0" dirty="0">
                <a:solidFill>
                  <a:srgbClr val="197278"/>
                </a:solidFill>
                <a:effectLst/>
                <a:highlight>
                  <a:srgbClr val="FFFFFF"/>
                </a:highlight>
                <a:latin typeface="-apple-system"/>
              </a:rPr>
              <a:t>Respirations</a:t>
            </a:r>
          </a:p>
          <a:p>
            <a:pPr algn="l"/>
            <a:r>
              <a:rPr lang="en-US" b="0" i="0" dirty="0">
                <a:solidFill>
                  <a:srgbClr val="212529"/>
                </a:solidFill>
                <a:effectLst/>
                <a:highlight>
                  <a:srgbClr val="FFFFFF"/>
                </a:highlight>
                <a:latin typeface="-apple-system"/>
              </a:rPr>
              <a:t>Assessment of bilateral breath sounds and pulse oximetry (hemoglobin oxygen saturation, or SpO</a:t>
            </a:r>
            <a:r>
              <a:rPr lang="en-US" b="0" i="0" baseline="-25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follows airway evaluation. Processes in combat casualties that may compromise breathing include:</a:t>
            </a:r>
          </a:p>
          <a:p>
            <a:pPr algn="l">
              <a:buFont typeface="Arial" panose="020B0604020202020204" pitchFamily="34" charset="0"/>
              <a:buChar char="•"/>
            </a:pPr>
            <a:r>
              <a:rPr lang="en-US" b="0" i="0" dirty="0">
                <a:solidFill>
                  <a:srgbClr val="212529"/>
                </a:solidFill>
                <a:effectLst/>
                <a:highlight>
                  <a:srgbClr val="FFFFFF"/>
                </a:highlight>
                <a:latin typeface="-apple-system"/>
              </a:rPr>
              <a:t>Hemothorax</a:t>
            </a:r>
          </a:p>
          <a:p>
            <a:pPr algn="l">
              <a:buFont typeface="Arial" panose="020B0604020202020204" pitchFamily="34" charset="0"/>
              <a:buChar char="•"/>
            </a:pPr>
            <a:r>
              <a:rPr lang="en-US" b="0" i="0" dirty="0">
                <a:solidFill>
                  <a:srgbClr val="212529"/>
                </a:solidFill>
                <a:effectLst/>
                <a:highlight>
                  <a:srgbClr val="FFFFFF"/>
                </a:highlight>
                <a:latin typeface="-apple-system"/>
              </a:rPr>
              <a:t>Pneumothorax</a:t>
            </a:r>
          </a:p>
          <a:p>
            <a:pPr algn="l">
              <a:buFont typeface="Arial" panose="020B0604020202020204" pitchFamily="34" charset="0"/>
              <a:buChar char="•"/>
            </a:pPr>
            <a:r>
              <a:rPr lang="en-US" b="0" i="0" dirty="0">
                <a:solidFill>
                  <a:srgbClr val="212529"/>
                </a:solidFill>
                <a:effectLst/>
                <a:highlight>
                  <a:srgbClr val="FFFFFF"/>
                </a:highlight>
                <a:latin typeface="-apple-system"/>
              </a:rPr>
              <a:t>Rib fractures</a:t>
            </a:r>
          </a:p>
          <a:p>
            <a:pPr algn="l">
              <a:buFont typeface="Arial" panose="020B0604020202020204" pitchFamily="34" charset="0"/>
              <a:buChar char="•"/>
            </a:pPr>
            <a:r>
              <a:rPr lang="en-US" b="0" i="0" dirty="0">
                <a:solidFill>
                  <a:srgbClr val="212529"/>
                </a:solidFill>
                <a:effectLst/>
                <a:highlight>
                  <a:srgbClr val="FFFFFF"/>
                </a:highlight>
                <a:latin typeface="-apple-system"/>
              </a:rPr>
              <a:t>Open pneumothorax</a:t>
            </a:r>
          </a:p>
          <a:p>
            <a:pPr algn="l">
              <a:buFont typeface="Arial" panose="020B0604020202020204" pitchFamily="34" charset="0"/>
              <a:buChar char="•"/>
            </a:pPr>
            <a:r>
              <a:rPr lang="en-US" b="0" i="0" dirty="0">
                <a:solidFill>
                  <a:srgbClr val="212529"/>
                </a:solidFill>
                <a:effectLst/>
                <a:highlight>
                  <a:srgbClr val="FFFFFF"/>
                </a:highlight>
                <a:latin typeface="-apple-system"/>
              </a:rPr>
              <a:t>Tracheal injury</a:t>
            </a:r>
          </a:p>
          <a:p>
            <a:pPr algn="l">
              <a:buFont typeface="Arial" panose="020B0604020202020204" pitchFamily="34" charset="0"/>
              <a:buChar char="•"/>
            </a:pPr>
            <a:r>
              <a:rPr lang="en-US" b="0" i="0" dirty="0">
                <a:solidFill>
                  <a:srgbClr val="212529"/>
                </a:solidFill>
                <a:effectLst/>
                <a:highlight>
                  <a:srgbClr val="FFFFFF"/>
                </a:highlight>
                <a:latin typeface="-apple-system"/>
              </a:rPr>
              <a:t>Pulmonary contusion</a:t>
            </a:r>
          </a:p>
          <a:p>
            <a:pPr algn="l"/>
            <a:r>
              <a:rPr lang="en-US" b="0" i="0" dirty="0">
                <a:solidFill>
                  <a:srgbClr val="212529"/>
                </a:solidFill>
                <a:effectLst/>
                <a:highlight>
                  <a:srgbClr val="FFFFFF"/>
                </a:highlight>
                <a:latin typeface="-apple-system"/>
              </a:rPr>
              <a:t>The presence of an inhalation injury may cause delayed respiratory failure that can occur 15 to 60 minutes after the injury.</a:t>
            </a:r>
          </a:p>
          <a:p>
            <a:pPr algn="l"/>
            <a:r>
              <a:rPr lang="en-US" b="0" i="0" dirty="0">
                <a:solidFill>
                  <a:srgbClr val="212529"/>
                </a:solidFill>
                <a:effectLst/>
                <a:highlight>
                  <a:srgbClr val="FFFFFF"/>
                </a:highlight>
                <a:latin typeface="-apple-system"/>
              </a:rPr>
              <a:t>Burning compounds can release a variety of chemicals. Fires involving wood, charcoal, natural gas, petroleum, or similar compounds release carbon monoxide (CO). CO impairs the ability of hemoglobin to carry oxygen and can cause symptoms of decreased oxygenation ranging from nausea and headache to myocardial infarction, mental status changes, and death. It binds powerfully with hemoglobin, turning the blood bright red and producing misleading (i.e., not low) SpO</a:t>
            </a:r>
            <a:r>
              <a:rPr lang="en-US" b="0" i="0" baseline="-25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readings. Therefore, all burn patients should receive 100% oxygen until a measurement of the carboxyhemoglobin level and arterial oxygen partial pressure can be obtained in the emergency department.</a:t>
            </a:r>
          </a:p>
          <a:p>
            <a:pPr algn="l"/>
            <a:r>
              <a:rPr lang="en-US" b="0" i="0" dirty="0">
                <a:solidFill>
                  <a:srgbClr val="212529"/>
                </a:solidFill>
                <a:effectLst/>
                <a:highlight>
                  <a:srgbClr val="FFFFFF"/>
                </a:highlight>
                <a:latin typeface="-apple-system"/>
              </a:rPr>
              <a:t>Fires involving materials like plastics and foam may release cyanide (CN). CN gas is also a chemical warfare agent. CN compromises the cells’ ability to use oxygen. No rapid test exists for the diagnosis of CN poisoning. Signs include:</a:t>
            </a:r>
          </a:p>
          <a:p>
            <a:pPr algn="l">
              <a:buFont typeface="Arial" panose="020B0604020202020204" pitchFamily="34" charset="0"/>
              <a:buChar char="•"/>
            </a:pPr>
            <a:r>
              <a:rPr lang="en-US" b="0" i="0" dirty="0">
                <a:solidFill>
                  <a:srgbClr val="212529"/>
                </a:solidFill>
                <a:effectLst/>
                <a:highlight>
                  <a:srgbClr val="FFFFFF"/>
                </a:highlight>
                <a:latin typeface="-apple-system"/>
              </a:rPr>
              <a:t>Loss of consciousness</a:t>
            </a:r>
          </a:p>
          <a:p>
            <a:pPr algn="l">
              <a:buFont typeface="Arial" panose="020B0604020202020204" pitchFamily="34" charset="0"/>
              <a:buChar char="•"/>
            </a:pPr>
            <a:r>
              <a:rPr lang="en-US" b="0" i="0" dirty="0">
                <a:solidFill>
                  <a:srgbClr val="212529"/>
                </a:solidFill>
                <a:effectLst/>
                <a:highlight>
                  <a:srgbClr val="FFFFFF"/>
                </a:highlight>
                <a:latin typeface="-apple-system"/>
              </a:rPr>
              <a:t>Hypotension</a:t>
            </a:r>
          </a:p>
          <a:p>
            <a:pPr algn="l">
              <a:buFont typeface="Arial" panose="020B0604020202020204" pitchFamily="34" charset="0"/>
              <a:buChar char="•"/>
            </a:pPr>
            <a:r>
              <a:rPr lang="en-US" b="0" i="0" dirty="0">
                <a:solidFill>
                  <a:srgbClr val="212529"/>
                </a:solidFill>
                <a:effectLst/>
                <a:highlight>
                  <a:srgbClr val="FFFFFF"/>
                </a:highlight>
                <a:latin typeface="-apple-system"/>
              </a:rPr>
              <a:t>Lactic acidosis</a:t>
            </a:r>
          </a:p>
          <a:p>
            <a:pPr algn="l">
              <a:buFont typeface="Arial" panose="020B0604020202020204" pitchFamily="34" charset="0"/>
              <a:buChar char="•"/>
            </a:pPr>
            <a:r>
              <a:rPr lang="en-US" b="0" i="0" dirty="0">
                <a:solidFill>
                  <a:srgbClr val="212529"/>
                </a:solidFill>
                <a:effectLst/>
                <a:highlight>
                  <a:srgbClr val="FFFFFF"/>
                </a:highlight>
                <a:latin typeface="-apple-system"/>
              </a:rPr>
              <a:t>Cardiopulmonary arrest</a:t>
            </a:r>
          </a:p>
          <a:p>
            <a:pPr algn="l"/>
            <a:r>
              <a:rPr lang="en-US" b="0" i="0" dirty="0">
                <a:solidFill>
                  <a:srgbClr val="212529"/>
                </a:solidFill>
                <a:effectLst/>
                <a:highlight>
                  <a:srgbClr val="FFFFFF"/>
                </a:highlight>
                <a:latin typeface="-apple-system"/>
              </a:rPr>
              <a:t>CN poisoning is treated with intravenous (IV) hydroxocobalamin (e.g., Cyanokit</a:t>
            </a:r>
            <a:r>
              <a:rPr lang="en-US" b="0" i="0" baseline="30000" dirty="0">
                <a:solidFill>
                  <a:srgbClr val="212529"/>
                </a:solidFill>
                <a:effectLst/>
                <a:highlight>
                  <a:srgbClr val="FFFFFF"/>
                </a:highlight>
                <a:latin typeface="-apple-system"/>
              </a:rPr>
              <a:t>®</a:t>
            </a:r>
            <a:r>
              <a:rPr lang="en-US" b="0" i="0" dirty="0">
                <a:solidFill>
                  <a:srgbClr val="212529"/>
                </a:solidFill>
                <a:effectLst/>
                <a:highlight>
                  <a:srgbClr val="FFFFFF"/>
                </a:highlight>
                <a:latin typeface="-apple-system"/>
              </a:rPr>
              <a:t>), a form of high-dose vitamin B12; any burn casualty that is unconscious from a burn injury in an enclosed space should receive a Cyanokit.</a:t>
            </a:r>
          </a:p>
          <a:p>
            <a:pPr algn="l"/>
            <a:r>
              <a:rPr lang="en-US" b="0" i="0" dirty="0">
                <a:solidFill>
                  <a:srgbClr val="212529"/>
                </a:solidFill>
                <a:effectLst/>
                <a:highlight>
                  <a:srgbClr val="FFFFFF"/>
                </a:highlight>
                <a:latin typeface="-apple-system"/>
              </a:rPr>
              <a:t>Full-thickness burns across the chest can impair breathing by inhibiting of chest wall motion, creating a straitjacket-like effect. These patients will be difficult to ventilate using a bag-mask device due to chest wall restriction and may suffer cardiopulmonary arrest. In this situation, immediate chest escharotomy (by a qualified provider) is required to create room for the chest to expand. </a:t>
            </a:r>
          </a:p>
          <a:p>
            <a:pPr algn="l"/>
            <a:r>
              <a:rPr lang="en-US" b="1" i="0" dirty="0">
                <a:solidFill>
                  <a:srgbClr val="197278"/>
                </a:solidFill>
                <a:effectLst/>
                <a:highlight>
                  <a:srgbClr val="FFFFFF"/>
                </a:highlight>
                <a:latin typeface="-apple-system"/>
              </a:rPr>
              <a:t>Burn/Airway Management</a:t>
            </a:r>
          </a:p>
          <a:p>
            <a:pPr algn="l"/>
            <a:r>
              <a:rPr lang="en-US" b="0" i="0" dirty="0">
                <a:solidFill>
                  <a:srgbClr val="212529"/>
                </a:solidFill>
                <a:effectLst/>
                <a:highlight>
                  <a:srgbClr val="FFFFFF"/>
                </a:highlight>
                <a:latin typeface="-apple-system"/>
              </a:rPr>
              <a:t>The National Burn Repository of the American Burn Association reports up to 10.3% of burn patients have concomitant inhalation injury </a:t>
            </a:r>
            <a:r>
              <a:rPr lang="en-US" b="1" i="0" dirty="0">
                <a:solidFill>
                  <a:srgbClr val="212529"/>
                </a:solidFill>
                <a:effectLst/>
                <a:highlight>
                  <a:srgbClr val="FFFFFF"/>
                </a:highlight>
                <a:latin typeface="-apple-system"/>
              </a:rPr>
              <a:t>COMPARED TO </a:t>
            </a:r>
            <a:r>
              <a:rPr lang="en-US" b="0" i="0" dirty="0">
                <a:solidFill>
                  <a:srgbClr val="212529"/>
                </a:solidFill>
                <a:effectLst/>
                <a:highlight>
                  <a:srgbClr val="FFFFFF"/>
                </a:highlight>
                <a:latin typeface="-apple-system"/>
              </a:rPr>
              <a:t>27% of combat burn casualties who had an associated inhalation injury.</a:t>
            </a:r>
            <a:r>
              <a:rPr lang="en-US" b="0" i="0" baseline="30000" dirty="0">
                <a:solidFill>
                  <a:srgbClr val="212529"/>
                </a:solidFill>
                <a:effectLst/>
                <a:highlight>
                  <a:srgbClr val="FFFFFF"/>
                </a:highlight>
                <a:latin typeface="-apple-system"/>
              </a:rPr>
              <a:t>10</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14% of 235 burn casualties underwent prehospital airway management.</a:t>
            </a:r>
            <a:r>
              <a:rPr lang="en-US" b="0" i="0" baseline="30000" dirty="0">
                <a:solidFill>
                  <a:srgbClr val="212529"/>
                </a:solidFill>
                <a:effectLst/>
                <a:highlight>
                  <a:srgbClr val="FFFFFF"/>
                </a:highlight>
                <a:latin typeface="-apple-system"/>
              </a:rPr>
              <a:t>13</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Of 1148 burn admissions; 11% had confirmed inhalation injury; the Mortality of those with inhalation injury was 16%; Increasing percentage of total body surface area burned, flame, enclosed space, face burns, hoarse voice, soot in mouth and shortness of breath were predictive of inhalation injury.</a:t>
            </a:r>
            <a:r>
              <a:rPr lang="en-US" b="0" i="0" baseline="30000" dirty="0">
                <a:solidFill>
                  <a:srgbClr val="212529"/>
                </a:solidFill>
                <a:effectLst/>
                <a:highlight>
                  <a:srgbClr val="FFFFFF"/>
                </a:highlight>
                <a:latin typeface="-apple-system"/>
              </a:rPr>
              <a:t>14</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level of evidence supporting the guidance for airway management in burn casualties in the tactical environment is based on retrospective observational registry studies and retrospective observational registry studies with limitations.</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17</a:t>
            </a:fld>
            <a:endParaRPr lang="en-US"/>
          </a:p>
        </p:txBody>
      </p:sp>
    </p:spTree>
    <p:extLst>
      <p:ext uri="{BB962C8B-B14F-4D97-AF65-F5344CB8AC3E}">
        <p14:creationId xmlns:p14="http://schemas.microsoft.com/office/powerpoint/2010/main" val="3898832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All TCCC procedures can be performed on or through burned skin in a burn casualty.</a:t>
            </a:r>
            <a:r>
              <a:rPr lang="en-US" b="0" i="0" baseline="30000" dirty="0">
                <a:solidFill>
                  <a:srgbClr val="212529"/>
                </a:solidFill>
                <a:effectLst/>
                <a:highlight>
                  <a:srgbClr val="FFFFFF"/>
                </a:highlight>
                <a:latin typeface="-apple-system"/>
              </a:rPr>
              <a:t>15</a:t>
            </a:r>
            <a:r>
              <a:rPr lang="en-US" b="0" i="0" dirty="0">
                <a:solidFill>
                  <a:srgbClr val="212529"/>
                </a:solidFill>
                <a:effectLst/>
                <a:highlight>
                  <a:srgbClr val="FFFFFF"/>
                </a:highlight>
                <a:latin typeface="-apple-system"/>
              </a:rPr>
              <a:t> Remove all watches and jewelry from the burned area so they don’t cause constriction when swelling occurs. Cover the burned area with a dry, sterile dressing, if possible.</a:t>
            </a:r>
          </a:p>
          <a:p>
            <a:pPr algn="l"/>
            <a:r>
              <a:rPr lang="en-US" b="0" i="0" dirty="0">
                <a:solidFill>
                  <a:srgbClr val="212529"/>
                </a:solidFill>
                <a:effectLst/>
                <a:highlight>
                  <a:srgbClr val="FFFFFF"/>
                </a:highlight>
                <a:latin typeface="-apple-system"/>
              </a:rPr>
              <a:t>For extensive burns (&gt;20%), consider placing the casualty in the Heat-Reflective Shell or Blizzard Survival Blanket from the Hypothermia Prevention Kit in order to both cover the burned areas and prevent hypothermia. Improvised dressings include clean dry clothing or sheets (avoid material with loose fabric pieces). Clean plastic wrap or bag cut and secured over burn wound (plastic should not be wrapped around limb or torso).</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18</a:t>
            </a:fld>
            <a:endParaRPr lang="en-US"/>
          </a:p>
        </p:txBody>
      </p:sp>
    </p:spTree>
    <p:extLst>
      <p:ext uri="{BB962C8B-B14F-4D97-AF65-F5344CB8AC3E}">
        <p14:creationId xmlns:p14="http://schemas.microsoft.com/office/powerpoint/2010/main" val="973661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AKE EARLY and aggressive steps to prevent further body heat loss.</a:t>
            </a:r>
          </a:p>
          <a:p>
            <a:pPr algn="l"/>
            <a:r>
              <a:rPr lang="en-US" b="0" i="0" dirty="0">
                <a:solidFill>
                  <a:srgbClr val="212529"/>
                </a:solidFill>
                <a:effectLst/>
                <a:highlight>
                  <a:srgbClr val="FFFFFF"/>
                </a:highlight>
                <a:latin typeface="-apple-system"/>
              </a:rPr>
              <a:t>Always be mindful of burns along with massive bleeding. Ensure bleeding is controlled first.</a:t>
            </a:r>
          </a:p>
          <a:p>
            <a:pPr algn="l"/>
            <a:r>
              <a:rPr lang="en-US" b="0" i="0" dirty="0">
                <a:solidFill>
                  <a:srgbClr val="212529"/>
                </a:solidFill>
                <a:effectLst/>
                <a:highlight>
                  <a:srgbClr val="FFFFFF"/>
                </a:highlight>
                <a:latin typeface="-apple-system"/>
              </a:rPr>
              <a:t>Burn patients are particularly susceptible to hypothermia. Extra emphasis should be placed on barrier heat loss prevention methods.</a:t>
            </a:r>
            <a:r>
              <a:rPr lang="en-US" b="0" i="0" baseline="30000" dirty="0">
                <a:solidFill>
                  <a:srgbClr val="212529"/>
                </a:solidFill>
                <a:effectLst/>
                <a:highlight>
                  <a:srgbClr val="FFFFFF"/>
                </a:highlight>
                <a:latin typeface="-apple-system"/>
              </a:rPr>
              <a:t>16</a:t>
            </a:r>
            <a:r>
              <a:rPr lang="en-US" b="0" i="0" dirty="0">
                <a:solidFill>
                  <a:srgbClr val="212529"/>
                </a:solidFill>
                <a:effectLst/>
                <a:highlight>
                  <a:srgbClr val="FFFFFF"/>
                </a:highlight>
                <a:latin typeface="-apple-system"/>
              </a:rPr>
              <a:t> Keep casualties off the ground and onto an insulated surface as soon as possible.</a:t>
            </a:r>
          </a:p>
          <a:p>
            <a:pPr algn="l"/>
            <a:r>
              <a:rPr lang="en-US" b="0" i="0" dirty="0">
                <a:solidFill>
                  <a:srgbClr val="212529"/>
                </a:solidFill>
                <a:effectLst/>
                <a:highlight>
                  <a:srgbClr val="FFFFFF"/>
                </a:highlight>
                <a:latin typeface="-apple-system"/>
              </a:rPr>
              <a:t>For extensive burns, those with &gt;20% of the area burned, consider placing the casualty in the vapor barrier shell to cover the burned areas and prevent hypothermia.</a:t>
            </a:r>
          </a:p>
          <a:p>
            <a:pPr algn="l"/>
            <a:r>
              <a:rPr lang="en-US" b="0" i="0" dirty="0">
                <a:solidFill>
                  <a:srgbClr val="212529"/>
                </a:solidFill>
                <a:effectLst/>
                <a:highlight>
                  <a:srgbClr val="FFFFFF"/>
                </a:highlight>
                <a:latin typeface="-apple-system"/>
              </a:rPr>
              <a:t>Regardless of ambient temperature in the environment, actively prevent/manage hypothermia for burn patients using these methods.</a:t>
            </a:r>
          </a:p>
          <a:p>
            <a:pPr algn="l"/>
            <a:r>
              <a:rPr lang="en-US" b="0" i="0" dirty="0">
                <a:solidFill>
                  <a:srgbClr val="212529"/>
                </a:solidFill>
                <a:effectLst/>
                <a:highlight>
                  <a:srgbClr val="FFFFFF"/>
                </a:highlight>
                <a:latin typeface="-apple-system"/>
              </a:rPr>
              <a:t>Be mindful of warm weather and cool weather interventions. The addition of blood loss can cause the body’s temperature to drop even when it is hot outside. Never cover a tourniquet; keep it visible so medical personnel can easily see it.</a:t>
            </a:r>
          </a:p>
          <a:p>
            <a:pPr algn="l"/>
            <a:r>
              <a:rPr lang="en-US" b="0" i="0" dirty="0">
                <a:solidFill>
                  <a:srgbClr val="212529"/>
                </a:solidFill>
                <a:effectLst/>
                <a:highlight>
                  <a:srgbClr val="FFFFFF"/>
                </a:highlight>
                <a:latin typeface="-apple-system"/>
              </a:rPr>
              <a:t>Analgesia may be administered to treat burn pain. Antibiotic therapy is not indicated solely for burns but should be given to prevent infection in penetrating wounds.</a:t>
            </a:r>
            <a:r>
              <a:rPr lang="en-US" b="0" i="0" baseline="30000" dirty="0">
                <a:solidFill>
                  <a:srgbClr val="212529"/>
                </a:solidFill>
                <a:effectLst/>
                <a:highlight>
                  <a:srgbClr val="FFFFFF"/>
                </a:highlight>
                <a:latin typeface="-apple-system"/>
              </a:rPr>
              <a:t>17</a:t>
            </a:r>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19</a:t>
            </a:fld>
            <a:endParaRPr lang="en-US"/>
          </a:p>
        </p:txBody>
      </p:sp>
    </p:spTree>
    <p:extLst>
      <p:ext uri="{BB962C8B-B14F-4D97-AF65-F5344CB8AC3E}">
        <p14:creationId xmlns:p14="http://schemas.microsoft.com/office/powerpoint/2010/main" val="3814208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Fluid resuscitation for burn casualties is guided by the USAISR Rule of Ten.</a:t>
            </a:r>
            <a:r>
              <a:rPr lang="en-US" b="0" i="0" baseline="30000" dirty="0">
                <a:solidFill>
                  <a:srgbClr val="212529"/>
                </a:solidFill>
                <a:effectLst/>
                <a:highlight>
                  <a:srgbClr val="FFFFFF"/>
                </a:highlight>
                <a:latin typeface="-apple-system"/>
              </a:rPr>
              <a:t>18</a:t>
            </a:r>
            <a:r>
              <a:rPr lang="en-US" b="0" i="0" dirty="0">
                <a:solidFill>
                  <a:srgbClr val="212529"/>
                </a:solidFill>
                <a:effectLst/>
                <a:highlight>
                  <a:srgbClr val="FFFFFF"/>
                </a:highlight>
                <a:latin typeface="-apple-system"/>
              </a:rPr>
              <a:t> For burns &gt; 20% TBSA, initiate fluid resuscitation as soon as IV/IO access is established.</a:t>
            </a:r>
            <a:r>
              <a:rPr lang="en-US" b="0" i="0" baseline="30000" dirty="0">
                <a:solidFill>
                  <a:srgbClr val="212529"/>
                </a:solidFill>
                <a:effectLst/>
                <a:highlight>
                  <a:srgbClr val="FFFFFF"/>
                </a:highlight>
                <a:latin typeface="-apple-system"/>
              </a:rPr>
              <a:t>19</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level of evidence supporting the guidance for the strategies and techniques for burn resuscitation in the tactical environment is based on a meta-analysis of retrospective observational studies and lab evaluations with limitations.</a:t>
            </a:r>
          </a:p>
          <a:p>
            <a:pPr algn="l"/>
            <a:r>
              <a:rPr lang="en-US" b="1" i="0" dirty="0">
                <a:solidFill>
                  <a:srgbClr val="FFFFFF"/>
                </a:solidFill>
                <a:effectLst/>
                <a:highlight>
                  <a:srgbClr val="F16536"/>
                </a:highlight>
                <a:latin typeface="-apple-system"/>
              </a:rPr>
              <a:t>REMEMBER:</a:t>
            </a:r>
            <a:endParaRPr lang="en-US" b="0" i="0" dirty="0">
              <a:solidFill>
                <a:srgbClr val="FFFFFF"/>
              </a:solidFill>
              <a:effectLst/>
              <a:highlight>
                <a:srgbClr val="F16536"/>
              </a:highlight>
              <a:latin typeface="-apple-system"/>
            </a:endParaRPr>
          </a:p>
          <a:p>
            <a:pPr algn="l">
              <a:buFont typeface="Arial" panose="020B0604020202020204" pitchFamily="34" charset="0"/>
              <a:buChar char="•"/>
            </a:pPr>
            <a:r>
              <a:rPr lang="en-US" b="0" i="0" dirty="0">
                <a:solidFill>
                  <a:srgbClr val="212529"/>
                </a:solidFill>
                <a:effectLst/>
                <a:highlight>
                  <a:srgbClr val="FEEFEB"/>
                </a:highlight>
                <a:latin typeface="-apple-system"/>
              </a:rPr>
              <a:t>If hemorrhagic shock is also present, resuscitation for hemorrhagic shock takes precedence over resuscitation for burn shock.</a:t>
            </a:r>
          </a:p>
          <a:p>
            <a:pPr algn="l"/>
            <a:r>
              <a:rPr lang="en-US" b="0" i="0" dirty="0">
                <a:solidFill>
                  <a:srgbClr val="212529"/>
                </a:solidFill>
                <a:effectLst/>
                <a:highlight>
                  <a:srgbClr val="FFFFFF"/>
                </a:highlight>
                <a:latin typeface="-apple-system"/>
              </a:rPr>
              <a:t>Use lactated Ringer’s, normal saline, or Hextend</a:t>
            </a:r>
            <a:r>
              <a:rPr lang="en-US" b="0" i="0" baseline="30000" dirty="0">
                <a:solidFill>
                  <a:srgbClr val="212529"/>
                </a:solidFill>
                <a:effectLst/>
                <a:highlight>
                  <a:srgbClr val="FFFFFF"/>
                </a:highlight>
                <a:latin typeface="-apple-system"/>
              </a:rPr>
              <a:t>®</a:t>
            </a:r>
            <a:r>
              <a:rPr lang="en-US" b="0" i="0" dirty="0">
                <a:solidFill>
                  <a:srgbClr val="212529"/>
                </a:solidFill>
                <a:effectLst/>
                <a:highlight>
                  <a:srgbClr val="FFFFFF"/>
                </a:highlight>
                <a:latin typeface="-apple-system"/>
              </a:rPr>
              <a:t>. If Hextend is used, no more than 1000 ml should be given, followed by Lactated Ringer’s or normal saline as needed.</a:t>
            </a:r>
          </a:p>
          <a:p>
            <a:pPr algn="l"/>
            <a:r>
              <a:rPr lang="en-US" b="0" i="0" dirty="0">
                <a:solidFill>
                  <a:srgbClr val="212529"/>
                </a:solidFill>
                <a:effectLst/>
                <a:highlight>
                  <a:srgbClr val="FFFFFF"/>
                </a:highlight>
                <a:latin typeface="-apple-system"/>
              </a:rPr>
              <a:t>The initial IV/IO fluid rate is the %TBSA x 10 ml/hr for adults weighing 40-80 kg. For every 10 kg above 80 kg, increase the initial rate by 100 ml/hr.</a:t>
            </a:r>
          </a:p>
          <a:p>
            <a:pPr algn="l"/>
            <a:r>
              <a:rPr lang="en-US" b="0" i="0" dirty="0">
                <a:solidFill>
                  <a:srgbClr val="212529"/>
                </a:solidFill>
                <a:effectLst/>
                <a:highlight>
                  <a:srgbClr val="FFFFFF"/>
                </a:highlight>
                <a:latin typeface="-apple-system"/>
              </a:rPr>
              <a:t>Consider using oral fluids for burns up to 30% TBSA if the casualty is conscious and able to swallow.</a:t>
            </a:r>
            <a:r>
              <a:rPr lang="en-US" b="0" i="0" baseline="30000" dirty="0">
                <a:solidFill>
                  <a:srgbClr val="212529"/>
                </a:solidFill>
                <a:effectLst/>
                <a:highlight>
                  <a:srgbClr val="FFFFFF"/>
                </a:highlight>
                <a:latin typeface="-apple-system"/>
              </a:rPr>
              <a:t>19, 20 </a:t>
            </a:r>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20</a:t>
            </a:fld>
            <a:endParaRPr lang="en-US"/>
          </a:p>
        </p:txBody>
      </p:sp>
    </p:spTree>
    <p:extLst>
      <p:ext uri="{BB962C8B-B14F-4D97-AF65-F5344CB8AC3E}">
        <p14:creationId xmlns:p14="http://schemas.microsoft.com/office/powerpoint/2010/main" val="2096752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97278"/>
                </a:solidFill>
                <a:effectLst/>
                <a:highlight>
                  <a:srgbClr val="FFFFFF"/>
                </a:highlight>
                <a:latin typeface="-apple-system"/>
              </a:rPr>
              <a:t>DOSAGE AND ADMINISTRATION</a:t>
            </a:r>
          </a:p>
          <a:p>
            <a:pPr algn="l"/>
            <a:r>
              <a:rPr lang="en-US" b="1" i="0" u="sng" dirty="0">
                <a:solidFill>
                  <a:srgbClr val="197278"/>
                </a:solidFill>
                <a:effectLst/>
                <a:highlight>
                  <a:srgbClr val="FFFFFF"/>
                </a:highlight>
                <a:latin typeface="-apple-system"/>
              </a:rPr>
              <a:t>Important Administration Instructions</a:t>
            </a:r>
            <a:endParaRPr lang="en-US" b="1" i="0" dirty="0">
              <a:solidFill>
                <a:srgbClr val="197278"/>
              </a:solidFill>
              <a:effectLst/>
              <a:highlight>
                <a:srgbClr val="FFFFFF"/>
              </a:highlight>
              <a:latin typeface="-apple-system"/>
            </a:endParaRPr>
          </a:p>
          <a:p>
            <a:pPr algn="l"/>
            <a:r>
              <a:rPr lang="en-US" b="0" i="0" dirty="0">
                <a:solidFill>
                  <a:srgbClr val="212529"/>
                </a:solidFill>
                <a:effectLst/>
                <a:highlight>
                  <a:srgbClr val="FFFFFF"/>
                </a:highlight>
                <a:latin typeface="-apple-system"/>
              </a:rPr>
              <a:t>Lactated Ringer’s Injection, USP is intended for intravenous administration using sterile equipment. Use a dedicated line without any connections to avoid air embolism. Do not administer Lactated Ringer’s Injection, USP simultaneously with citrate anticoagulated/preserved blood through the same administration set because of the likelihood of coagulation precipitated by the calcium content of Lactated Ringer’s Injection, USP.</a:t>
            </a:r>
          </a:p>
          <a:p>
            <a:pPr algn="l"/>
            <a:r>
              <a:rPr lang="en-US" b="1" i="0" dirty="0">
                <a:solidFill>
                  <a:srgbClr val="197278"/>
                </a:solidFill>
                <a:effectLst/>
                <a:highlight>
                  <a:srgbClr val="FFFFFF"/>
                </a:highlight>
                <a:latin typeface="-apple-system"/>
              </a:rPr>
              <a:t>INDICATIONS AND USAGE</a:t>
            </a:r>
          </a:p>
          <a:p>
            <a:pPr algn="l">
              <a:buFont typeface="Arial" panose="020B0604020202020204" pitchFamily="34" charset="0"/>
              <a:buChar char="•"/>
            </a:pPr>
            <a:r>
              <a:rPr lang="en-US" b="0" i="0" dirty="0">
                <a:solidFill>
                  <a:srgbClr val="212529"/>
                </a:solidFill>
                <a:effectLst/>
                <a:highlight>
                  <a:srgbClr val="FFFFFF"/>
                </a:highlight>
                <a:latin typeface="-apple-system"/>
              </a:rPr>
              <a:t>Lactated Ringer’s Injection, USP is indicated as a source of water and electrolytes or as an alkalinizing agent.</a:t>
            </a:r>
          </a:p>
          <a:p>
            <a:pPr algn="l"/>
            <a:r>
              <a:rPr lang="en-US" b="1" i="0" dirty="0">
                <a:solidFill>
                  <a:srgbClr val="197278"/>
                </a:solidFill>
                <a:effectLst/>
                <a:highlight>
                  <a:srgbClr val="FFFFFF"/>
                </a:highlight>
                <a:latin typeface="-apple-system"/>
              </a:rPr>
              <a:t>CONTRAINDICATIONS</a:t>
            </a:r>
          </a:p>
          <a:p>
            <a:pPr algn="l">
              <a:buFont typeface="Arial" panose="020B0604020202020204" pitchFamily="34" charset="0"/>
              <a:buChar char="•"/>
            </a:pPr>
            <a:r>
              <a:rPr lang="en-US" b="0" i="0" dirty="0">
                <a:solidFill>
                  <a:srgbClr val="212529"/>
                </a:solidFill>
                <a:effectLst/>
                <a:highlight>
                  <a:srgbClr val="FFFFFF"/>
                </a:highlight>
                <a:latin typeface="-apple-system"/>
              </a:rPr>
              <a:t>Do not administer Lactated Ringer’s Injection, USP simultaneously with citrateanticoagulated/preserved blood through the same administration set because of thelikelihood of coagulation precipitated by the calcium content of Lactated Ringer’sInjection, USP.</a:t>
            </a:r>
          </a:p>
          <a:p>
            <a:pPr algn="l"/>
            <a:r>
              <a:rPr lang="en-US" b="1" i="0" u="sng" dirty="0">
                <a:solidFill>
                  <a:srgbClr val="197278"/>
                </a:solidFill>
                <a:effectLst/>
                <a:highlight>
                  <a:srgbClr val="FFFFFF"/>
                </a:highlight>
                <a:latin typeface="-apple-system"/>
              </a:rPr>
              <a:t>Hypersensitivity Reactions</a:t>
            </a:r>
            <a:endParaRPr lang="en-US" b="1" i="0" dirty="0">
              <a:solidFill>
                <a:srgbClr val="197278"/>
              </a:solidFill>
              <a:effectLst/>
              <a:highlight>
                <a:srgbClr val="FFFFFF"/>
              </a:highlight>
              <a:latin typeface="-apple-system"/>
            </a:endParaRPr>
          </a:p>
          <a:p>
            <a:pPr algn="l"/>
            <a:r>
              <a:rPr lang="en-US" b="0" i="0" dirty="0">
                <a:solidFill>
                  <a:srgbClr val="212529"/>
                </a:solidFill>
                <a:effectLst/>
                <a:highlight>
                  <a:srgbClr val="FFFFFF"/>
                </a:highlight>
                <a:latin typeface="-apple-system"/>
              </a:rPr>
              <a:t>Hypersensitivity reactions, including anaphylaxis, have been reported with Lactated Ringer’s Injection, USP (see ADVERSE REACTIONS). Stop the infusion immediately if signs or symptoms of a hypersensitivity reaction develop. Appropriate therapeutic countermeasures must be instituted as clinically indicated.</a:t>
            </a:r>
          </a:p>
          <a:p>
            <a:pPr algn="l"/>
            <a:r>
              <a:rPr lang="en-US" b="1" i="0" u="sng" dirty="0">
                <a:solidFill>
                  <a:srgbClr val="197278"/>
                </a:solidFill>
                <a:effectLst/>
                <a:highlight>
                  <a:srgbClr val="FFFFFF"/>
                </a:highlight>
                <a:latin typeface="-apple-system"/>
              </a:rPr>
              <a:t>Fluid Overload</a:t>
            </a:r>
            <a:endParaRPr lang="en-US" b="1" i="0" dirty="0">
              <a:solidFill>
                <a:srgbClr val="197278"/>
              </a:solidFill>
              <a:effectLst/>
              <a:highlight>
                <a:srgbClr val="FFFFFF"/>
              </a:highlight>
              <a:latin typeface="-apple-system"/>
            </a:endParaRPr>
          </a:p>
          <a:p>
            <a:pPr algn="l"/>
            <a:r>
              <a:rPr lang="en-US" b="0" i="0" dirty="0">
                <a:solidFill>
                  <a:srgbClr val="212529"/>
                </a:solidFill>
                <a:effectLst/>
                <a:highlight>
                  <a:srgbClr val="FFFFFF"/>
                </a:highlight>
                <a:latin typeface="-apple-system"/>
              </a:rPr>
              <a:t>Depending on the volume and the rate of infusion, the intravenous administration of Lactated Ringer’s Injection, USP can cause electrolyte disturbances such as overhydration and congested states, including pulmonary congestion and edema. Avoid Lactated Ringer’s Injection, USP in patients with or at risk for fluid and/or solute overloading. If use cannot be avoided, monitor fluid balance, electrolyte concentrations and acid base balance, as needed and especially during prolonged use.</a:t>
            </a:r>
          </a:p>
          <a:p>
            <a:pPr algn="l"/>
            <a:r>
              <a:rPr lang="en-US" b="1" i="0" u="sng" dirty="0">
                <a:solidFill>
                  <a:srgbClr val="197278"/>
                </a:solidFill>
                <a:effectLst/>
                <a:highlight>
                  <a:srgbClr val="FFFFFF"/>
                </a:highlight>
                <a:latin typeface="-apple-system"/>
              </a:rPr>
              <a:t>Hyperkalemia</a:t>
            </a:r>
            <a:endParaRPr lang="en-US" b="1" i="0" dirty="0">
              <a:solidFill>
                <a:srgbClr val="197278"/>
              </a:solidFill>
              <a:effectLst/>
              <a:highlight>
                <a:srgbClr val="FFFFFF"/>
              </a:highlight>
              <a:latin typeface="-apple-system"/>
            </a:endParaRPr>
          </a:p>
          <a:p>
            <a:pPr algn="l"/>
            <a:r>
              <a:rPr lang="en-US" b="0" i="0" dirty="0">
                <a:solidFill>
                  <a:srgbClr val="212529"/>
                </a:solidFill>
                <a:effectLst/>
                <a:highlight>
                  <a:srgbClr val="FFFFFF"/>
                </a:highlight>
                <a:latin typeface="-apple-system"/>
              </a:rPr>
              <a:t>Potassium-containing solutions, including Lactated Ringer’s Injection, USP, may increase the risk of hyperkalemia.</a:t>
            </a:r>
          </a:p>
          <a:p>
            <a:pPr algn="l"/>
            <a:r>
              <a:rPr lang="en-US" b="0" i="0" dirty="0">
                <a:solidFill>
                  <a:srgbClr val="212529"/>
                </a:solidFill>
                <a:effectLst/>
                <a:highlight>
                  <a:srgbClr val="FFFFFF"/>
                </a:highlight>
                <a:latin typeface="-apple-system"/>
              </a:rPr>
              <a:t>Patients at increased risk of developing hyperkalemia include those:</a:t>
            </a:r>
          </a:p>
          <a:p>
            <a:pPr algn="l">
              <a:buFont typeface="Arial" panose="020B0604020202020204" pitchFamily="34" charset="0"/>
              <a:buChar char="•"/>
            </a:pPr>
            <a:r>
              <a:rPr lang="en-US" b="0" i="0" dirty="0">
                <a:solidFill>
                  <a:srgbClr val="212529"/>
                </a:solidFill>
                <a:effectLst/>
                <a:highlight>
                  <a:srgbClr val="FFFFFF"/>
                </a:highlight>
                <a:latin typeface="-apple-system"/>
              </a:rPr>
              <a:t>with conditions predisposing to hyperkalemia and/or associated with increased sensitivity to potassium, such as patients with severe renal impairment, acute dehydration, extensive tissue injury or burns, or certain cardiac disorders such as congestive heart failure.</a:t>
            </a:r>
          </a:p>
          <a:p>
            <a:pPr algn="l">
              <a:buFont typeface="Arial" panose="020B0604020202020204" pitchFamily="34" charset="0"/>
              <a:buChar char="•"/>
            </a:pPr>
            <a:r>
              <a:rPr lang="en-US" b="0" i="0" dirty="0">
                <a:solidFill>
                  <a:srgbClr val="212529"/>
                </a:solidFill>
                <a:effectLst/>
                <a:highlight>
                  <a:srgbClr val="FFFFFF"/>
                </a:highlight>
                <a:latin typeface="-apple-system"/>
              </a:rPr>
              <a:t>treated concurrently or recently with agents or products that cause or increase the risk of hyperkalemia (see PRECAUTIONS, Drug Interactions).</a:t>
            </a:r>
          </a:p>
          <a:p>
            <a:pPr algn="l"/>
            <a:r>
              <a:rPr lang="en-US" b="0" i="0" dirty="0">
                <a:solidFill>
                  <a:srgbClr val="212529"/>
                </a:solidFill>
                <a:effectLst/>
                <a:highlight>
                  <a:srgbClr val="FFFFFF"/>
                </a:highlight>
                <a:latin typeface="-apple-system"/>
              </a:rPr>
              <a:t>Avoid use of Lactated Ringer’s Injection, USP in patients with, or at risk for, hyperkalemia. If use cannot be avoided, monitor serum potassium concentrations.</a:t>
            </a:r>
          </a:p>
          <a:p>
            <a:pPr algn="l"/>
            <a:r>
              <a:rPr lang="en-US" b="1" i="0" u="sng" dirty="0">
                <a:solidFill>
                  <a:srgbClr val="197278"/>
                </a:solidFill>
                <a:effectLst/>
                <a:highlight>
                  <a:srgbClr val="FFFFFF"/>
                </a:highlight>
                <a:latin typeface="-apple-system"/>
              </a:rPr>
              <a:t>Alkalosis</a:t>
            </a:r>
            <a:endParaRPr lang="en-US" b="1" i="0" dirty="0">
              <a:solidFill>
                <a:srgbClr val="197278"/>
              </a:solidFill>
              <a:effectLst/>
              <a:highlight>
                <a:srgbClr val="FFFFFF"/>
              </a:highlight>
              <a:latin typeface="-apple-system"/>
            </a:endParaRPr>
          </a:p>
          <a:p>
            <a:pPr algn="l"/>
            <a:r>
              <a:rPr lang="en-US" b="0" i="0" dirty="0">
                <a:solidFill>
                  <a:srgbClr val="212529"/>
                </a:solidFill>
                <a:effectLst/>
                <a:highlight>
                  <a:srgbClr val="FFFFFF"/>
                </a:highlight>
                <a:latin typeface="-apple-system"/>
              </a:rPr>
              <a:t>Because lactate is metabolized to bicarbonate, administration of Lactated Ringer’s Injection, USP may result in, or worsen, metabolic alkalosis. Avoid intravenous administration of Lactated Ringer’s Injection, USP in patients with alkalosis or at risk for alkalosis.</a:t>
            </a:r>
          </a:p>
          <a:p>
            <a:pPr algn="l"/>
            <a:r>
              <a:rPr lang="en-US" b="1" i="0" u="sng" dirty="0">
                <a:solidFill>
                  <a:srgbClr val="197278"/>
                </a:solidFill>
                <a:effectLst/>
                <a:highlight>
                  <a:srgbClr val="FFFFFF"/>
                </a:highlight>
                <a:latin typeface="-apple-system"/>
              </a:rPr>
              <a:t>DRUG INTERACTIONS</a:t>
            </a:r>
            <a:endParaRPr lang="en-US" b="1" i="0" dirty="0">
              <a:solidFill>
                <a:srgbClr val="197278"/>
              </a:solidFill>
              <a:effectLst/>
              <a:highlight>
                <a:srgbClr val="FFFFFF"/>
              </a:highlight>
              <a:latin typeface="-apple-system"/>
            </a:endParaRPr>
          </a:p>
          <a:p>
            <a:pPr algn="l"/>
            <a:r>
              <a:rPr lang="en-US" b="0" i="0" dirty="0">
                <a:solidFill>
                  <a:srgbClr val="212529"/>
                </a:solidFill>
                <a:effectLst/>
                <a:highlight>
                  <a:srgbClr val="FFFFFF"/>
                </a:highlight>
                <a:latin typeface="-apple-system"/>
              </a:rPr>
              <a:t>Ceftriaxone, for information on interaction with ceftriaxone</a:t>
            </a:r>
          </a:p>
          <a:p>
            <a:pPr algn="l"/>
            <a:r>
              <a:rPr lang="en-US" b="1" i="0" u="sng" dirty="0">
                <a:solidFill>
                  <a:srgbClr val="197278"/>
                </a:solidFill>
                <a:effectLst/>
                <a:highlight>
                  <a:srgbClr val="FFFFFF"/>
                </a:highlight>
                <a:latin typeface="-apple-system"/>
              </a:rPr>
              <a:t>Other Products that Affect Fluid and/or Electrolyte Balance</a:t>
            </a:r>
            <a:endParaRPr lang="en-US" b="1" i="0" dirty="0">
              <a:solidFill>
                <a:srgbClr val="197278"/>
              </a:solidFill>
              <a:effectLst/>
              <a:highlight>
                <a:srgbClr val="FFFFFF"/>
              </a:highlight>
              <a:latin typeface="-apple-system"/>
            </a:endParaRPr>
          </a:p>
          <a:p>
            <a:pPr algn="l"/>
            <a:r>
              <a:rPr lang="en-US" b="0" i="0" dirty="0">
                <a:solidFill>
                  <a:srgbClr val="212529"/>
                </a:solidFill>
                <a:effectLst/>
                <a:highlight>
                  <a:srgbClr val="FFFFFF"/>
                </a:highlight>
                <a:latin typeface="-apple-system"/>
              </a:rPr>
              <a:t>Administration of Lactated Ringer’s Injection, USP to patients treated concomitantly with drugs associated with sodium and fluid retention may increase the risk of hypernatremia and volume overload. Avoid use of Lactated Ringer’s Injection, USP in patients receiving such products, such as corticosteroids or corticotropin. If use cannot be avoided, monitor serum electrolytes, fluid balance and acid-base balance.</a:t>
            </a:r>
          </a:p>
          <a:p>
            <a:pPr algn="l"/>
            <a:r>
              <a:rPr lang="en-US" b="0" i="0" dirty="0">
                <a:solidFill>
                  <a:srgbClr val="212529"/>
                </a:solidFill>
                <a:effectLst/>
                <a:highlight>
                  <a:srgbClr val="FFFFFF"/>
                </a:highlight>
                <a:latin typeface="-apple-system"/>
              </a:rPr>
              <a:t>ABA guidelines recommend initiating fluid resuscitation of the burn patient by using lactated Ringer’s solution at a rate of infusion based on 2 mL/kg/% to 4 mL/kg/% total body surface area (TBSA) burn administered over the first 24 hours postburn, providing one-half of the estimated fluid over the first 8 hours and the remainder over the next 16 hours. Once this initial fluid rate is calculated and initiated, an optimal resuscitation can only occur with an attentive bedside clinician carefully titrating fluids based on patient response. Regardless of the formula used, each requires the same multiple steps to derive in the initial fluid rate and thus is too cumbersome for combat prehospital providers who often must assess and resuscitate several burn patients simultaneously.</a:t>
            </a:r>
          </a:p>
          <a:p>
            <a:pPr algn="l"/>
            <a:r>
              <a:rPr lang="en-US" b="0" i="0" dirty="0">
                <a:solidFill>
                  <a:srgbClr val="212529"/>
                </a:solidFill>
                <a:effectLst/>
                <a:highlight>
                  <a:srgbClr val="FFFFFF"/>
                </a:highlight>
                <a:latin typeface="-apple-system"/>
              </a:rPr>
              <a:t>To simplify the derivation of the initial fluid rate, we developed the following formula:</a:t>
            </a:r>
          </a:p>
          <a:p>
            <a:pPr algn="l">
              <a:buFont typeface="+mj-lt"/>
              <a:buAutoNum type="arabicPeriod"/>
            </a:pPr>
            <a:r>
              <a:rPr lang="en-US" b="0" i="0" dirty="0">
                <a:solidFill>
                  <a:srgbClr val="212529"/>
                </a:solidFill>
                <a:effectLst/>
                <a:highlight>
                  <a:srgbClr val="FFFFFF"/>
                </a:highlight>
                <a:latin typeface="-apple-system"/>
              </a:rPr>
              <a:t>Estimate burn size to the nearest 10.</a:t>
            </a:r>
          </a:p>
          <a:p>
            <a:pPr algn="l">
              <a:buFont typeface="+mj-lt"/>
              <a:buAutoNum type="arabicPeriod"/>
            </a:pPr>
            <a:r>
              <a:rPr lang="en-US" b="0" i="0" dirty="0">
                <a:solidFill>
                  <a:srgbClr val="212529"/>
                </a:solidFill>
                <a:effectLst/>
                <a:highlight>
                  <a:srgbClr val="FFFFFF"/>
                </a:highlight>
                <a:latin typeface="-apple-system"/>
              </a:rPr>
              <a:t>%TBSA 10 initial fluid rate in mL/hr (for adult patients weighing 40 kg to 80 kg).</a:t>
            </a:r>
          </a:p>
          <a:p>
            <a:pPr algn="l">
              <a:buFont typeface="+mj-lt"/>
              <a:buAutoNum type="arabicPeriod"/>
            </a:pPr>
            <a:r>
              <a:rPr lang="en-US" b="0" i="0" dirty="0">
                <a:solidFill>
                  <a:srgbClr val="212529"/>
                </a:solidFill>
                <a:effectLst/>
                <a:highlight>
                  <a:srgbClr val="FFFFFF"/>
                </a:highlight>
                <a:latin typeface="-apple-system"/>
              </a:rPr>
              <a:t>For every 10 kg above 80 kg, increase the rate by 100 mL/hr.</a:t>
            </a:r>
          </a:p>
          <a:p>
            <a:pPr algn="l"/>
            <a:r>
              <a:rPr lang="en-US" b="0" i="0" dirty="0">
                <a:solidFill>
                  <a:srgbClr val="212529"/>
                </a:solidFill>
                <a:effectLst/>
                <a:highlight>
                  <a:srgbClr val="FFFFFF"/>
                </a:highlight>
                <a:latin typeface="-apple-system"/>
              </a:rPr>
              <a:t>Once fluid resuscitation is initiated, our ultimate goal is to maintain end-organ perfusion by gradually restoring fluid balance while simultaneously replacing insensible losses and avoiding the consequences of both under- and over-resuscitation. Our objective was to determine whether this approach would result in an appropriate initial fluid rate when compared with existing resuscitation formulas.</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21</a:t>
            </a:fld>
            <a:endParaRPr lang="en-US"/>
          </a:p>
        </p:txBody>
      </p:sp>
    </p:spTree>
    <p:extLst>
      <p:ext uri="{BB962C8B-B14F-4D97-AF65-F5344CB8AC3E}">
        <p14:creationId xmlns:p14="http://schemas.microsoft.com/office/powerpoint/2010/main" val="1594275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There are nine cognitive and three performance-enabling learning objectives covered in this module.</a:t>
            </a:r>
          </a:p>
          <a:p>
            <a:pPr algn="l"/>
            <a:r>
              <a:rPr lang="en-US" b="0" i="0" dirty="0">
                <a:solidFill>
                  <a:srgbClr val="212529"/>
                </a:solidFill>
                <a:effectLst/>
                <a:highlight>
                  <a:srgbClr val="FFFFFF"/>
                </a:highlight>
                <a:latin typeface="-apple-system"/>
              </a:rPr>
              <a:t>You will learn how to identify scene safety issues and actions required of a trauma casualty with burns before evaluation and care of the casualty, types and severity of burns, and how to estimate the percentage of the body surface involved in the burn.</a:t>
            </a:r>
          </a:p>
          <a:p>
            <a:pPr algn="l"/>
            <a:r>
              <a:rPr lang="en-US" b="0" i="0" dirty="0">
                <a:solidFill>
                  <a:srgbClr val="212529"/>
                </a:solidFill>
                <a:effectLst/>
                <a:highlight>
                  <a:srgbClr val="FFFFFF"/>
                </a:highlight>
                <a:latin typeface="-apple-system"/>
              </a:rPr>
              <a:t>You will also be able to identify progressive strategies and limitations for burn management in Tactical Field Care, describe burn fluid resuscitation, identify the indications, contraindications, and administration methods of lactated Ringer's, and describe the evidence supporting the progressive strategies, indications, and limitations of burn management techniques in Tactical Field Care.</a:t>
            </a:r>
          </a:p>
          <a:p>
            <a:pPr algn="l"/>
            <a:r>
              <a:rPr lang="en-US" b="0" i="0" dirty="0">
                <a:solidFill>
                  <a:srgbClr val="212529"/>
                </a:solidFill>
                <a:effectLst/>
                <a:highlight>
                  <a:srgbClr val="FFFFFF"/>
                </a:highlight>
                <a:latin typeface="-apple-system"/>
              </a:rPr>
              <a:t>The performance objectives involve learning how to apply a dry dressing, demonstrating techniques to prevent heat loss (hypothermia), and initiating burn fluid resuscitation when indicated. </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3</a:t>
            </a:fld>
            <a:endParaRPr lang="en-US"/>
          </a:p>
        </p:txBody>
      </p:sp>
    </p:spTree>
    <p:extLst>
      <p:ext uri="{BB962C8B-B14F-4D97-AF65-F5344CB8AC3E}">
        <p14:creationId xmlns:p14="http://schemas.microsoft.com/office/powerpoint/2010/main" val="670848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In this example, the areas burned are the left side of the anterior torso, which is 9%, the entire left upper extremity, front and back, which is 9%, and the front of the left lower extremity, which is also 9%. This adds up to a total body surface area burned of 27%. If you are going to use this for estimation of fluid resuscitation, you would round this up to 30%.</a:t>
            </a:r>
            <a:r>
              <a:rPr lang="en-US" b="0" i="0" baseline="30000" dirty="0">
                <a:solidFill>
                  <a:srgbClr val="212529"/>
                </a:solidFill>
                <a:effectLst/>
                <a:highlight>
                  <a:srgbClr val="FFFFFF"/>
                </a:highlight>
                <a:latin typeface="-apple-system"/>
              </a:rPr>
              <a:t>3</a:t>
            </a:r>
            <a:endParaRPr lang="en-US" b="0" i="0" dirty="0">
              <a:solidFill>
                <a:srgbClr val="212529"/>
              </a:solidFill>
              <a:effectLst/>
              <a:highlight>
                <a:srgbClr val="FFFFFF"/>
              </a:highlight>
              <a:latin typeface="-apple-system"/>
            </a:endParaRPr>
          </a:p>
          <a:p>
            <a:pPr algn="l"/>
            <a:r>
              <a:rPr lang="en-US" b="1" i="0" dirty="0">
                <a:solidFill>
                  <a:srgbClr val="FFFFFF"/>
                </a:solidFill>
                <a:effectLst/>
                <a:highlight>
                  <a:srgbClr val="F16536"/>
                </a:highlight>
                <a:latin typeface="-apple-system"/>
              </a:rPr>
              <a:t>NOTE:</a:t>
            </a:r>
            <a:endParaRPr lang="en-US" b="0" i="0" dirty="0">
              <a:solidFill>
                <a:srgbClr val="FFFFFF"/>
              </a:solidFill>
              <a:effectLst/>
              <a:highlight>
                <a:srgbClr val="F16536"/>
              </a:highlight>
              <a:latin typeface="-apple-system"/>
            </a:endParaRPr>
          </a:p>
          <a:p>
            <a:pPr algn="l">
              <a:buFont typeface="Arial" panose="020B0604020202020204" pitchFamily="34" charset="0"/>
              <a:buChar char="•"/>
            </a:pPr>
            <a:r>
              <a:rPr lang="en-US" b="0" i="0" dirty="0">
                <a:solidFill>
                  <a:srgbClr val="212529"/>
                </a:solidFill>
                <a:effectLst/>
                <a:highlight>
                  <a:srgbClr val="FEEFEB"/>
                </a:highlight>
                <a:latin typeface="-apple-system"/>
              </a:rPr>
              <a:t>For estimation of fluid resuscitation requirements round TBSA to the </a:t>
            </a:r>
            <a:r>
              <a:rPr lang="en-US" b="1" i="0" dirty="0">
                <a:solidFill>
                  <a:srgbClr val="212529"/>
                </a:solidFill>
                <a:effectLst/>
                <a:highlight>
                  <a:srgbClr val="FEEFEB"/>
                </a:highlight>
                <a:latin typeface="-apple-system"/>
              </a:rPr>
              <a:t>nearest 10 </a:t>
            </a:r>
            <a:r>
              <a:rPr lang="en-US" b="0" i="0" dirty="0">
                <a:solidFill>
                  <a:srgbClr val="212529"/>
                </a:solidFill>
                <a:effectLst/>
                <a:highlight>
                  <a:srgbClr val="FEEFEB"/>
                </a:highlight>
                <a:latin typeface="-apple-system"/>
              </a:rPr>
              <a:t>(if the TBSA is less than 5 round down to the closest ten, if the TBSA is above 5 round up to the nearest ten) e.g., 54% rounds down to 50%.</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22</a:t>
            </a:fld>
            <a:endParaRPr lang="en-US"/>
          </a:p>
        </p:txBody>
      </p:sp>
    </p:spTree>
    <p:extLst>
      <p:ext uri="{BB962C8B-B14F-4D97-AF65-F5344CB8AC3E}">
        <p14:creationId xmlns:p14="http://schemas.microsoft.com/office/powerpoint/2010/main" val="1237760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The following skill cards will demonstrate burn dressing and hypothermia prevention as well burn fluid resuscitation administration. </a:t>
            </a:r>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23</a:t>
            </a:fld>
            <a:endParaRPr lang="en-US"/>
          </a:p>
        </p:txBody>
      </p:sp>
    </p:spTree>
    <p:extLst>
      <p:ext uri="{BB962C8B-B14F-4D97-AF65-F5344CB8AC3E}">
        <p14:creationId xmlns:p14="http://schemas.microsoft.com/office/powerpoint/2010/main" val="4262004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levels of evidence support the guidance for strategies and techniques in burn fluid resuscitation, however, there are many acceptable strategies. The treatment of chemical burns is guided by basic chemistry, but the techniques applied to weapons and wounds of war create a low to moderate level of evidence.</a:t>
            </a:r>
          </a:p>
          <a:p>
            <a:pPr algn="l"/>
            <a:r>
              <a:rPr lang="en-US" b="0" i="0" dirty="0">
                <a:solidFill>
                  <a:srgbClr val="212529"/>
                </a:solidFill>
                <a:effectLst/>
                <a:highlight>
                  <a:srgbClr val="FFFFFF"/>
                </a:highlight>
                <a:latin typeface="-apple-system"/>
              </a:rPr>
              <a:t>Airway management does not lend itself to interventional trials, as these are life-threatening airway problems if not treated appropriately. For that reason, there will only be expert consensus leading to a low to moderate quality of evidence.</a:t>
            </a:r>
          </a:p>
          <a:p>
            <a:pPr algn="l"/>
            <a:r>
              <a:rPr lang="en-US" b="0" i="0" dirty="0">
                <a:solidFill>
                  <a:srgbClr val="212529"/>
                </a:solidFill>
                <a:effectLst/>
                <a:highlight>
                  <a:srgbClr val="FFFFFF"/>
                </a:highlight>
                <a:latin typeface="-apple-system"/>
              </a:rPr>
              <a:t>There is significant evidence in trauma and burns for the negative effects of hypothermia.  Again, this complication of burn injury does not lend itself to interventional trials, but it has been repeatedly shown to be associated with adverse outcomes if not treated.</a:t>
            </a:r>
          </a:p>
          <a:p>
            <a:br>
              <a:rPr lang="en-US" dirty="0"/>
            </a:br>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24</a:t>
            </a:fld>
            <a:endParaRPr lang="en-US"/>
          </a:p>
        </p:txBody>
      </p:sp>
    </p:spTree>
    <p:extLst>
      <p:ext uri="{BB962C8B-B14F-4D97-AF65-F5344CB8AC3E}">
        <p14:creationId xmlns:p14="http://schemas.microsoft.com/office/powerpoint/2010/main" val="2508388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Evidence-based recommendations and guidance are the result of a careful review of studies and discussion by a panel of subject matter experts. For TCCC, the subject matter expert panels include both Committee on TCCC members and select invited subject matter experts from within both the military and civilian community, based on the specific interest area.</a:t>
            </a:r>
          </a:p>
          <a:p>
            <a:pPr algn="l"/>
            <a:r>
              <a:rPr lang="en-US" b="1" i="0" dirty="0">
                <a:solidFill>
                  <a:srgbClr val="197278"/>
                </a:solidFill>
                <a:effectLst/>
                <a:highlight>
                  <a:srgbClr val="FFFFFF"/>
                </a:highlight>
                <a:latin typeface="-apple-system"/>
              </a:rPr>
              <a:t>Why the AHA Classification System?</a:t>
            </a:r>
          </a:p>
          <a:p>
            <a:pPr algn="l"/>
            <a:r>
              <a:rPr lang="en-US" b="0" i="0" dirty="0">
                <a:solidFill>
                  <a:srgbClr val="212529"/>
                </a:solidFill>
                <a:effectLst/>
                <a:highlight>
                  <a:srgbClr val="FFFFFF"/>
                </a:highlight>
                <a:latin typeface="-apple-system"/>
              </a:rPr>
              <a:t>The level of evidence classification combines an objective description of the existence and the types of studies supporting the recommendation and expert consensus, according to 1 of the following 3 categories:</a:t>
            </a:r>
            <a:r>
              <a:rPr lang="en-US" b="0" i="0" baseline="30000" dirty="0">
                <a:solidFill>
                  <a:srgbClr val="212529"/>
                </a:solidFill>
                <a:effectLst/>
                <a:highlight>
                  <a:srgbClr val="FFFFFF"/>
                </a:highlight>
                <a:latin typeface="-apple-system"/>
              </a:rPr>
              <a:t>35</a:t>
            </a:r>
            <a:r>
              <a:rPr lang="en-US" b="0" i="0" dirty="0">
                <a:solidFill>
                  <a:srgbClr val="212529"/>
                </a:solidFill>
                <a:effectLst/>
                <a:highlight>
                  <a:srgbClr val="FFFFFF"/>
                </a:highlight>
                <a:latin typeface="-apple-system"/>
              </a:rPr>
              <a:t> </a:t>
            </a:r>
          </a:p>
          <a:p>
            <a:pPr algn="l">
              <a:buFont typeface="Arial" panose="020B0604020202020204" pitchFamily="34" charset="0"/>
              <a:buChar char="•"/>
            </a:pPr>
            <a:r>
              <a:rPr lang="en-US" b="0" i="0" dirty="0">
                <a:solidFill>
                  <a:srgbClr val="212529"/>
                </a:solidFill>
                <a:effectLst/>
                <a:highlight>
                  <a:srgbClr val="FFFFFF"/>
                </a:highlight>
                <a:latin typeface="-apple-system"/>
              </a:rPr>
              <a:t>Level of evidence A: recommendation based on evidence from multiple randomized trials or meta-analyses</a:t>
            </a:r>
          </a:p>
          <a:p>
            <a:pPr algn="l">
              <a:buFont typeface="Arial" panose="020B0604020202020204" pitchFamily="34" charset="0"/>
              <a:buChar char="•"/>
            </a:pPr>
            <a:r>
              <a:rPr lang="en-US" b="0" i="0" dirty="0">
                <a:solidFill>
                  <a:srgbClr val="212529"/>
                </a:solidFill>
                <a:effectLst/>
                <a:highlight>
                  <a:srgbClr val="FFFFFF"/>
                </a:highlight>
                <a:latin typeface="-apple-system"/>
              </a:rPr>
              <a:t>Level of evidence B: recommendation based on evidence from a single randomized trial or nonrandomized studies</a:t>
            </a:r>
          </a:p>
          <a:p>
            <a:pPr algn="l">
              <a:buFont typeface="Arial" panose="020B0604020202020204" pitchFamily="34" charset="0"/>
              <a:buChar char="•"/>
            </a:pPr>
            <a:r>
              <a:rPr lang="en-US" b="0" i="0" dirty="0">
                <a:solidFill>
                  <a:srgbClr val="212529"/>
                </a:solidFill>
                <a:effectLst/>
                <a:highlight>
                  <a:srgbClr val="FFFFFF"/>
                </a:highlight>
                <a:latin typeface="-apple-system"/>
              </a:rPr>
              <a:t>Level of evidence C: recommendation based on expert opinion, case studies, or standards of care.</a:t>
            </a:r>
          </a:p>
          <a:p>
            <a:pPr algn="l"/>
            <a:r>
              <a:rPr lang="en-US" b="0" i="0" dirty="0">
                <a:solidFill>
                  <a:srgbClr val="212529"/>
                </a:solidFill>
                <a:effectLst/>
                <a:highlight>
                  <a:srgbClr val="FFFFFF"/>
                </a:highlight>
                <a:latin typeface="-apple-system"/>
              </a:rPr>
              <a:t>The level of evidence recommendations allows readers to quickly glean information on the strength, certainty, and quality of evidence supporting each recommendation. The Level of Evidence (LOE) denotes the confidence in or certainty of the evidence supporting the recommendation, based on the type, size, quality, and consistency of pertinent research findings.</a:t>
            </a:r>
            <a:r>
              <a:rPr lang="en-US" b="0" i="0" baseline="30000" dirty="0">
                <a:solidFill>
                  <a:srgbClr val="212529"/>
                </a:solidFill>
                <a:effectLst/>
                <a:highlight>
                  <a:srgbClr val="FFFFFF"/>
                </a:highlight>
                <a:latin typeface="-apple-system"/>
              </a:rPr>
              <a:t>36</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 recommendation with level of evidence C does not imply that the recommendation is weak. Many important clinical questions addressed in guidelines do not lend themselves to clinical trials. Although Randomized Clinical Trials are unavailable, there may be a very clear clinical consensus that a particular test or therapy is useful or effective.</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25</a:t>
            </a:fld>
            <a:endParaRPr lang="en-US"/>
          </a:p>
        </p:txBody>
      </p:sp>
    </p:spTree>
    <p:extLst>
      <p:ext uri="{BB962C8B-B14F-4D97-AF65-F5344CB8AC3E}">
        <p14:creationId xmlns:p14="http://schemas.microsoft.com/office/powerpoint/2010/main" val="1124137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a:t>
            </a:r>
            <a:r>
              <a:rPr lang="en-US" b="0" i="0" dirty="0">
                <a:solidFill>
                  <a:srgbClr val="212529"/>
                </a:solidFill>
                <a:effectLst/>
                <a:highlight>
                  <a:srgbClr val="FFFFFF"/>
                </a:highlight>
                <a:latin typeface="-apple-system"/>
              </a:rPr>
              <a:t>n this module, we discussed burn care. We identified the treatment priorities in trauma and burn casualties, and the special airway considerations in burn casualties with inhalation injuries.</a:t>
            </a:r>
          </a:p>
          <a:p>
            <a:pPr algn="l"/>
            <a:r>
              <a:rPr lang="en-US" b="0" i="0" dirty="0">
                <a:solidFill>
                  <a:srgbClr val="212529"/>
                </a:solidFill>
                <a:effectLst/>
                <a:highlight>
                  <a:srgbClr val="FFFFFF"/>
                </a:highlight>
                <a:latin typeface="-apple-system"/>
              </a:rPr>
              <a:t>We addressed the causes of burns and how to know the types of burns by severity and how to estimate the body surface area affected by a burn.</a:t>
            </a:r>
          </a:p>
          <a:p>
            <a:pPr algn="l"/>
            <a:r>
              <a:rPr lang="en-US" b="0" i="0" dirty="0">
                <a:solidFill>
                  <a:srgbClr val="212529"/>
                </a:solidFill>
                <a:effectLst/>
                <a:highlight>
                  <a:srgbClr val="FFFFFF"/>
                </a:highlight>
                <a:latin typeface="-apple-system"/>
              </a:rPr>
              <a:t>We also demonstrated estimating burn size with the Rule of Nines and how to calculate fluid resuscitation requirements with the USAISR Rule of Ten.</a:t>
            </a:r>
          </a:p>
          <a:p>
            <a:pPr algn="l"/>
            <a:r>
              <a:rPr lang="en-US" b="0" i="0" dirty="0">
                <a:solidFill>
                  <a:srgbClr val="212529"/>
                </a:solidFill>
                <a:effectLst/>
                <a:highlight>
                  <a:srgbClr val="FFFFFF"/>
                </a:highlight>
                <a:latin typeface="-apple-system"/>
              </a:rPr>
              <a:t>In addition, we demonstrated the application of a burn dressing and techniques to prevent heat loss in a burn trauma casualty.</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26</a:t>
            </a:fld>
            <a:endParaRPr lang="en-US"/>
          </a:p>
        </p:txBody>
      </p:sp>
    </p:spTree>
    <p:extLst>
      <p:ext uri="{BB962C8B-B14F-4D97-AF65-F5344CB8AC3E}">
        <p14:creationId xmlns:p14="http://schemas.microsoft.com/office/powerpoint/2010/main" val="2269831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To close out this module, check your learning with the questions below (answers under the image). </a:t>
            </a:r>
          </a:p>
          <a:p>
            <a:endParaRPr lang="en-US" b="0" i="0" dirty="0">
              <a:solidFill>
                <a:srgbClr val="212529"/>
              </a:solidFill>
              <a:effectLst/>
              <a:highlight>
                <a:srgbClr val="FFFFFF"/>
              </a:highlight>
              <a:latin typeface="-apple-system"/>
            </a:endParaRPr>
          </a:p>
          <a:p>
            <a:pPr algn="l"/>
            <a:r>
              <a:rPr lang="en-US" b="1" i="0" dirty="0">
                <a:solidFill>
                  <a:srgbClr val="197278"/>
                </a:solidFill>
                <a:effectLst/>
                <a:highlight>
                  <a:srgbClr val="FFFFFF"/>
                </a:highlight>
                <a:latin typeface="-apple-system"/>
              </a:rPr>
              <a:t>Answers</a:t>
            </a:r>
          </a:p>
          <a:p>
            <a:pPr algn="l"/>
            <a:r>
              <a:rPr lang="en-US" b="1" i="0" dirty="0">
                <a:solidFill>
                  <a:srgbClr val="197278"/>
                </a:solidFill>
                <a:effectLst/>
                <a:highlight>
                  <a:srgbClr val="FFFFFF"/>
                </a:highlight>
                <a:latin typeface="-apple-system"/>
              </a:rPr>
              <a:t>What are approved improvised burn dressing materials?</a:t>
            </a:r>
          </a:p>
          <a:p>
            <a:pPr algn="l">
              <a:buFont typeface="Arial" panose="020B0604020202020204" pitchFamily="34" charset="0"/>
              <a:buChar char="•"/>
            </a:pPr>
            <a:r>
              <a:rPr lang="en-US" b="0" i="0" dirty="0">
                <a:solidFill>
                  <a:srgbClr val="212529"/>
                </a:solidFill>
                <a:effectLst/>
                <a:highlight>
                  <a:srgbClr val="FFFFFF"/>
                </a:highlight>
                <a:latin typeface="-apple-system"/>
              </a:rPr>
              <a:t>Improvised dressings include clean dry clothing or sheets (avoid material with loose fabric pieces) Clean plastic wrap or bag cut and secured over burn wound (plastic should not be wrapped around limb or torso).</a:t>
            </a:r>
          </a:p>
          <a:p>
            <a:pPr algn="l"/>
            <a:r>
              <a:rPr lang="en-US" b="1" i="0" dirty="0">
                <a:solidFill>
                  <a:srgbClr val="197278"/>
                </a:solidFill>
                <a:effectLst/>
                <a:highlight>
                  <a:srgbClr val="FFFFFF"/>
                </a:highlight>
                <a:latin typeface="-apple-system"/>
              </a:rPr>
              <a:t>What should you do first when you encounter a casualty with a thermal burn?</a:t>
            </a:r>
          </a:p>
          <a:p>
            <a:pPr algn="l">
              <a:buFont typeface="Arial" panose="020B0604020202020204" pitchFamily="34" charset="0"/>
              <a:buChar char="•"/>
            </a:pPr>
            <a:r>
              <a:rPr lang="en-US" b="0" i="0" dirty="0">
                <a:solidFill>
                  <a:srgbClr val="212529"/>
                </a:solidFill>
                <a:effectLst/>
                <a:highlight>
                  <a:srgbClr val="FFFFFF"/>
                </a:highlight>
                <a:latin typeface="-apple-system"/>
              </a:rPr>
              <a:t>Stop the source of the burn</a:t>
            </a:r>
          </a:p>
          <a:p>
            <a:pPr algn="l"/>
            <a:r>
              <a:rPr lang="en-US" b="1" i="0" dirty="0">
                <a:solidFill>
                  <a:srgbClr val="197278"/>
                </a:solidFill>
                <a:effectLst/>
                <a:highlight>
                  <a:srgbClr val="FFFFFF"/>
                </a:highlight>
                <a:latin typeface="-apple-system"/>
              </a:rPr>
              <a:t> What size burn requires IV/IO fluid resuscitation?</a:t>
            </a:r>
          </a:p>
          <a:p>
            <a:pPr algn="l">
              <a:buFont typeface="Arial" panose="020B0604020202020204" pitchFamily="34" charset="0"/>
              <a:buChar char="•"/>
            </a:pPr>
            <a:r>
              <a:rPr lang="en-US" b="0" i="0" dirty="0">
                <a:solidFill>
                  <a:srgbClr val="212529"/>
                </a:solidFill>
                <a:effectLst/>
                <a:highlight>
                  <a:srgbClr val="FFFFFF"/>
                </a:highlight>
                <a:latin typeface="-apple-system"/>
              </a:rPr>
              <a:t>For burns &gt; 20% TBSA, initiate fluid resuscitation as soon as IV/IO access is established.</a:t>
            </a:r>
          </a:p>
          <a:p>
            <a:pPr algn="l"/>
            <a:r>
              <a:rPr lang="en-US" b="1" i="0" dirty="0">
                <a:solidFill>
                  <a:srgbClr val="197278"/>
                </a:solidFill>
                <a:effectLst/>
                <a:highlight>
                  <a:srgbClr val="FFFFFF"/>
                </a:highlight>
                <a:latin typeface="-apple-system"/>
              </a:rPr>
              <a:t>What would be the fluid infusion rate for a 90 kg person with a 40% burn according to the USAISR Rule of Ten?</a:t>
            </a:r>
          </a:p>
          <a:p>
            <a:pPr algn="l">
              <a:buFont typeface="Arial" panose="020B0604020202020204" pitchFamily="34" charset="0"/>
              <a:buChar char="•"/>
            </a:pPr>
            <a:r>
              <a:rPr lang="en-US" b="0" i="0" dirty="0">
                <a:solidFill>
                  <a:srgbClr val="212529"/>
                </a:solidFill>
                <a:effectLst/>
                <a:highlight>
                  <a:srgbClr val="FFFFFF"/>
                </a:highlight>
                <a:latin typeface="-apple-system"/>
              </a:rPr>
              <a:t>500ml/hrThe initial IV/IO fluid rate is the %TBSA x 10 ml/hr for adults weighing 40-80 kg. For every 10 kg above 80 kg, increase the initial rate by 100 ml/hr.40% x 10 ml/hr = 400ml/hr400ml/hr + 100ml/hr = 500ml/hr</a:t>
            </a:r>
          </a:p>
          <a:p>
            <a:pPr algn="l"/>
            <a:r>
              <a:rPr lang="en-US" b="1" i="0" dirty="0">
                <a:solidFill>
                  <a:srgbClr val="197278"/>
                </a:solidFill>
                <a:effectLst/>
                <a:highlight>
                  <a:srgbClr val="FFFFFF"/>
                </a:highlight>
                <a:latin typeface="-apple-system"/>
              </a:rPr>
              <a:t>What is the maximum amount that should be given if Hextend</a:t>
            </a:r>
            <a:r>
              <a:rPr lang="en-US" b="1" i="0" baseline="30000" dirty="0">
                <a:solidFill>
                  <a:srgbClr val="197278"/>
                </a:solidFill>
                <a:effectLst/>
                <a:highlight>
                  <a:srgbClr val="FFFFFF"/>
                </a:highlight>
                <a:latin typeface="-apple-system"/>
              </a:rPr>
              <a:t>®</a:t>
            </a:r>
            <a:r>
              <a:rPr lang="en-US" b="1" i="0" dirty="0">
                <a:solidFill>
                  <a:srgbClr val="197278"/>
                </a:solidFill>
                <a:effectLst/>
                <a:highlight>
                  <a:srgbClr val="FFFFFF"/>
                </a:highlight>
                <a:latin typeface="-apple-system"/>
              </a:rPr>
              <a:t> is used for fluid resuscitation?</a:t>
            </a:r>
          </a:p>
          <a:p>
            <a:pPr algn="l">
              <a:buFont typeface="Arial" panose="020B0604020202020204" pitchFamily="34" charset="0"/>
              <a:buChar char="•"/>
            </a:pPr>
            <a:r>
              <a:rPr lang="en-US" b="0" i="0" dirty="0">
                <a:solidFill>
                  <a:srgbClr val="212529"/>
                </a:solidFill>
                <a:effectLst/>
                <a:highlight>
                  <a:srgbClr val="FFFFFF"/>
                </a:highlight>
                <a:latin typeface="-apple-system"/>
              </a:rPr>
              <a:t>If Hextend</a:t>
            </a:r>
            <a:r>
              <a:rPr lang="en-US" b="0" i="0" baseline="30000" dirty="0">
                <a:solidFill>
                  <a:srgbClr val="212529"/>
                </a:solidFill>
                <a:effectLst/>
                <a:highlight>
                  <a:srgbClr val="FFFFFF"/>
                </a:highlight>
                <a:latin typeface="-apple-system"/>
              </a:rPr>
              <a:t>®</a:t>
            </a:r>
            <a:r>
              <a:rPr lang="en-US" b="0" i="0" dirty="0">
                <a:solidFill>
                  <a:srgbClr val="212529"/>
                </a:solidFill>
                <a:effectLst/>
                <a:highlight>
                  <a:srgbClr val="FFFFFF"/>
                </a:highlight>
                <a:latin typeface="-apple-system"/>
              </a:rPr>
              <a:t> is used, no more than 1000 ml should be given, followed by lactated Ringer’s or normal saline as needed</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27</a:t>
            </a:fld>
            <a:endParaRPr lang="en-US"/>
          </a:p>
        </p:txBody>
      </p:sp>
    </p:spTree>
    <p:extLst>
      <p:ext uri="{BB962C8B-B14F-4D97-AF65-F5344CB8AC3E}">
        <p14:creationId xmlns:p14="http://schemas.microsoft.com/office/powerpoint/2010/main" val="2428059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baseline="30000" dirty="0">
                <a:solidFill>
                  <a:srgbClr val="212529"/>
                </a:solidFill>
                <a:effectLst/>
                <a:highlight>
                  <a:srgbClr val="FFFFFF"/>
                </a:highlight>
                <a:latin typeface="-apple-system"/>
              </a:rPr>
              <a:t>1</a:t>
            </a:r>
            <a:r>
              <a:rPr lang="en-US" b="0" i="0" dirty="0">
                <a:solidFill>
                  <a:srgbClr val="212529"/>
                </a:solidFill>
                <a:effectLst/>
                <a:highlight>
                  <a:srgbClr val="FFFFFF"/>
                </a:highlight>
                <a:latin typeface="-apple-system"/>
              </a:rPr>
              <a:t> Perez KG, Eskridge SL, Clouser MC, Cancio JM, Cancio LC, Galarneau MR. Burn injuries in US service members: 2001-2018. Burns. 2023 Mar;49(2):461-466. doi: 10.1016/j.burns.2022.03.011.</a:t>
            </a:r>
          </a:p>
          <a:p>
            <a:pPr algn="l"/>
            <a:r>
              <a:rPr lang="en-US" b="0" i="0" baseline="30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Santaniello JM, Luchette FA, Esposito TJ, et al. Ten-year experience of burn, trauma, and combined burn/trauma injuries comparing outcomes. J Trauma. 2004;57(4):696-700. </a:t>
            </a:r>
          </a:p>
          <a:p>
            <a:pPr algn="l"/>
            <a:r>
              <a:rPr lang="en-US" b="0" i="0" baseline="30000" dirty="0">
                <a:solidFill>
                  <a:srgbClr val="212529"/>
                </a:solidFill>
                <a:effectLst/>
                <a:highlight>
                  <a:srgbClr val="FFFFFF"/>
                </a:highlight>
                <a:latin typeface="-apple-system"/>
              </a:rPr>
              <a:t>3</a:t>
            </a:r>
            <a:r>
              <a:rPr lang="en-US" b="0" i="0" dirty="0">
                <a:solidFill>
                  <a:srgbClr val="212529"/>
                </a:solidFill>
                <a:effectLst/>
                <a:highlight>
                  <a:srgbClr val="FFFFFF"/>
                </a:highlight>
                <a:latin typeface="-apple-system"/>
              </a:rPr>
              <a:t> Tactical Combat Casualty Care Guidelines, 15 December 2021, para 6.e. </a:t>
            </a:r>
            <a:r>
              <a:rPr lang="en-US" b="0" i="0" u="none" strike="noStrike" dirty="0">
                <a:solidFill>
                  <a:srgbClr val="007BFF"/>
                </a:solidFill>
                <a:effectLst/>
                <a:highlight>
                  <a:srgbClr val="FFFFFF"/>
                </a:highlight>
                <a:latin typeface="-apple-system"/>
                <a:hlinkClick r:id="rId3"/>
              </a:rPr>
              <a:t>https://deployedmedicine.com/market/31/content/40</a:t>
            </a:r>
            <a:r>
              <a:rPr lang="en-US" b="0" i="0" dirty="0">
                <a:solidFill>
                  <a:srgbClr val="212529"/>
                </a:solidFill>
                <a:effectLst/>
                <a:highlight>
                  <a:srgbClr val="FFFFFF"/>
                </a:highlight>
                <a:latin typeface="-apple-system"/>
              </a:rPr>
              <a:t>, accessed 4 Feb 22.</a:t>
            </a:r>
          </a:p>
          <a:p>
            <a:pPr algn="l"/>
            <a:r>
              <a:rPr lang="en-US" b="0" i="0" baseline="30000" dirty="0">
                <a:solidFill>
                  <a:srgbClr val="212529"/>
                </a:solidFill>
                <a:effectLst/>
                <a:highlight>
                  <a:srgbClr val="FFFFFF"/>
                </a:highlight>
                <a:latin typeface="-apple-system"/>
              </a:rPr>
              <a:t>4</a:t>
            </a:r>
            <a:r>
              <a:rPr lang="en-US" b="0" i="0" dirty="0">
                <a:solidFill>
                  <a:srgbClr val="212529"/>
                </a:solidFill>
                <a:effectLst/>
                <a:highlight>
                  <a:srgbClr val="FFFFFF"/>
                </a:highlight>
                <a:latin typeface="-apple-system"/>
              </a:rPr>
              <a:t> American Burn Association. National Burn Repository 2005 Report. http://www.ameriburn.org/NBR2005.pdf. Accessed May 17, 2013. </a:t>
            </a:r>
          </a:p>
          <a:p>
            <a:pPr algn="l"/>
            <a:r>
              <a:rPr lang="en-US" b="0" i="0" baseline="30000" dirty="0">
                <a:solidFill>
                  <a:srgbClr val="212529"/>
                </a:solidFill>
                <a:effectLst/>
                <a:highlight>
                  <a:srgbClr val="FFFFFF"/>
                </a:highlight>
                <a:latin typeface="-apple-system"/>
              </a:rPr>
              <a:t>5</a:t>
            </a:r>
            <a:r>
              <a:rPr lang="en-US" b="0" i="0" dirty="0">
                <a:solidFill>
                  <a:srgbClr val="212529"/>
                </a:solidFill>
                <a:effectLst/>
                <a:highlight>
                  <a:srgbClr val="FFFFFF"/>
                </a:highlight>
                <a:latin typeface="-apple-system"/>
              </a:rPr>
              <a:t> Barillo DJ, Cancio LC, Goodwin CW. Treatment of white phosphorus and other chemical burn injuries at one burn center over a 51-year period. Burns. 2004;30(5):448-452. </a:t>
            </a:r>
          </a:p>
          <a:p>
            <a:pPr algn="l"/>
            <a:r>
              <a:rPr lang="en-US" b="0" i="0" baseline="30000" dirty="0">
                <a:solidFill>
                  <a:srgbClr val="212529"/>
                </a:solidFill>
                <a:effectLst/>
                <a:highlight>
                  <a:srgbClr val="FFFFFF"/>
                </a:highlight>
                <a:latin typeface="-apple-system"/>
              </a:rPr>
              <a:t>6</a:t>
            </a:r>
            <a:r>
              <a:rPr lang="en-US" b="0" i="0" dirty="0">
                <a:solidFill>
                  <a:srgbClr val="212529"/>
                </a:solidFill>
                <a:effectLst/>
                <a:highlight>
                  <a:srgbClr val="FFFFFF"/>
                </a:highlight>
                <a:latin typeface="-apple-system"/>
              </a:rPr>
              <a:t> American Burn Association. Advanced Burn Life Support Course Provider Manual. Chicago, IL: American Burn Association; 2001.</a:t>
            </a:r>
          </a:p>
          <a:p>
            <a:pPr algn="l"/>
            <a:r>
              <a:rPr lang="en-US" b="0" i="0" baseline="30000" dirty="0">
                <a:solidFill>
                  <a:srgbClr val="212529"/>
                </a:solidFill>
                <a:effectLst/>
                <a:highlight>
                  <a:srgbClr val="FFFFFF"/>
                </a:highlight>
                <a:latin typeface="-apple-system"/>
              </a:rPr>
              <a:t>7</a:t>
            </a:r>
            <a:r>
              <a:rPr lang="en-US" b="0" i="0" dirty="0">
                <a:solidFill>
                  <a:srgbClr val="212529"/>
                </a:solidFill>
                <a:effectLst/>
                <a:highlight>
                  <a:srgbClr val="FFFFFF"/>
                </a:highlight>
                <a:latin typeface="-apple-system"/>
              </a:rPr>
              <a:t> Knaysi GA, Crikelair GF, Crosman B. The rule of nines: its history and accuracy. Plast Reconstr Surg. 1968;41(6):560-563. </a:t>
            </a:r>
          </a:p>
          <a:p>
            <a:pPr algn="l"/>
            <a:r>
              <a:rPr lang="en-US" b="0" i="0" baseline="30000" dirty="0">
                <a:solidFill>
                  <a:srgbClr val="212529"/>
                </a:solidFill>
                <a:effectLst/>
                <a:highlight>
                  <a:srgbClr val="FFFFFF"/>
                </a:highlight>
                <a:latin typeface="-apple-system"/>
              </a:rPr>
              <a:t>8</a:t>
            </a:r>
            <a:r>
              <a:rPr lang="en-US" b="0" i="0" dirty="0">
                <a:solidFill>
                  <a:srgbClr val="212529"/>
                </a:solidFill>
                <a:effectLst/>
                <a:highlight>
                  <a:srgbClr val="FFFFFF"/>
                </a:highlight>
                <a:latin typeface="-apple-system"/>
              </a:rPr>
              <a:t> Tactical Combat Casualty Care Guidelines, 15 December 2021, para 6.e. https://deployedmedicine.com/market/31/content/40, accessed 4 Feb 22.</a:t>
            </a:r>
          </a:p>
          <a:p>
            <a:pPr algn="l"/>
            <a:r>
              <a:rPr lang="en-US" b="0" i="0" baseline="30000" dirty="0">
                <a:solidFill>
                  <a:srgbClr val="212529"/>
                </a:solidFill>
                <a:effectLst/>
                <a:highlight>
                  <a:srgbClr val="FFFFFF"/>
                </a:highlight>
                <a:latin typeface="-apple-system"/>
              </a:rPr>
              <a:t>9</a:t>
            </a:r>
            <a:r>
              <a:rPr lang="en-US" b="0" i="0" dirty="0">
                <a:solidFill>
                  <a:srgbClr val="212529"/>
                </a:solidFill>
                <a:effectLst/>
                <a:highlight>
                  <a:srgbClr val="FFFFFF"/>
                </a:highlight>
                <a:latin typeface="-apple-system"/>
              </a:rPr>
              <a:t> Tactical Combat Casualty Care Guidelines, 15 December 2021, para 6.e. https://deployedmedicine.com/market/31/content/40, accessed 4 Feb 22.</a:t>
            </a:r>
          </a:p>
          <a:p>
            <a:pPr algn="l"/>
            <a:r>
              <a:rPr lang="en-US" b="0" i="0" baseline="30000" dirty="0">
                <a:solidFill>
                  <a:srgbClr val="212529"/>
                </a:solidFill>
                <a:effectLst/>
                <a:highlight>
                  <a:srgbClr val="FFFFFF"/>
                </a:highlight>
                <a:latin typeface="-apple-system"/>
              </a:rPr>
              <a:t>10</a:t>
            </a:r>
            <a:r>
              <a:rPr lang="en-US" b="0" i="0" dirty="0">
                <a:solidFill>
                  <a:srgbClr val="212529"/>
                </a:solidFill>
                <a:effectLst/>
                <a:highlight>
                  <a:srgbClr val="FFFFFF"/>
                </a:highlight>
                <a:latin typeface="-apple-system"/>
              </a:rPr>
              <a:t> Suresh MR, Staudt AM, Trevino JD, Valdez-Delgado KK, VanFosson CA, Rizzo JA. Characteristics of burn casualties treated at role 2 in Afghanistan. J Trauma Acute Care Surg. 2021 Aug 1;91(2S Suppl 2):S233-S240.</a:t>
            </a:r>
          </a:p>
          <a:p>
            <a:pPr algn="l"/>
            <a:r>
              <a:rPr lang="en-US" b="0" i="0" baseline="30000" dirty="0">
                <a:solidFill>
                  <a:srgbClr val="212529"/>
                </a:solidFill>
                <a:effectLst/>
                <a:highlight>
                  <a:srgbClr val="FFFFFF"/>
                </a:highlight>
                <a:latin typeface="-apple-system"/>
              </a:rPr>
              <a:t>11</a:t>
            </a:r>
            <a:r>
              <a:rPr lang="en-US" b="0" i="0" dirty="0">
                <a:solidFill>
                  <a:srgbClr val="212529"/>
                </a:solidFill>
                <a:effectLst/>
                <a:highlight>
                  <a:srgbClr val="FFFFFF"/>
                </a:highlight>
                <a:latin typeface="-apple-system"/>
              </a:rPr>
              <a:t> Dyson K, Baker P, Garcia N, Braun A, Aung M, Pilcher D, Smith K, Cleland H, Gabbe B. To intubate or not to intubate? Predictors of inhalation injury in burn-injured patients before arrival at the burn centre. Emerg Med Australas. 2021 Apr;33(2):262-269.</a:t>
            </a:r>
          </a:p>
          <a:p>
            <a:pPr algn="l"/>
            <a:r>
              <a:rPr lang="en-US" b="0" i="0" baseline="30000" dirty="0">
                <a:solidFill>
                  <a:srgbClr val="212529"/>
                </a:solidFill>
                <a:effectLst/>
                <a:highlight>
                  <a:srgbClr val="FFFFFF"/>
                </a:highlight>
                <a:latin typeface="-apple-system"/>
              </a:rPr>
              <a:t>12</a:t>
            </a:r>
            <a:r>
              <a:rPr lang="en-US" b="0" i="0" dirty="0">
                <a:solidFill>
                  <a:srgbClr val="212529"/>
                </a:solidFill>
                <a:effectLst/>
                <a:highlight>
                  <a:srgbClr val="FFFFFF"/>
                </a:highlight>
                <a:latin typeface="-apple-system"/>
              </a:rPr>
              <a:t> Tactical Combat Casualty Care Guidelines, 15 December 2021, para 6.e. https://deployedmedicine.com/market/31/content/40, accessed 4 Feb 22.</a:t>
            </a:r>
          </a:p>
          <a:p>
            <a:pPr algn="l"/>
            <a:r>
              <a:rPr lang="en-US" b="0" i="0" baseline="30000" dirty="0">
                <a:solidFill>
                  <a:srgbClr val="212529"/>
                </a:solidFill>
                <a:effectLst/>
                <a:highlight>
                  <a:srgbClr val="FFFFFF"/>
                </a:highlight>
                <a:latin typeface="-apple-system"/>
              </a:rPr>
              <a:t>13</a:t>
            </a:r>
            <a:r>
              <a:rPr lang="en-US" b="0" i="0" dirty="0">
                <a:solidFill>
                  <a:srgbClr val="212529"/>
                </a:solidFill>
                <a:effectLst/>
                <a:highlight>
                  <a:srgbClr val="FFFFFF"/>
                </a:highlight>
                <a:latin typeface="-apple-system"/>
              </a:rPr>
              <a:t> Hudson IL, Blackburn MB, Staudt AM, Ryan KL, Mann-Salinas EA. Analysis of Casualties That Underwent Airway Management Before Reaching Role 2 Facilities in the Afghanistan Conflict 2008-2014. Mil Med. 2020 Jan 7;185(Suppl 1):10-18. doi: 10.1093/milmed/usz383.</a:t>
            </a:r>
          </a:p>
          <a:p>
            <a:pPr algn="l"/>
            <a:r>
              <a:rPr lang="en-US" b="0" i="0" baseline="30000" dirty="0">
                <a:solidFill>
                  <a:srgbClr val="212529"/>
                </a:solidFill>
                <a:effectLst/>
                <a:highlight>
                  <a:srgbClr val="FFFFFF"/>
                </a:highlight>
                <a:latin typeface="-apple-system"/>
              </a:rPr>
              <a:t>14</a:t>
            </a:r>
            <a:r>
              <a:rPr lang="en-US" b="0" i="0" dirty="0">
                <a:solidFill>
                  <a:srgbClr val="212529"/>
                </a:solidFill>
                <a:effectLst/>
                <a:highlight>
                  <a:srgbClr val="FFFFFF"/>
                </a:highlight>
                <a:latin typeface="-apple-system"/>
              </a:rPr>
              <a:t> Dyson K, Baker P, Garcia N, Braun A, Aung M, Pilcher D, Smith K, Cleland H, Gabbe B. To intubate or not to intubate? Predictors of inhalation injury in burn-injured patients before arrival at the burn centre. Emerg Med Australas. 2021 Apr;33(2):262-269.</a:t>
            </a:r>
          </a:p>
          <a:p>
            <a:pPr algn="l"/>
            <a:r>
              <a:rPr lang="en-US" b="0" i="0" baseline="30000" dirty="0">
                <a:solidFill>
                  <a:srgbClr val="212529"/>
                </a:solidFill>
                <a:effectLst/>
                <a:highlight>
                  <a:srgbClr val="FFFFFF"/>
                </a:highlight>
                <a:latin typeface="-apple-system"/>
              </a:rPr>
              <a:t>15</a:t>
            </a:r>
            <a:r>
              <a:rPr lang="en-US" b="0" i="0" dirty="0">
                <a:solidFill>
                  <a:srgbClr val="212529"/>
                </a:solidFill>
                <a:effectLst/>
                <a:highlight>
                  <a:srgbClr val="FFFFFF"/>
                </a:highlight>
                <a:latin typeface="-apple-system"/>
              </a:rPr>
              <a:t> Tactical Combat Casualty Care Guidelines, 15 December 2021, para 6.e. https://deployedmedicine.com/market/31/content/40, accessed 4 Feb 22.</a:t>
            </a:r>
          </a:p>
          <a:p>
            <a:pPr algn="l"/>
            <a:r>
              <a:rPr lang="en-US" b="0" i="0" baseline="30000" dirty="0">
                <a:solidFill>
                  <a:srgbClr val="212529"/>
                </a:solidFill>
                <a:effectLst/>
                <a:highlight>
                  <a:srgbClr val="FFFFFF"/>
                </a:highlight>
                <a:latin typeface="-apple-system"/>
              </a:rPr>
              <a:t>16</a:t>
            </a:r>
            <a:r>
              <a:rPr lang="en-US" b="0" i="0" dirty="0">
                <a:solidFill>
                  <a:srgbClr val="212529"/>
                </a:solidFill>
                <a:effectLst/>
                <a:highlight>
                  <a:srgbClr val="FFFFFF"/>
                </a:highlight>
                <a:latin typeface="-apple-system"/>
              </a:rPr>
              <a:t> American Burn Association. Advanced Burn Life Support Course Provider Manual. Chicago, IL: American Burn Asso­ciation; 2001.</a:t>
            </a:r>
          </a:p>
          <a:p>
            <a:pPr algn="l"/>
            <a:r>
              <a:rPr lang="en-US" b="0" i="0" baseline="30000" dirty="0">
                <a:solidFill>
                  <a:srgbClr val="212529"/>
                </a:solidFill>
                <a:effectLst/>
                <a:highlight>
                  <a:srgbClr val="FFFFFF"/>
                </a:highlight>
                <a:latin typeface="-apple-system"/>
              </a:rPr>
              <a:t>17</a:t>
            </a:r>
            <a:r>
              <a:rPr lang="en-US" b="0" i="0" dirty="0">
                <a:solidFill>
                  <a:srgbClr val="212529"/>
                </a:solidFill>
                <a:effectLst/>
                <a:highlight>
                  <a:srgbClr val="FFFFFF"/>
                </a:highlight>
                <a:latin typeface="-apple-system"/>
              </a:rPr>
              <a:t> Tactical Combat Casualty Care Guidelines, 15 December 2021, para 6.e. https://deployedmedicine.com/market/31/content/40, accessed 4 Feb 22.</a:t>
            </a:r>
          </a:p>
          <a:p>
            <a:pPr algn="l"/>
            <a:r>
              <a:rPr lang="en-US" b="0" i="0" baseline="30000" dirty="0">
                <a:solidFill>
                  <a:srgbClr val="212529"/>
                </a:solidFill>
                <a:effectLst/>
                <a:highlight>
                  <a:srgbClr val="FFFFFF"/>
                </a:highlight>
                <a:latin typeface="-apple-system"/>
              </a:rPr>
              <a:t>18</a:t>
            </a:r>
            <a:r>
              <a:rPr lang="en-US" b="0" i="0" dirty="0">
                <a:solidFill>
                  <a:srgbClr val="212529"/>
                </a:solidFill>
                <a:effectLst/>
                <a:highlight>
                  <a:srgbClr val="FFFFFF"/>
                </a:highlight>
                <a:latin typeface="-apple-system"/>
              </a:rPr>
              <a:t> Chung KK, Salinas J, Renz EM, et al. Simple derivation of the initial fluid rate for the resuscitation of severely burned adult combat casualties: in silico validation of the Rule of Ten. J Trauma. 2010;69(Suppl 1):S49-S54.</a:t>
            </a:r>
          </a:p>
          <a:p>
            <a:pPr algn="l"/>
            <a:r>
              <a:rPr lang="en-US" b="0" i="0" baseline="30000" dirty="0">
                <a:solidFill>
                  <a:srgbClr val="212529"/>
                </a:solidFill>
                <a:effectLst/>
                <a:highlight>
                  <a:srgbClr val="FFFFFF"/>
                </a:highlight>
                <a:latin typeface="-apple-system"/>
              </a:rPr>
              <a:t>19</a:t>
            </a:r>
            <a:r>
              <a:rPr lang="en-US" b="0" i="0" dirty="0">
                <a:solidFill>
                  <a:srgbClr val="212529"/>
                </a:solidFill>
                <a:effectLst/>
                <a:highlight>
                  <a:srgbClr val="FFFFFF"/>
                </a:highlight>
                <a:latin typeface="-apple-system"/>
              </a:rPr>
              <a:t> Tactical Combat Casualty Care Guidelines, 15 December 2021, para 6.e. https://deployedmedicine.com/market/31/content/40, accessed 4 Feb 22.</a:t>
            </a:r>
          </a:p>
          <a:p>
            <a:pPr algn="l"/>
            <a:r>
              <a:rPr lang="en-US" b="0" i="0" baseline="30000" dirty="0">
                <a:solidFill>
                  <a:srgbClr val="212529"/>
                </a:solidFill>
                <a:effectLst/>
                <a:highlight>
                  <a:srgbClr val="FFFFFF"/>
                </a:highlight>
                <a:latin typeface="-apple-system"/>
              </a:rPr>
              <a:t>20</a:t>
            </a:r>
            <a:r>
              <a:rPr lang="en-US" b="0" i="0" dirty="0">
                <a:solidFill>
                  <a:srgbClr val="212529"/>
                </a:solidFill>
                <a:effectLst/>
                <a:highlight>
                  <a:srgbClr val="FFFFFF"/>
                </a:highlight>
                <a:latin typeface="-apple-system"/>
              </a:rPr>
              <a:t> Pham TN, Cancio LC, Gibran NS. American Burn Associ­ation practice guidelines: burn shock resuscitation. J Burn Care Res. 2008;29(1):257-266.</a:t>
            </a:r>
          </a:p>
          <a:p>
            <a:pPr algn="l"/>
            <a:r>
              <a:rPr lang="en-US" b="0" i="0" baseline="30000" dirty="0">
                <a:solidFill>
                  <a:srgbClr val="212529"/>
                </a:solidFill>
                <a:effectLst/>
                <a:highlight>
                  <a:srgbClr val="FFFFFF"/>
                </a:highlight>
                <a:latin typeface="-apple-system"/>
              </a:rPr>
              <a:t>21</a:t>
            </a:r>
            <a:r>
              <a:rPr lang="en-US" b="0" i="0" dirty="0">
                <a:solidFill>
                  <a:srgbClr val="212529"/>
                </a:solidFill>
                <a:effectLst/>
                <a:highlight>
                  <a:srgbClr val="FFFFFF"/>
                </a:highlight>
                <a:latin typeface="-apple-system"/>
              </a:rPr>
              <a:t> Cancio LC, Kramer GC, Hoskins SL. Gastrointestinal fluid resuscitation of thermally injured patients. J Burn Care Res. 2006;27:561-569.</a:t>
            </a:r>
          </a:p>
          <a:p>
            <a:pPr algn="l"/>
            <a:r>
              <a:rPr lang="en-US" b="0" i="0" baseline="30000" dirty="0">
                <a:solidFill>
                  <a:srgbClr val="212529"/>
                </a:solidFill>
                <a:effectLst/>
                <a:highlight>
                  <a:srgbClr val="FFFFFF"/>
                </a:highlight>
                <a:latin typeface="-apple-system"/>
              </a:rPr>
              <a:t>22</a:t>
            </a:r>
            <a:r>
              <a:rPr lang="en-US" b="0" i="0" dirty="0">
                <a:solidFill>
                  <a:srgbClr val="212529"/>
                </a:solidFill>
                <a:effectLst/>
                <a:highlight>
                  <a:srgbClr val="FFFFFF"/>
                </a:highlight>
                <a:latin typeface="-apple-system"/>
              </a:rPr>
              <a:t> 2016 National Burn Repository. American Burn Association; 2017.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23</a:t>
            </a:r>
            <a:r>
              <a:rPr lang="en-US" b="0" i="0" dirty="0">
                <a:solidFill>
                  <a:srgbClr val="212529"/>
                </a:solidFill>
                <a:effectLst/>
                <a:highlight>
                  <a:srgbClr val="FFFFFF"/>
                </a:highlight>
                <a:latin typeface="-apple-system"/>
              </a:rPr>
              <a:t> American Burn Association. National Burn Repository 2005 Report.  </a:t>
            </a:r>
          </a:p>
          <a:p>
            <a:pPr algn="l"/>
            <a:r>
              <a:rPr lang="en-US" b="0" i="0" baseline="30000" dirty="0">
                <a:solidFill>
                  <a:srgbClr val="212529"/>
                </a:solidFill>
                <a:effectLst/>
                <a:highlight>
                  <a:srgbClr val="FFFFFF"/>
                </a:highlight>
                <a:latin typeface="-apple-system"/>
              </a:rPr>
              <a:t>24</a:t>
            </a:r>
            <a:r>
              <a:rPr lang="en-US" b="0" i="0" dirty="0">
                <a:solidFill>
                  <a:srgbClr val="212529"/>
                </a:solidFill>
                <a:effectLst/>
                <a:highlight>
                  <a:srgbClr val="FFFFFF"/>
                </a:highlight>
                <a:latin typeface="-apple-system"/>
              </a:rPr>
              <a:t> Barillo DJ, Cancio LC, Goodwin CW. Treatment of white phosphorus and other chemical burn injuries at one burn center over a 51-year period. Burns. 2004;30(5):448-452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25</a:t>
            </a:r>
            <a:r>
              <a:rPr lang="en-US" b="0" i="0" dirty="0">
                <a:solidFill>
                  <a:srgbClr val="212529"/>
                </a:solidFill>
                <a:effectLst/>
                <a:highlight>
                  <a:srgbClr val="FFFFFF"/>
                </a:highlight>
                <a:latin typeface="-apple-system"/>
              </a:rPr>
              <a:t> Cancio LC, Kramer GC, Hoskins SL. Gastrointestinal fluid resuscitation of thermally injured patients. J Burn Care Res. 2006;27:561-569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26</a:t>
            </a:r>
            <a:r>
              <a:rPr lang="en-US" b="0" i="0" dirty="0">
                <a:solidFill>
                  <a:srgbClr val="212529"/>
                </a:solidFill>
                <a:effectLst/>
                <a:highlight>
                  <a:srgbClr val="FFFFFF"/>
                </a:highlight>
                <a:latin typeface="-apple-system"/>
              </a:rPr>
              <a:t> Chung KK, Salinas J, Renz EM, et al. Simple derivation of the initial fluid rate for the resuscitation of severely burned adult combat casualties: in silico validation of the Rule of Ten. J Trauma. 2010;69(Suppl 1):S49-S54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27</a:t>
            </a:r>
            <a:r>
              <a:rPr lang="en-US" b="0" i="0" dirty="0">
                <a:solidFill>
                  <a:srgbClr val="212529"/>
                </a:solidFill>
                <a:effectLst/>
                <a:highlight>
                  <a:srgbClr val="FFFFFF"/>
                </a:highlight>
                <a:latin typeface="-apple-system"/>
              </a:rPr>
              <a:t> Dyson K, Baker P, Garcia N, Braun A, Aung M, Pilcher D, Smith K, Cleland H, Gabbe B. To intubate or not to intubate? Predictors of inhalation injury in burn-injured patients before arrival at the burn centre. Emerg Med Australas. 2021 Apr;33(2):262-269.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28</a:t>
            </a:r>
            <a:r>
              <a:rPr lang="en-US" b="0" i="0" dirty="0">
                <a:solidFill>
                  <a:srgbClr val="212529"/>
                </a:solidFill>
                <a:effectLst/>
                <a:highlight>
                  <a:srgbClr val="FFFFFF"/>
                </a:highlight>
                <a:latin typeface="-apple-system"/>
              </a:rPr>
              <a:t> Hudson IL, Blackburn MB, Staudt AM, Ryan KL, Mann-Salinas EA. Analysis of Casualties That Underwent Airway Management Before Reaching Role 2 Facilities in the Afghanistan Conflict 2008-2014. Mil Med. 2020 Jan 7;185(Suppl 1):10-18.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29</a:t>
            </a:r>
            <a:r>
              <a:rPr lang="en-US" b="0" i="0" dirty="0">
                <a:solidFill>
                  <a:srgbClr val="212529"/>
                </a:solidFill>
                <a:effectLst/>
                <a:highlight>
                  <a:srgbClr val="FFFFFF"/>
                </a:highlight>
                <a:latin typeface="-apple-system"/>
              </a:rPr>
              <a:t> Knaysi GA, Crikelair GF, Crosman B. The rule of nines: its history and accuracy. Plast Reconstr Surg. 1968;41(6):560-563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30</a:t>
            </a:r>
            <a:r>
              <a:rPr lang="en-US" b="0" i="0" dirty="0">
                <a:solidFill>
                  <a:srgbClr val="212529"/>
                </a:solidFill>
                <a:effectLst/>
                <a:highlight>
                  <a:srgbClr val="FFFFFF"/>
                </a:highlight>
                <a:latin typeface="-apple-system"/>
              </a:rPr>
              <a:t> Lund CC, Browder NC. The estimation of areas of burn. Surg Gynecol Obstet. 1944;79(4):352-358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31</a:t>
            </a:r>
            <a:r>
              <a:rPr lang="en-US" b="0" i="0" dirty="0">
                <a:solidFill>
                  <a:srgbClr val="212529"/>
                </a:solidFill>
                <a:effectLst/>
                <a:highlight>
                  <a:srgbClr val="FFFFFF"/>
                </a:highlight>
                <a:latin typeface="-apple-system"/>
              </a:rPr>
              <a:t> Perez KG, Eskridge SL, Clouser MC, Cancio JM, Cancio LC, Galarneau MR. Burn injuries in US service members: 2001-2018. Burns. 2023 Mar;49(2):461-466. doi: 10.1016/j.burns.2022.03.011. Epub 2022 Mar 23.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32</a:t>
            </a:r>
            <a:r>
              <a:rPr lang="en-US" b="0" i="0" dirty="0">
                <a:solidFill>
                  <a:srgbClr val="212529"/>
                </a:solidFill>
                <a:effectLst/>
                <a:highlight>
                  <a:srgbClr val="FFFFFF"/>
                </a:highlight>
                <a:latin typeface="-apple-system"/>
              </a:rPr>
              <a:t> Pham TN, Cancio LC, Gibran NS. American Burn Association practice guidelines: burn shock resuscitation. J Burn Care Res. 2008;29(1):257-266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33</a:t>
            </a:r>
            <a:r>
              <a:rPr lang="en-US" b="0" i="0" dirty="0">
                <a:solidFill>
                  <a:srgbClr val="212529"/>
                </a:solidFill>
                <a:effectLst/>
                <a:highlight>
                  <a:srgbClr val="FFFFFF"/>
                </a:highlight>
                <a:latin typeface="-apple-system"/>
              </a:rPr>
              <a:t> Santaniello JM, Luchette FA, Esposito TJ, et al. Ten-year experience of burn, trauma, and combined burn/trauma injuries comparing outcomes. J Trauma. 2004;57(4):696-700.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34</a:t>
            </a:r>
            <a:r>
              <a:rPr lang="en-US" b="0" i="0" dirty="0">
                <a:solidFill>
                  <a:srgbClr val="212529"/>
                </a:solidFill>
                <a:effectLst/>
                <a:highlight>
                  <a:srgbClr val="FFFFFF"/>
                </a:highlight>
                <a:latin typeface="-apple-system"/>
              </a:rPr>
              <a:t> Suresh MR, Staudt AM, Trevino JD, Valdez-Delgado KK, VanFosson CA, Rizzo JA. Characteristics of burn casualties treated at role 2 in Afghanistan. J Trauma Acute Care Surg. 2021 Aug 1;91(2S Suppl 2):S233-S240.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35</a:t>
            </a:r>
            <a:r>
              <a:rPr lang="en-US" b="0" i="0" dirty="0">
                <a:solidFill>
                  <a:srgbClr val="212529"/>
                </a:solidFill>
                <a:effectLst/>
                <a:highlight>
                  <a:srgbClr val="FFFFFF"/>
                </a:highlight>
                <a:latin typeface="-apple-system"/>
              </a:rPr>
              <a:t> Tricoci P, Allen JM, Kramer JM, Califf RM, Smith Jr SC. Scientific Evidence Underlying the ACC/AHA Clinical Practice Guidelines. American Medical Association. 2009 Feb; Vol 301, No. 8.</a:t>
            </a:r>
          </a:p>
          <a:p>
            <a:pPr algn="l"/>
            <a:r>
              <a:rPr lang="en-US" b="0" i="0" baseline="30000" dirty="0">
                <a:solidFill>
                  <a:srgbClr val="212529"/>
                </a:solidFill>
                <a:effectLst/>
                <a:highlight>
                  <a:srgbClr val="FFFFFF"/>
                </a:highlight>
                <a:latin typeface="-apple-system"/>
              </a:rPr>
              <a:t>36</a:t>
            </a:r>
            <a:r>
              <a:rPr lang="en-US" b="0" i="0" dirty="0">
                <a:solidFill>
                  <a:srgbClr val="212529"/>
                </a:solidFill>
                <a:effectLst/>
                <a:highlight>
                  <a:srgbClr val="FFFFFF"/>
                </a:highlight>
                <a:latin typeface="-apple-system"/>
              </a:rPr>
              <a:t> Halparin, JL. Further Evolution of the ACC/AHA Clinical Practice Guideline Recommendation Classification System. American College of Cardiology Foundation and the American Heart Association. 2016 Apr; 133:1426-1428.</a:t>
            </a:r>
          </a:p>
          <a:p>
            <a:pPr algn="l"/>
            <a:r>
              <a:rPr lang="en-US" b="0" i="0">
                <a:solidFill>
                  <a:srgbClr val="212529"/>
                </a:solidFill>
                <a:effectLst/>
                <a:highlight>
                  <a:srgbClr val="FFFFFF"/>
                </a:highlight>
                <a:latin typeface="-apple-system"/>
              </a:rPr>
              <a:t>This video provides an overview of how to assess and treat burns as part of Tactical Combat Casualty Care (TC3).</a:t>
            </a:r>
          </a:p>
          <a:p>
            <a:endParaRPr lang="en-US"/>
          </a:p>
        </p:txBody>
      </p:sp>
      <p:sp>
        <p:nvSpPr>
          <p:cNvPr id="4" name="Slide Number Placeholder 3"/>
          <p:cNvSpPr>
            <a:spLocks noGrp="1"/>
          </p:cNvSpPr>
          <p:nvPr>
            <p:ph type="sldNum" sz="quarter" idx="5"/>
          </p:nvPr>
        </p:nvSpPr>
        <p:spPr/>
        <p:txBody>
          <a:bodyPr/>
          <a:lstStyle/>
          <a:p>
            <a:fld id="{8FC082D6-9DFC-44F6-A45D-2C5327DF0961}" type="slidenum">
              <a:rPr lang="en-US" smtClean="0"/>
              <a:t>29</a:t>
            </a:fld>
            <a:endParaRPr lang="en-US"/>
          </a:p>
        </p:txBody>
      </p:sp>
    </p:spTree>
    <p:extLst>
      <p:ext uri="{BB962C8B-B14F-4D97-AF65-F5344CB8AC3E}">
        <p14:creationId xmlns:p14="http://schemas.microsoft.com/office/powerpoint/2010/main" val="3631249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Remember, you are now in the Tactical Field Care phase of care, so the focus has shifted from immediate life-threatening hemorrhage control while still under enemy fire in the Care Under Fire phase, to the reassessment of all previous interventions, followed by the prevention and treatment of other injuries and complications such as burns.</a:t>
            </a:r>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4</a:t>
            </a:fld>
            <a:endParaRPr lang="en-US"/>
          </a:p>
        </p:txBody>
      </p:sp>
    </p:spTree>
    <p:extLst>
      <p:ext uri="{BB962C8B-B14F-4D97-AF65-F5344CB8AC3E}">
        <p14:creationId xmlns:p14="http://schemas.microsoft.com/office/powerpoint/2010/main" val="795182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Burns are part of the “W” in the MARCH PAWS sequence, which stands for wounds</a:t>
            </a:r>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5</a:t>
            </a:fld>
            <a:endParaRPr lang="en-US"/>
          </a:p>
        </p:txBody>
      </p:sp>
    </p:spTree>
    <p:extLst>
      <p:ext uri="{BB962C8B-B14F-4D97-AF65-F5344CB8AC3E}">
        <p14:creationId xmlns:p14="http://schemas.microsoft.com/office/powerpoint/2010/main" val="3092518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Burns can happen during firefights, explosions, or vehicle or aircraft crashes. The source of the burn can be from exposure to electrical, thermal, or chemical events. These different sources have specific management principles for both you and the casualty’s safety and proper casualty treatment.</a:t>
            </a:r>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6</a:t>
            </a:fld>
            <a:endParaRPr lang="en-US"/>
          </a:p>
        </p:txBody>
      </p:sp>
    </p:spTree>
    <p:extLst>
      <p:ext uri="{BB962C8B-B14F-4D97-AF65-F5344CB8AC3E}">
        <p14:creationId xmlns:p14="http://schemas.microsoft.com/office/powerpoint/2010/main" val="2489722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97278"/>
                </a:solidFill>
                <a:effectLst/>
                <a:highlight>
                  <a:srgbClr val="FFFFFF"/>
                </a:highlight>
                <a:latin typeface="-apple-system"/>
              </a:rPr>
              <a:t>BURNS</a:t>
            </a:r>
          </a:p>
          <a:p>
            <a:pPr algn="l">
              <a:buFont typeface="Arial" panose="020B0604020202020204" pitchFamily="34" charset="0"/>
              <a:buChar char="•"/>
            </a:pPr>
            <a:r>
              <a:rPr lang="en-US" b="0" i="0" dirty="0">
                <a:solidFill>
                  <a:srgbClr val="212529"/>
                </a:solidFill>
                <a:effectLst/>
                <a:highlight>
                  <a:srgbClr val="FFFFFF"/>
                </a:highlight>
                <a:latin typeface="-apple-system"/>
              </a:rPr>
              <a:t>From 2001 through 2018, 2507 surviving service members sustained 5551 burn injuries while deployed.</a:t>
            </a:r>
          </a:p>
          <a:p>
            <a:pPr algn="l">
              <a:buFont typeface="Arial" panose="020B0604020202020204" pitchFamily="34" charset="0"/>
              <a:buChar char="•"/>
            </a:pPr>
            <a:r>
              <a:rPr lang="en-US" b="0" i="0" dirty="0">
                <a:solidFill>
                  <a:srgbClr val="212529"/>
                </a:solidFill>
                <a:effectLst/>
                <a:highlight>
                  <a:srgbClr val="FFFFFF"/>
                </a:highlight>
                <a:latin typeface="-apple-system"/>
              </a:rPr>
              <a:t>86% of the burned casualties were sustained during combat; 13% were non-battle injuries.</a:t>
            </a:r>
          </a:p>
          <a:p>
            <a:pPr algn="l">
              <a:buFont typeface="Arial" panose="020B0604020202020204" pitchFamily="34" charset="0"/>
              <a:buChar char="•"/>
            </a:pPr>
            <a:r>
              <a:rPr lang="en-US" b="0" i="0" dirty="0">
                <a:solidFill>
                  <a:srgbClr val="212529"/>
                </a:solidFill>
                <a:effectLst/>
                <a:highlight>
                  <a:srgbClr val="FFFFFF"/>
                </a:highlight>
                <a:latin typeface="-apple-system"/>
              </a:rPr>
              <a:t>Blast accounted for 82% of burn casualties. Of those, 80% were by IEDs.</a:t>
            </a:r>
          </a:p>
          <a:p>
            <a:pPr algn="l">
              <a:buFont typeface="Arial" panose="020B0604020202020204" pitchFamily="34" charset="0"/>
              <a:buChar char="•"/>
            </a:pPr>
            <a:r>
              <a:rPr lang="en-US" b="0" i="0" dirty="0">
                <a:solidFill>
                  <a:srgbClr val="212529"/>
                </a:solidFill>
                <a:effectLst/>
                <a:highlight>
                  <a:srgbClr val="FFFFFF"/>
                </a:highlight>
                <a:latin typeface="-apple-system"/>
              </a:rPr>
              <a:t>65% burned while driving/riding in a vehicle; 23% dismounted</a:t>
            </a:r>
          </a:p>
          <a:p>
            <a:pPr algn="l">
              <a:buFont typeface="Arial" panose="020B0604020202020204" pitchFamily="34" charset="0"/>
              <a:buChar char="•"/>
            </a:pPr>
            <a:r>
              <a:rPr lang="en-US" b="0" i="0" dirty="0">
                <a:solidFill>
                  <a:srgbClr val="212529"/>
                </a:solidFill>
                <a:effectLst/>
                <a:highlight>
                  <a:srgbClr val="FFFFFF"/>
                </a:highlight>
                <a:latin typeface="-apple-system"/>
              </a:rPr>
              <a:t>Inhalation injury in 10%</a:t>
            </a:r>
          </a:p>
          <a:p>
            <a:pPr algn="l">
              <a:buFont typeface="Arial" panose="020B0604020202020204" pitchFamily="34" charset="0"/>
              <a:buChar char="•"/>
            </a:pPr>
            <a:r>
              <a:rPr lang="en-US" b="0" i="0" dirty="0">
                <a:solidFill>
                  <a:srgbClr val="212529"/>
                </a:solidFill>
                <a:effectLst/>
                <a:highlight>
                  <a:srgbClr val="FFFFFF"/>
                </a:highlight>
                <a:latin typeface="-apple-system"/>
              </a:rPr>
              <a:t>The overwhelming majority of burns (92%) were considered small, affecting less than 20% TBSA.</a:t>
            </a:r>
          </a:p>
          <a:p>
            <a:pPr algn="l">
              <a:buFont typeface="Arial" panose="020B0604020202020204" pitchFamily="34" charset="0"/>
              <a:buChar char="•"/>
            </a:pPr>
            <a:r>
              <a:rPr lang="en-US" b="0" i="0" dirty="0">
                <a:solidFill>
                  <a:srgbClr val="212529"/>
                </a:solidFill>
                <a:effectLst/>
                <a:highlight>
                  <a:srgbClr val="FFFFFF"/>
                </a:highlight>
                <a:latin typeface="-apple-system"/>
              </a:rPr>
              <a:t>Burns to the head, the most frequent burn site, comprising 29% of all burns.</a:t>
            </a:r>
          </a:p>
          <a:p>
            <a:pPr algn="l">
              <a:buFont typeface="Arial" panose="020B0604020202020204" pitchFamily="34" charset="0"/>
              <a:buChar char="•"/>
            </a:pPr>
            <a:r>
              <a:rPr lang="en-US" b="0" i="0" dirty="0">
                <a:solidFill>
                  <a:srgbClr val="212529"/>
                </a:solidFill>
                <a:effectLst/>
                <a:highlight>
                  <a:srgbClr val="FFFFFF"/>
                </a:highlight>
                <a:latin typeface="-apple-system"/>
              </a:rPr>
              <a:t>The hands were the next most commonly burned location, accounting for 19% of all burns.</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7</a:t>
            </a:fld>
            <a:endParaRPr lang="en-US"/>
          </a:p>
        </p:txBody>
      </p:sp>
    </p:spTree>
    <p:extLst>
      <p:ext uri="{BB962C8B-B14F-4D97-AF65-F5344CB8AC3E}">
        <p14:creationId xmlns:p14="http://schemas.microsoft.com/office/powerpoint/2010/main" val="1242412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Burn wounds are present in 5% to 15% of combat casualties. Although significant advancements in the care of burn casualties have been made in recent conflicts, burn patients still have unique management challenges and considerations. In fact, the combination of burn and non-burn injuries results in a synergistic increase in mortality.</a:t>
            </a:r>
            <a:r>
              <a:rPr lang="en-US" b="0" i="0" baseline="30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a:t>
            </a:r>
          </a:p>
          <a:p>
            <a:pPr algn="l"/>
            <a:r>
              <a:rPr lang="en-US" b="0" i="0" dirty="0">
                <a:solidFill>
                  <a:srgbClr val="212529"/>
                </a:solidFill>
                <a:effectLst/>
                <a:highlight>
                  <a:srgbClr val="FFFFFF"/>
                </a:highlight>
                <a:latin typeface="-apple-system"/>
              </a:rPr>
              <a:t>This can often be the result of inhalation injury, or burn shock superimposed on hemorrhagic shock, making management and treatment decisions critically important. Loss of the epidermal barrier causes a loss of moisture and fluids, loss of heat, lack of protection from infection, and initiation of an inflammatory process. </a:t>
            </a:r>
          </a:p>
          <a:p>
            <a:pPr algn="l"/>
            <a:r>
              <a:rPr lang="en-US" b="0" i="0" dirty="0">
                <a:solidFill>
                  <a:srgbClr val="212529"/>
                </a:solidFill>
                <a:effectLst/>
                <a:highlight>
                  <a:srgbClr val="FFFFFF"/>
                </a:highlight>
                <a:latin typeface="-apple-system"/>
              </a:rPr>
              <a:t>The U.S. Army Institute of Surgical Research (USAISR) leads burn care efforts for the U.S. military. They perform cutting-edge research to identify methods and techniques to improve outcomes in military burn casualties.</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9</a:t>
            </a:fld>
            <a:endParaRPr lang="en-US"/>
          </a:p>
        </p:txBody>
      </p:sp>
    </p:spTree>
    <p:extLst>
      <p:ext uri="{BB962C8B-B14F-4D97-AF65-F5344CB8AC3E}">
        <p14:creationId xmlns:p14="http://schemas.microsoft.com/office/powerpoint/2010/main" val="1422118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A burned casualty is a trauma casualty first.</a:t>
            </a:r>
            <a:r>
              <a:rPr lang="en-US" b="0" i="0" baseline="30000" dirty="0">
                <a:solidFill>
                  <a:srgbClr val="212529"/>
                </a:solidFill>
                <a:effectLst/>
                <a:highlight>
                  <a:srgbClr val="FFFFFF"/>
                </a:highlight>
                <a:latin typeface="-apple-system"/>
              </a:rPr>
              <a:t>3</a:t>
            </a:r>
            <a:r>
              <a:rPr lang="en-US" b="0" i="0" dirty="0">
                <a:solidFill>
                  <a:srgbClr val="212529"/>
                </a:solidFill>
                <a:effectLst/>
                <a:highlight>
                  <a:srgbClr val="FFFFFF"/>
                </a:highlight>
                <a:latin typeface="-apple-system"/>
              </a:rPr>
              <a:t> Although the burn wounds can be distracting, you must address all other life-threatening injuries using the MARCH PAWS sequence first. Remember, all trauma treatments can be performed on or through burned skin.</a:t>
            </a:r>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10</a:t>
            </a:fld>
            <a:endParaRPr lang="en-US"/>
          </a:p>
        </p:txBody>
      </p:sp>
    </p:spTree>
    <p:extLst>
      <p:ext uri="{BB962C8B-B14F-4D97-AF65-F5344CB8AC3E}">
        <p14:creationId xmlns:p14="http://schemas.microsoft.com/office/powerpoint/2010/main" val="61868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In an electrical injury, the first thing to do is secure the power, if possible. Otherwise, remove the casualty from the electrical source using a non-conductive object, such as a wooden stick. Then, move the casualty to a safe place. Low-voltage injuries such as wall outlets may cause arrhythmias in addition to burns.</a:t>
            </a:r>
          </a:p>
          <a:p>
            <a:pPr algn="l"/>
            <a:r>
              <a:rPr lang="en-US" b="0" i="0" dirty="0">
                <a:solidFill>
                  <a:srgbClr val="212529"/>
                </a:solidFill>
                <a:effectLst/>
                <a:highlight>
                  <a:srgbClr val="FFFFFF"/>
                </a:highlight>
                <a:latin typeface="-apple-system"/>
              </a:rPr>
              <a:t>High-voltage injuries such as high-tension wires may cause deep tissue injury and can result in an explosion which can lead to other blunt trauma injuries.</a:t>
            </a:r>
          </a:p>
          <a:p>
            <a:pPr algn="l"/>
            <a:r>
              <a:rPr lang="en-US" b="0" i="0" dirty="0">
                <a:solidFill>
                  <a:srgbClr val="212529"/>
                </a:solidFill>
                <a:effectLst/>
                <a:highlight>
                  <a:srgbClr val="FFFFFF"/>
                </a:highlight>
                <a:latin typeface="-apple-system"/>
              </a:rPr>
              <a:t>Thermal injury is the most common burn injury and involves direct damage to the skin and underlying structures by heat or flame.</a:t>
            </a:r>
            <a:r>
              <a:rPr lang="en-US" b="0" i="0" baseline="30000" dirty="0">
                <a:solidFill>
                  <a:srgbClr val="212529"/>
                </a:solidFill>
                <a:effectLst/>
                <a:highlight>
                  <a:srgbClr val="FFFFFF"/>
                </a:highlight>
                <a:latin typeface="-apple-system"/>
              </a:rPr>
              <a:t>4</a:t>
            </a:r>
            <a:r>
              <a:rPr lang="en-US" b="0" i="0" dirty="0">
                <a:solidFill>
                  <a:srgbClr val="212529"/>
                </a:solidFill>
                <a:effectLst/>
                <a:highlight>
                  <a:srgbClr val="FFFFFF"/>
                </a:highlight>
                <a:latin typeface="-apple-system"/>
              </a:rPr>
              <a:t> Since the temperature of the heat source and the time of contact with the skin determine the depth of the burn, the first step is to stop the source of the burning. This may entail smothering the flames or removing the casualty from the heat source, but always remember to protect yourself from getting burned while doing this.</a:t>
            </a:r>
          </a:p>
          <a:p>
            <a:pPr algn="l"/>
            <a:r>
              <a:rPr lang="en-US" b="0" i="0" dirty="0">
                <a:solidFill>
                  <a:srgbClr val="212529"/>
                </a:solidFill>
                <a:effectLst/>
                <a:highlight>
                  <a:srgbClr val="FFFFFF"/>
                </a:highlight>
                <a:latin typeface="-apple-system"/>
              </a:rPr>
              <a:t>Then, to assess and manage the burn, cut the clothing from around the burned area and gently lift it away. If the clothing is stuck to the burn, cut around the edges of the clothing that has adhered to the skin and leave it in place. Do not pull it off the burn. Be sure to avoid grabbing or further damaging burned areas by manipulating them during casualty movements.</a:t>
            </a:r>
          </a:p>
          <a:p>
            <a:endParaRPr lang="en-US" dirty="0"/>
          </a:p>
        </p:txBody>
      </p:sp>
      <p:sp>
        <p:nvSpPr>
          <p:cNvPr id="4" name="Slide Number Placeholder 3"/>
          <p:cNvSpPr>
            <a:spLocks noGrp="1"/>
          </p:cNvSpPr>
          <p:nvPr>
            <p:ph type="sldNum" sz="quarter" idx="5"/>
          </p:nvPr>
        </p:nvSpPr>
        <p:spPr/>
        <p:txBody>
          <a:bodyPr/>
          <a:lstStyle/>
          <a:p>
            <a:fld id="{8FC082D6-9DFC-44F6-A45D-2C5327DF0961}" type="slidenum">
              <a:rPr lang="en-US" smtClean="0"/>
              <a:t>11</a:t>
            </a:fld>
            <a:endParaRPr lang="en-US"/>
          </a:p>
        </p:txBody>
      </p:sp>
    </p:spTree>
    <p:extLst>
      <p:ext uri="{BB962C8B-B14F-4D97-AF65-F5344CB8AC3E}">
        <p14:creationId xmlns:p14="http://schemas.microsoft.com/office/powerpoint/2010/main" val="2860336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5019295" y="302050"/>
            <a:ext cx="2153409" cy="330200"/>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sz="half" idx="2"/>
          </p:nvPr>
        </p:nvSpPr>
        <p:spPr>
          <a:xfrm>
            <a:off x="761048" y="1433818"/>
            <a:ext cx="5151120" cy="4207510"/>
          </a:xfrm>
          <a:prstGeom prst="rect">
            <a:avLst/>
          </a:prstGeom>
        </p:spPr>
        <p:txBody>
          <a:bodyPr wrap="square" lIns="0" tIns="0" rIns="0" bIns="0">
            <a:spAutoFit/>
          </a:bodyPr>
          <a:lstStyle>
            <a:lvl1pPr>
              <a:defRPr sz="2800" b="1" i="0">
                <a:solidFill>
                  <a:schemeClr val="tx1"/>
                </a:solidFill>
                <a:latin typeface="Arial"/>
                <a:cs typeface="Arial"/>
              </a:defRPr>
            </a:lvl1pPr>
          </a:lstStyle>
          <a:p>
            <a:endParaRPr/>
          </a:p>
        </p:txBody>
      </p:sp>
      <p:sp>
        <p:nvSpPr>
          <p:cNvPr id="4" name="Holder 4"/>
          <p:cNvSpPr>
            <a:spLocks noGrp="1"/>
          </p:cNvSpPr>
          <p:nvPr>
            <p:ph sz="half" idx="3"/>
          </p:nvPr>
        </p:nvSpPr>
        <p:spPr>
          <a:xfrm>
            <a:off x="6712738" y="1524006"/>
            <a:ext cx="4088129" cy="372872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7" name="Holder 7"/>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5" name="Holder 5"/>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45360" y="671741"/>
            <a:ext cx="7701279" cy="574040"/>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688324" y="1481899"/>
            <a:ext cx="6395720" cy="3991610"/>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9445229" y="6570906"/>
            <a:ext cx="1983104" cy="174625"/>
          </a:xfrm>
          <a:prstGeom prst="rect">
            <a:avLst/>
          </a:prstGeom>
        </p:spPr>
        <p:txBody>
          <a:bodyPr wrap="square" lIns="0" tIns="0" rIns="0" bIns="0">
            <a:spAutoFit/>
          </a:bodyPr>
          <a:lstStyle>
            <a:lvl1pPr>
              <a:defRPr sz="1050" b="0" i="0">
                <a:solidFill>
                  <a:srgbClr val="CD9146"/>
                </a:solidFill>
                <a:latin typeface="Arial MT"/>
                <a:cs typeface="Arial MT"/>
              </a:defRPr>
            </a:lvl1p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a:xfrm>
            <a:off x="11614388" y="6562955"/>
            <a:ext cx="258571" cy="196215"/>
          </a:xfrm>
          <a:prstGeom prst="rect">
            <a:avLst/>
          </a:prstGeom>
        </p:spPr>
        <p:txBody>
          <a:bodyPr wrap="square" lIns="0" tIns="0" rIns="0" bIns="0">
            <a:spAutoFit/>
          </a:bodyPr>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38.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32121" y="326514"/>
            <a:ext cx="6383655" cy="6406515"/>
          </a:xfrm>
          <a:prstGeom prst="rect">
            <a:avLst/>
          </a:prstGeom>
        </p:spPr>
        <p:txBody>
          <a:bodyPr vert="horz" wrap="square" lIns="0" tIns="0" rIns="0" bIns="0" rtlCol="0">
            <a:spAutoFit/>
          </a:bodyPr>
          <a:lstStyle/>
          <a:p>
            <a:pPr>
              <a:lnSpc>
                <a:spcPts val="2210"/>
              </a:lnSpc>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spcBef>
                <a:spcPts val="960"/>
              </a:spcBef>
            </a:pPr>
            <a:endParaRPr sz="2000">
              <a:latin typeface="Arial"/>
              <a:cs typeface="Arial"/>
            </a:endParaRPr>
          </a:p>
          <a:p>
            <a:pPr algn="r">
              <a:lnSpc>
                <a:spcPct val="100000"/>
              </a:lnSpc>
              <a:spcBef>
                <a:spcPts val="5"/>
              </a:spcBef>
            </a:pPr>
            <a:r>
              <a:rPr sz="1050" spc="-10" dirty="0">
                <a:solidFill>
                  <a:srgbClr val="CD9146"/>
                </a:solidFill>
                <a:latin typeface="Arial MT"/>
                <a:cs typeface="Arial MT"/>
              </a:rPr>
              <a:t>#TCCC-CPP-PPT-</a:t>
            </a:r>
            <a:r>
              <a:rPr sz="1050" dirty="0">
                <a:solidFill>
                  <a:srgbClr val="CD9146"/>
                </a:solidFill>
                <a:latin typeface="Arial MT"/>
                <a:cs typeface="Arial MT"/>
              </a:rPr>
              <a:t>18</a:t>
            </a:r>
            <a:r>
              <a:rPr sz="1050" spc="20" dirty="0">
                <a:solidFill>
                  <a:srgbClr val="CD9146"/>
                </a:solidFill>
                <a:latin typeface="Arial MT"/>
                <a:cs typeface="Arial MT"/>
              </a:rPr>
              <a:t> </a:t>
            </a:r>
            <a:r>
              <a:rPr sz="1050" dirty="0">
                <a:solidFill>
                  <a:srgbClr val="CD9146"/>
                </a:solidFill>
                <a:latin typeface="Arial MT"/>
                <a:cs typeface="Arial MT"/>
              </a:rPr>
              <a:t>08</a:t>
            </a:r>
            <a:r>
              <a:rPr sz="1050" spc="10" dirty="0">
                <a:solidFill>
                  <a:srgbClr val="CD9146"/>
                </a:solidFill>
                <a:latin typeface="Arial MT"/>
                <a:cs typeface="Arial MT"/>
              </a:rPr>
              <a:t> </a:t>
            </a:r>
            <a:r>
              <a:rPr sz="1050" dirty="0">
                <a:solidFill>
                  <a:srgbClr val="CD9146"/>
                </a:solidFill>
                <a:latin typeface="Arial MT"/>
                <a:cs typeface="Arial MT"/>
              </a:rPr>
              <a:t>AUG </a:t>
            </a:r>
            <a:r>
              <a:rPr sz="1050" spc="-25" dirty="0">
                <a:solidFill>
                  <a:srgbClr val="CD9146"/>
                </a:solidFill>
                <a:latin typeface="Arial MT"/>
                <a:cs typeface="Arial MT"/>
              </a:rPr>
              <a:t>23</a:t>
            </a:r>
            <a:endParaRPr sz="1050">
              <a:latin typeface="Arial MT"/>
              <a:cs typeface="Arial MT"/>
            </a:endParaRPr>
          </a:p>
        </p:txBody>
      </p:sp>
      <p:grpSp>
        <p:nvGrpSpPr>
          <p:cNvPr id="3" name="object 3"/>
          <p:cNvGrpSpPr/>
          <p:nvPr/>
        </p:nvGrpSpPr>
        <p:grpSpPr>
          <a:xfrm>
            <a:off x="3810" y="0"/>
            <a:ext cx="12188190" cy="6858000"/>
            <a:chOff x="3810" y="0"/>
            <a:chExt cx="12188190" cy="6858000"/>
          </a:xfrm>
        </p:grpSpPr>
        <p:pic>
          <p:nvPicPr>
            <p:cNvPr id="4" name="object 4"/>
            <p:cNvPicPr/>
            <p:nvPr/>
          </p:nvPicPr>
          <p:blipFill>
            <a:blip r:embed="rId2" cstate="print"/>
            <a:stretch>
              <a:fillRect/>
            </a:stretch>
          </p:blipFill>
          <p:spPr>
            <a:xfrm>
              <a:off x="309372" y="255270"/>
              <a:ext cx="1172717" cy="656081"/>
            </a:xfrm>
            <a:prstGeom prst="rect">
              <a:avLst/>
            </a:prstGeom>
          </p:spPr>
        </p:pic>
        <p:pic>
          <p:nvPicPr>
            <p:cNvPr id="5" name="object 5"/>
            <p:cNvPicPr/>
            <p:nvPr/>
          </p:nvPicPr>
          <p:blipFill>
            <a:blip r:embed="rId3" cstate="print"/>
            <a:stretch>
              <a:fillRect/>
            </a:stretch>
          </p:blipFill>
          <p:spPr>
            <a:xfrm>
              <a:off x="3810" y="0"/>
              <a:ext cx="12188189" cy="6858000"/>
            </a:xfrm>
            <a:prstGeom prst="rect">
              <a:avLst/>
            </a:prstGeom>
          </p:spPr>
        </p:pic>
        <p:sp>
          <p:nvSpPr>
            <p:cNvPr id="6" name="object 6"/>
            <p:cNvSpPr/>
            <p:nvPr/>
          </p:nvSpPr>
          <p:spPr>
            <a:xfrm>
              <a:off x="6156960"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grpSp>
      <p:sp>
        <p:nvSpPr>
          <p:cNvPr id="7" name="object 7"/>
          <p:cNvSpPr txBox="1"/>
          <p:nvPr/>
        </p:nvSpPr>
        <p:spPr>
          <a:xfrm>
            <a:off x="6396902" y="5949199"/>
            <a:ext cx="1903730"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MT"/>
                <a:cs typeface="Arial MT"/>
              </a:rPr>
              <a:t>TIER</a:t>
            </a:r>
            <a:r>
              <a:rPr sz="1600" spc="-35" dirty="0">
                <a:solidFill>
                  <a:srgbClr val="D9D9D9"/>
                </a:solidFill>
                <a:latin typeface="Arial MT"/>
                <a:cs typeface="Arial MT"/>
              </a:rPr>
              <a:t> </a:t>
            </a:r>
            <a:r>
              <a:rPr sz="1600" spc="-50" dirty="0">
                <a:solidFill>
                  <a:srgbClr val="D9D9D9"/>
                </a:solidFill>
                <a:latin typeface="Arial MT"/>
                <a:cs typeface="Arial MT"/>
              </a:rPr>
              <a:t>3</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Combat</a:t>
            </a:r>
            <a:r>
              <a:rPr sz="1300" spc="-45" dirty="0">
                <a:solidFill>
                  <a:srgbClr val="D9D9D9"/>
                </a:solidFill>
                <a:latin typeface="Arial MT"/>
                <a:cs typeface="Arial MT"/>
              </a:rPr>
              <a:t> </a:t>
            </a:r>
            <a:r>
              <a:rPr sz="1300" spc="-10"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4993"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solidFill>
        </p:spPr>
        <p:txBody>
          <a:bodyPr wrap="square" lIns="0" tIns="0" rIns="0" bIns="0" rtlCol="0"/>
          <a:lstStyle/>
          <a:p>
            <a:endParaRPr/>
          </a:p>
        </p:txBody>
      </p:sp>
      <p:sp>
        <p:nvSpPr>
          <p:cNvPr id="9" name="object 9"/>
          <p:cNvSpPr txBox="1"/>
          <p:nvPr/>
        </p:nvSpPr>
        <p:spPr>
          <a:xfrm>
            <a:off x="8853647" y="5949199"/>
            <a:ext cx="2106295"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FFFFFF"/>
                </a:solidFill>
                <a:latin typeface="Arial Black"/>
                <a:cs typeface="Arial Black"/>
              </a:rPr>
              <a:t>TCCC</a:t>
            </a:r>
            <a:r>
              <a:rPr sz="1600" spc="-125" dirty="0">
                <a:solidFill>
                  <a:srgbClr val="FFFFFF"/>
                </a:solidFill>
                <a:latin typeface="Arial Black"/>
                <a:cs typeface="Arial Black"/>
              </a:rPr>
              <a:t> </a:t>
            </a:r>
            <a:r>
              <a:rPr sz="1600" dirty="0">
                <a:solidFill>
                  <a:srgbClr val="FFFFFF"/>
                </a:solidFill>
                <a:latin typeface="Arial MT"/>
                <a:cs typeface="Arial MT"/>
              </a:rPr>
              <a:t>TIER</a:t>
            </a:r>
            <a:r>
              <a:rPr sz="1600" spc="-45" dirty="0">
                <a:solidFill>
                  <a:srgbClr val="FFFFFF"/>
                </a:solidFill>
                <a:latin typeface="Arial MT"/>
                <a:cs typeface="Arial MT"/>
              </a:rPr>
              <a:t> </a:t>
            </a:r>
            <a:r>
              <a:rPr sz="1600" spc="-50" dirty="0">
                <a:solidFill>
                  <a:srgbClr val="FFFFFF"/>
                </a:solidFill>
                <a:latin typeface="Arial MT"/>
                <a:cs typeface="Arial MT"/>
              </a:rPr>
              <a:t>4</a:t>
            </a:r>
            <a:endParaRPr sz="1600">
              <a:latin typeface="Arial MT"/>
              <a:cs typeface="Arial MT"/>
            </a:endParaRPr>
          </a:p>
          <a:p>
            <a:pPr algn="ctr">
              <a:lnSpc>
                <a:spcPct val="100000"/>
              </a:lnSpc>
              <a:spcBef>
                <a:spcPts val="55"/>
              </a:spcBef>
            </a:pPr>
            <a:r>
              <a:rPr sz="1300" dirty="0">
                <a:solidFill>
                  <a:srgbClr val="FFFFFF"/>
                </a:solidFill>
                <a:latin typeface="Arial MT"/>
                <a:cs typeface="Arial MT"/>
              </a:rPr>
              <a:t>Combat</a:t>
            </a:r>
            <a:r>
              <a:rPr sz="1300" spc="-45" dirty="0">
                <a:solidFill>
                  <a:srgbClr val="FFFFFF"/>
                </a:solidFill>
                <a:latin typeface="Arial MT"/>
                <a:cs typeface="Arial MT"/>
              </a:rPr>
              <a:t> </a:t>
            </a:r>
            <a:r>
              <a:rPr sz="1300" spc="-10" dirty="0">
                <a:solidFill>
                  <a:srgbClr val="FFFFFF"/>
                </a:solidFill>
                <a:latin typeface="Arial MT"/>
                <a:cs typeface="Arial MT"/>
              </a:rPr>
              <a:t>Paramedic/Provider</a:t>
            </a:r>
            <a:endParaRPr sz="1300">
              <a:latin typeface="Arial MT"/>
              <a:cs typeface="Arial MT"/>
            </a:endParaRPr>
          </a:p>
        </p:txBody>
      </p:sp>
      <p:sp>
        <p:nvSpPr>
          <p:cNvPr id="10" name="object 10"/>
          <p:cNvSpPr/>
          <p:nvPr/>
        </p:nvSpPr>
        <p:spPr>
          <a:xfrm>
            <a:off x="1040891"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sp>
        <p:nvSpPr>
          <p:cNvPr id="11" name="object 11"/>
          <p:cNvSpPr txBox="1"/>
          <p:nvPr/>
        </p:nvSpPr>
        <p:spPr>
          <a:xfrm>
            <a:off x="1461221" y="5949199"/>
            <a:ext cx="1541145" cy="474980"/>
          </a:xfrm>
          <a:prstGeom prst="rect">
            <a:avLst/>
          </a:prstGeom>
        </p:spPr>
        <p:txBody>
          <a:bodyPr vert="horz" wrap="square" lIns="0" tIns="12700" rIns="0" bIns="0" rtlCol="0">
            <a:spAutoFit/>
          </a:bodyPr>
          <a:lstStyle/>
          <a:p>
            <a:pPr marL="1270" algn="ctr">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MT"/>
                <a:cs typeface="Arial MT"/>
              </a:rPr>
              <a:t>TIER</a:t>
            </a:r>
            <a:r>
              <a:rPr sz="1600" spc="-35" dirty="0">
                <a:solidFill>
                  <a:srgbClr val="D9D9D9"/>
                </a:solidFill>
                <a:latin typeface="Arial MT"/>
                <a:cs typeface="Arial MT"/>
              </a:rPr>
              <a:t> </a:t>
            </a:r>
            <a:r>
              <a:rPr sz="1600" spc="-50" dirty="0">
                <a:solidFill>
                  <a:srgbClr val="D9D9D9"/>
                </a:solidFill>
                <a:latin typeface="Arial MT"/>
                <a:cs typeface="Arial MT"/>
              </a:rPr>
              <a:t>1</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All</a:t>
            </a:r>
            <a:r>
              <a:rPr sz="1300" spc="-25" dirty="0">
                <a:solidFill>
                  <a:srgbClr val="D9D9D9"/>
                </a:solidFill>
                <a:latin typeface="Arial MT"/>
                <a:cs typeface="Arial MT"/>
              </a:rPr>
              <a:t> </a:t>
            </a:r>
            <a:r>
              <a:rPr sz="1300" dirty="0">
                <a:solidFill>
                  <a:srgbClr val="D9D9D9"/>
                </a:solidFill>
                <a:latin typeface="Arial MT"/>
                <a:cs typeface="Arial MT"/>
              </a:rPr>
              <a:t>Service</a:t>
            </a:r>
            <a:r>
              <a:rPr sz="1300" spc="-30" dirty="0">
                <a:solidFill>
                  <a:srgbClr val="D9D9D9"/>
                </a:solidFill>
                <a:latin typeface="Arial MT"/>
                <a:cs typeface="Arial MT"/>
              </a:rPr>
              <a:t> </a:t>
            </a:r>
            <a:r>
              <a:rPr sz="1300" spc="-10"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8926"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sp>
        <p:nvSpPr>
          <p:cNvPr id="13" name="object 13"/>
          <p:cNvSpPr txBox="1"/>
          <p:nvPr/>
        </p:nvSpPr>
        <p:spPr>
          <a:xfrm>
            <a:off x="4116116" y="5949199"/>
            <a:ext cx="1348740" cy="47498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MT"/>
                <a:cs typeface="Arial MT"/>
              </a:rPr>
              <a:t>TIER</a:t>
            </a:r>
            <a:r>
              <a:rPr sz="1600" spc="-35" dirty="0">
                <a:solidFill>
                  <a:srgbClr val="D9D9D9"/>
                </a:solidFill>
                <a:latin typeface="Arial MT"/>
                <a:cs typeface="Arial MT"/>
              </a:rPr>
              <a:t> </a:t>
            </a:r>
            <a:r>
              <a:rPr sz="1600" spc="-50" dirty="0">
                <a:solidFill>
                  <a:srgbClr val="D9D9D9"/>
                </a:solidFill>
                <a:latin typeface="Arial MT"/>
                <a:cs typeface="Arial MT"/>
              </a:rPr>
              <a:t>2</a:t>
            </a:r>
            <a:endParaRPr sz="1600">
              <a:latin typeface="Arial MT"/>
              <a:cs typeface="Arial MT"/>
            </a:endParaRPr>
          </a:p>
          <a:p>
            <a:pPr marL="24765">
              <a:lnSpc>
                <a:spcPct val="100000"/>
              </a:lnSpc>
              <a:spcBef>
                <a:spcPts val="55"/>
              </a:spcBef>
            </a:pPr>
            <a:r>
              <a:rPr sz="1300" dirty="0">
                <a:solidFill>
                  <a:srgbClr val="D9D9D9"/>
                </a:solidFill>
                <a:latin typeface="Arial MT"/>
                <a:cs typeface="Arial MT"/>
              </a:rPr>
              <a:t>Combat</a:t>
            </a:r>
            <a:r>
              <a:rPr sz="1300" spc="-45" dirty="0">
                <a:solidFill>
                  <a:srgbClr val="D9D9D9"/>
                </a:solidFill>
                <a:latin typeface="Arial MT"/>
                <a:cs typeface="Arial MT"/>
              </a:rPr>
              <a:t> </a:t>
            </a:r>
            <a:r>
              <a:rPr sz="1300" spc="-10"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023" y="519375"/>
            <a:ext cx="4332605" cy="876300"/>
          </a:xfrm>
          <a:prstGeom prst="rect">
            <a:avLst/>
          </a:prstGeom>
        </p:spPr>
        <p:txBody>
          <a:bodyPr vert="horz" wrap="square" lIns="0" tIns="27939" rIns="0" bIns="0" rtlCol="0">
            <a:spAutoFit/>
          </a:bodyPr>
          <a:lstStyle/>
          <a:p>
            <a:pPr marL="12700" marR="5080">
              <a:lnSpc>
                <a:spcPts val="3340"/>
              </a:lnSpc>
              <a:spcBef>
                <a:spcPts val="219"/>
              </a:spcBef>
            </a:pPr>
            <a:r>
              <a:rPr sz="2800" dirty="0">
                <a:solidFill>
                  <a:srgbClr val="CD9146"/>
                </a:solidFill>
                <a:latin typeface="Arial Black"/>
                <a:cs typeface="Arial Black"/>
              </a:rPr>
              <a:t>COMBAT</a:t>
            </a:r>
            <a:r>
              <a:rPr sz="2800" spc="-55" dirty="0">
                <a:solidFill>
                  <a:srgbClr val="CD9146"/>
                </a:solidFill>
                <a:latin typeface="Arial Black"/>
                <a:cs typeface="Arial Black"/>
              </a:rPr>
              <a:t> </a:t>
            </a:r>
            <a:r>
              <a:rPr sz="2800" spc="-10" dirty="0">
                <a:solidFill>
                  <a:srgbClr val="CD9146"/>
                </a:solidFill>
                <a:latin typeface="Arial Black"/>
                <a:cs typeface="Arial Black"/>
              </a:rPr>
              <a:t>PARAMEDIC/ PROVIDER</a:t>
            </a:r>
            <a:endParaRPr sz="2800">
              <a:latin typeface="Arial Black"/>
              <a:cs typeface="Arial Black"/>
            </a:endParaRPr>
          </a:p>
        </p:txBody>
      </p:sp>
      <p:grpSp>
        <p:nvGrpSpPr>
          <p:cNvPr id="15" name="object 15"/>
          <p:cNvGrpSpPr/>
          <p:nvPr/>
        </p:nvGrpSpPr>
        <p:grpSpPr>
          <a:xfrm>
            <a:off x="736091" y="451866"/>
            <a:ext cx="11456035" cy="5113020"/>
            <a:chOff x="736091" y="451866"/>
            <a:chExt cx="11456035" cy="5113020"/>
          </a:xfrm>
        </p:grpSpPr>
        <p:pic>
          <p:nvPicPr>
            <p:cNvPr id="16" name="object 16"/>
            <p:cNvPicPr/>
            <p:nvPr/>
          </p:nvPicPr>
          <p:blipFill>
            <a:blip r:embed="rId4" cstate="print"/>
            <a:stretch>
              <a:fillRect/>
            </a:stretch>
          </p:blipFill>
          <p:spPr>
            <a:xfrm>
              <a:off x="736091" y="451866"/>
              <a:ext cx="1898903" cy="1062989"/>
            </a:xfrm>
            <a:prstGeom prst="rect">
              <a:avLst/>
            </a:prstGeom>
          </p:spPr>
        </p:pic>
        <p:pic>
          <p:nvPicPr>
            <p:cNvPr id="17" name="object 17"/>
            <p:cNvPicPr/>
            <p:nvPr/>
          </p:nvPicPr>
          <p:blipFill>
            <a:blip r:embed="rId5" cstate="print"/>
            <a:stretch>
              <a:fillRect/>
            </a:stretch>
          </p:blipFill>
          <p:spPr>
            <a:xfrm>
              <a:off x="9864089" y="4709922"/>
              <a:ext cx="2327909" cy="854963"/>
            </a:xfrm>
            <a:prstGeom prst="rect">
              <a:avLst/>
            </a:prstGeom>
          </p:spPr>
        </p:pic>
      </p:grpSp>
      <p:sp>
        <p:nvSpPr>
          <p:cNvPr id="18" name="object 18"/>
          <p:cNvSpPr txBox="1">
            <a:spLocks noGrp="1"/>
          </p:cNvSpPr>
          <p:nvPr>
            <p:ph type="title"/>
          </p:nvPr>
        </p:nvSpPr>
        <p:spPr>
          <a:xfrm>
            <a:off x="1013924" y="1766093"/>
            <a:ext cx="9930765" cy="2198370"/>
          </a:xfrm>
          <a:prstGeom prst="rect">
            <a:avLst/>
          </a:prstGeom>
        </p:spPr>
        <p:txBody>
          <a:bodyPr vert="horz" wrap="square" lIns="0" tIns="100965" rIns="0" bIns="0" rtlCol="0">
            <a:spAutoFit/>
          </a:bodyPr>
          <a:lstStyle/>
          <a:p>
            <a:pPr marL="12700" marR="5080">
              <a:lnSpc>
                <a:spcPts val="5880"/>
              </a:lnSpc>
              <a:spcBef>
                <a:spcPts val="795"/>
              </a:spcBef>
            </a:pPr>
            <a:r>
              <a:rPr sz="5400" b="0" dirty="0">
                <a:solidFill>
                  <a:srgbClr val="A0A6AA"/>
                </a:solidFill>
                <a:latin typeface="Arial Black"/>
                <a:cs typeface="Arial Black"/>
              </a:rPr>
              <a:t>TACTICAL</a:t>
            </a:r>
            <a:r>
              <a:rPr sz="5400" b="0" spc="-5" dirty="0">
                <a:solidFill>
                  <a:srgbClr val="A0A6AA"/>
                </a:solidFill>
                <a:latin typeface="Arial Black"/>
                <a:cs typeface="Arial Black"/>
              </a:rPr>
              <a:t> </a:t>
            </a:r>
            <a:r>
              <a:rPr sz="5400" b="0" spc="-10" dirty="0">
                <a:solidFill>
                  <a:srgbClr val="A0A6AA"/>
                </a:solidFill>
                <a:latin typeface="Arial Black"/>
                <a:cs typeface="Arial Black"/>
              </a:rPr>
              <a:t>COMBAT </a:t>
            </a:r>
            <a:r>
              <a:rPr sz="5400" b="0" dirty="0">
                <a:solidFill>
                  <a:srgbClr val="A0A6AA"/>
                </a:solidFill>
                <a:latin typeface="Arial Black"/>
                <a:cs typeface="Arial Black"/>
              </a:rPr>
              <a:t>CASUALTY</a:t>
            </a:r>
            <a:r>
              <a:rPr sz="5400" b="0" spc="-15" dirty="0">
                <a:solidFill>
                  <a:srgbClr val="A0A6AA"/>
                </a:solidFill>
                <a:latin typeface="Arial Black"/>
                <a:cs typeface="Arial Black"/>
              </a:rPr>
              <a:t> </a:t>
            </a:r>
            <a:r>
              <a:rPr sz="5400" b="0" dirty="0">
                <a:solidFill>
                  <a:srgbClr val="A0A6AA"/>
                </a:solidFill>
                <a:latin typeface="Arial Black"/>
                <a:cs typeface="Arial Black"/>
              </a:rPr>
              <a:t>CARE</a:t>
            </a:r>
            <a:r>
              <a:rPr sz="5400" b="0" spc="-10" dirty="0">
                <a:solidFill>
                  <a:srgbClr val="A0A6AA"/>
                </a:solidFill>
                <a:latin typeface="Arial Black"/>
                <a:cs typeface="Arial Black"/>
              </a:rPr>
              <a:t> COURSE</a:t>
            </a:r>
            <a:endParaRPr sz="5400">
              <a:latin typeface="Arial Black"/>
              <a:cs typeface="Arial Black"/>
            </a:endParaRPr>
          </a:p>
          <a:p>
            <a:pPr marL="12700">
              <a:lnSpc>
                <a:spcPct val="100000"/>
              </a:lnSpc>
              <a:spcBef>
                <a:spcPts val="810"/>
              </a:spcBef>
            </a:pPr>
            <a:r>
              <a:rPr sz="3200" dirty="0">
                <a:solidFill>
                  <a:srgbClr val="FFFFFF"/>
                </a:solidFill>
              </a:rPr>
              <a:t>MODULE</a:t>
            </a:r>
            <a:r>
              <a:rPr sz="3200" spc="-55" dirty="0">
                <a:solidFill>
                  <a:srgbClr val="FFFFFF"/>
                </a:solidFill>
              </a:rPr>
              <a:t> </a:t>
            </a:r>
            <a:r>
              <a:rPr sz="3200" dirty="0">
                <a:solidFill>
                  <a:srgbClr val="FFFFFF"/>
                </a:solidFill>
              </a:rPr>
              <a:t>18:</a:t>
            </a:r>
            <a:r>
              <a:rPr sz="3200" spc="-55" dirty="0">
                <a:solidFill>
                  <a:srgbClr val="FFFFFF"/>
                </a:solidFill>
              </a:rPr>
              <a:t> </a:t>
            </a:r>
            <a:r>
              <a:rPr sz="3200" spc="-20" dirty="0">
                <a:solidFill>
                  <a:srgbClr val="FFFFFF"/>
                </a:solidFill>
              </a:rPr>
              <a:t>BURNS</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47733" y="239926"/>
            <a:ext cx="5335270" cy="1018540"/>
          </a:xfrm>
          <a:prstGeom prst="rect">
            <a:avLst/>
          </a:prstGeom>
        </p:spPr>
        <p:txBody>
          <a:bodyPr vert="horz" wrap="square" lIns="0" tIns="62230" rIns="0" bIns="0" rtlCol="0">
            <a:spAutoFit/>
          </a:bodyPr>
          <a:lstStyle/>
          <a:p>
            <a:pPr marR="30480" algn="ctr">
              <a:lnSpc>
                <a:spcPct val="100000"/>
              </a:lnSpc>
              <a:spcBef>
                <a:spcPts val="490"/>
              </a:spcBef>
            </a:pPr>
            <a:r>
              <a:rPr sz="2000" dirty="0">
                <a:solidFill>
                  <a:srgbClr val="756F6F"/>
                </a:solidFill>
              </a:rPr>
              <a:t>Module</a:t>
            </a:r>
            <a:r>
              <a:rPr sz="2000" spc="-60" dirty="0">
                <a:solidFill>
                  <a:srgbClr val="756F6F"/>
                </a:solidFill>
              </a:rPr>
              <a:t> </a:t>
            </a:r>
            <a:r>
              <a:rPr sz="2000" dirty="0">
                <a:solidFill>
                  <a:srgbClr val="756F6F"/>
                </a:solidFill>
              </a:rPr>
              <a:t>18:</a:t>
            </a:r>
            <a:r>
              <a:rPr sz="2000" spc="-65" dirty="0">
                <a:solidFill>
                  <a:srgbClr val="756F6F"/>
                </a:solidFill>
              </a:rPr>
              <a:t> </a:t>
            </a:r>
            <a:r>
              <a:rPr sz="2000" spc="-10" dirty="0">
                <a:solidFill>
                  <a:srgbClr val="756F6F"/>
                </a:solidFill>
              </a:rPr>
              <a:t>Burns</a:t>
            </a:r>
            <a:endParaRPr sz="2000" dirty="0"/>
          </a:p>
          <a:p>
            <a:pPr algn="ctr">
              <a:lnSpc>
                <a:spcPct val="100000"/>
              </a:lnSpc>
              <a:spcBef>
                <a:spcPts val="705"/>
              </a:spcBef>
            </a:pPr>
            <a:r>
              <a:rPr dirty="0">
                <a:solidFill>
                  <a:srgbClr val="BB8542"/>
                </a:solidFill>
              </a:rPr>
              <a:t>FOLLOW</a:t>
            </a:r>
            <a:r>
              <a:rPr spc="-165" dirty="0">
                <a:solidFill>
                  <a:srgbClr val="BB8542"/>
                </a:solidFill>
              </a:rPr>
              <a:t> </a:t>
            </a:r>
            <a:r>
              <a:rPr dirty="0"/>
              <a:t>MARCH</a:t>
            </a:r>
            <a:r>
              <a:rPr spc="-150" dirty="0"/>
              <a:t> </a:t>
            </a:r>
            <a:r>
              <a:rPr spc="-20" dirty="0"/>
              <a:t>PAWS</a:t>
            </a: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7564373" y="1741170"/>
            <a:ext cx="3832097" cy="3129532"/>
          </a:xfrm>
          <a:prstGeom prst="rect">
            <a:avLst/>
          </a:prstGeom>
        </p:spPr>
      </p:pic>
      <p:sp>
        <p:nvSpPr>
          <p:cNvPr id="5" name="object 5"/>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grpSp>
        <p:nvGrpSpPr>
          <p:cNvPr id="6" name="object 6"/>
          <p:cNvGrpSpPr/>
          <p:nvPr/>
        </p:nvGrpSpPr>
        <p:grpSpPr>
          <a:xfrm>
            <a:off x="7491983" y="4971284"/>
            <a:ext cx="4414520" cy="711200"/>
            <a:chOff x="7491983" y="4971284"/>
            <a:chExt cx="4414520" cy="711200"/>
          </a:xfrm>
        </p:grpSpPr>
        <p:sp>
          <p:nvSpPr>
            <p:cNvPr id="7" name="object 7"/>
            <p:cNvSpPr/>
            <p:nvPr/>
          </p:nvSpPr>
          <p:spPr>
            <a:xfrm>
              <a:off x="7501508" y="4980809"/>
              <a:ext cx="4395470" cy="692150"/>
            </a:xfrm>
            <a:custGeom>
              <a:avLst/>
              <a:gdLst/>
              <a:ahLst/>
              <a:cxnLst/>
              <a:rect l="l" t="t" r="r" b="b"/>
              <a:pathLst>
                <a:path w="4395470" h="692150">
                  <a:moveTo>
                    <a:pt x="4315777" y="0"/>
                  </a:moveTo>
                  <a:lnTo>
                    <a:pt x="79438" y="0"/>
                  </a:lnTo>
                  <a:lnTo>
                    <a:pt x="48514" y="6243"/>
                  </a:lnTo>
                  <a:lnTo>
                    <a:pt x="23264" y="23269"/>
                  </a:lnTo>
                  <a:lnTo>
                    <a:pt x="6241" y="48520"/>
                  </a:lnTo>
                  <a:lnTo>
                    <a:pt x="0" y="79438"/>
                  </a:lnTo>
                  <a:lnTo>
                    <a:pt x="0" y="612470"/>
                  </a:lnTo>
                  <a:lnTo>
                    <a:pt x="6241" y="643386"/>
                  </a:lnTo>
                  <a:lnTo>
                    <a:pt x="23264" y="668632"/>
                  </a:lnTo>
                  <a:lnTo>
                    <a:pt x="48514" y="685654"/>
                  </a:lnTo>
                  <a:lnTo>
                    <a:pt x="79438" y="691896"/>
                  </a:lnTo>
                  <a:lnTo>
                    <a:pt x="4315777" y="691896"/>
                  </a:lnTo>
                  <a:lnTo>
                    <a:pt x="4346701" y="685654"/>
                  </a:lnTo>
                  <a:lnTo>
                    <a:pt x="4371951" y="668632"/>
                  </a:lnTo>
                  <a:lnTo>
                    <a:pt x="4388974" y="643386"/>
                  </a:lnTo>
                  <a:lnTo>
                    <a:pt x="4395216" y="612470"/>
                  </a:lnTo>
                  <a:lnTo>
                    <a:pt x="4395216" y="79438"/>
                  </a:lnTo>
                  <a:lnTo>
                    <a:pt x="4388974" y="48520"/>
                  </a:lnTo>
                  <a:lnTo>
                    <a:pt x="4371951" y="23269"/>
                  </a:lnTo>
                  <a:lnTo>
                    <a:pt x="4346701" y="6243"/>
                  </a:lnTo>
                  <a:lnTo>
                    <a:pt x="4315777" y="0"/>
                  </a:lnTo>
                  <a:close/>
                </a:path>
              </a:pathLst>
            </a:custGeom>
            <a:solidFill>
              <a:srgbClr val="FFF4D2"/>
            </a:solidFill>
          </p:spPr>
          <p:txBody>
            <a:bodyPr wrap="square" lIns="0" tIns="0" rIns="0" bIns="0" rtlCol="0"/>
            <a:lstStyle/>
            <a:p>
              <a:endParaRPr/>
            </a:p>
          </p:txBody>
        </p:sp>
        <p:sp>
          <p:nvSpPr>
            <p:cNvPr id="8" name="object 8"/>
            <p:cNvSpPr/>
            <p:nvPr/>
          </p:nvSpPr>
          <p:spPr>
            <a:xfrm>
              <a:off x="7501508" y="4980809"/>
              <a:ext cx="4395470" cy="692150"/>
            </a:xfrm>
            <a:custGeom>
              <a:avLst/>
              <a:gdLst/>
              <a:ahLst/>
              <a:cxnLst/>
              <a:rect l="l" t="t" r="r" b="b"/>
              <a:pathLst>
                <a:path w="4395470" h="692150">
                  <a:moveTo>
                    <a:pt x="0" y="79438"/>
                  </a:moveTo>
                  <a:lnTo>
                    <a:pt x="6241" y="48520"/>
                  </a:lnTo>
                  <a:lnTo>
                    <a:pt x="23264" y="23269"/>
                  </a:lnTo>
                  <a:lnTo>
                    <a:pt x="48514" y="6243"/>
                  </a:lnTo>
                  <a:lnTo>
                    <a:pt x="79438" y="0"/>
                  </a:lnTo>
                  <a:lnTo>
                    <a:pt x="4315777" y="0"/>
                  </a:lnTo>
                  <a:lnTo>
                    <a:pt x="4346701" y="6243"/>
                  </a:lnTo>
                  <a:lnTo>
                    <a:pt x="4371951" y="23269"/>
                  </a:lnTo>
                  <a:lnTo>
                    <a:pt x="4388974" y="48520"/>
                  </a:lnTo>
                  <a:lnTo>
                    <a:pt x="4395216" y="79438"/>
                  </a:lnTo>
                  <a:lnTo>
                    <a:pt x="4395216" y="612470"/>
                  </a:lnTo>
                  <a:lnTo>
                    <a:pt x="4388974" y="643386"/>
                  </a:lnTo>
                  <a:lnTo>
                    <a:pt x="4371951" y="668632"/>
                  </a:lnTo>
                  <a:lnTo>
                    <a:pt x="4346701" y="685654"/>
                  </a:lnTo>
                  <a:lnTo>
                    <a:pt x="4315777" y="691896"/>
                  </a:lnTo>
                  <a:lnTo>
                    <a:pt x="79438" y="691896"/>
                  </a:lnTo>
                  <a:lnTo>
                    <a:pt x="48514" y="685654"/>
                  </a:lnTo>
                  <a:lnTo>
                    <a:pt x="23264" y="668632"/>
                  </a:lnTo>
                  <a:lnTo>
                    <a:pt x="6241" y="643386"/>
                  </a:lnTo>
                  <a:lnTo>
                    <a:pt x="0" y="612470"/>
                  </a:lnTo>
                  <a:lnTo>
                    <a:pt x="0" y="79438"/>
                  </a:lnTo>
                  <a:close/>
                </a:path>
              </a:pathLst>
            </a:custGeom>
            <a:ln w="19050">
              <a:solidFill>
                <a:srgbClr val="CD9146"/>
              </a:solidFill>
            </a:ln>
          </p:spPr>
          <p:txBody>
            <a:bodyPr wrap="square" lIns="0" tIns="0" rIns="0" bIns="0" rtlCol="0"/>
            <a:lstStyle/>
            <a:p>
              <a:endParaRPr/>
            </a:p>
          </p:txBody>
        </p:sp>
      </p:grpSp>
      <p:sp>
        <p:nvSpPr>
          <p:cNvPr id="9" name="object 9"/>
          <p:cNvSpPr txBox="1"/>
          <p:nvPr/>
        </p:nvSpPr>
        <p:spPr>
          <a:xfrm>
            <a:off x="8504614" y="5083027"/>
            <a:ext cx="3075940" cy="489584"/>
          </a:xfrm>
          <a:prstGeom prst="rect">
            <a:avLst/>
          </a:prstGeom>
        </p:spPr>
        <p:txBody>
          <a:bodyPr vert="horz" wrap="square" lIns="0" tIns="40005" rIns="0" bIns="0" rtlCol="0">
            <a:spAutoFit/>
          </a:bodyPr>
          <a:lstStyle/>
          <a:p>
            <a:pPr marL="12700" marR="5080">
              <a:lnSpc>
                <a:spcPts val="1730"/>
              </a:lnSpc>
              <a:spcBef>
                <a:spcPts val="315"/>
              </a:spcBef>
            </a:pPr>
            <a:r>
              <a:rPr sz="1600" b="1" dirty="0">
                <a:latin typeface="Arial"/>
                <a:cs typeface="Arial"/>
              </a:rPr>
              <a:t>REMEMBER:</a:t>
            </a:r>
            <a:r>
              <a:rPr sz="1600" b="1" spc="-30" dirty="0">
                <a:latin typeface="Arial"/>
                <a:cs typeface="Arial"/>
              </a:rPr>
              <a:t> </a:t>
            </a:r>
            <a:r>
              <a:rPr sz="1600" dirty="0">
                <a:latin typeface="Arial MT"/>
                <a:cs typeface="Arial MT"/>
              </a:rPr>
              <a:t>A</a:t>
            </a:r>
            <a:r>
              <a:rPr sz="1600" spc="-20" dirty="0">
                <a:latin typeface="Arial MT"/>
                <a:cs typeface="Arial MT"/>
              </a:rPr>
              <a:t> </a:t>
            </a:r>
            <a:r>
              <a:rPr sz="1600" dirty="0">
                <a:latin typeface="Arial MT"/>
                <a:cs typeface="Arial MT"/>
              </a:rPr>
              <a:t>burned</a:t>
            </a:r>
            <a:r>
              <a:rPr sz="1600" spc="-20" dirty="0">
                <a:latin typeface="Arial MT"/>
                <a:cs typeface="Arial MT"/>
              </a:rPr>
              <a:t> </a:t>
            </a:r>
            <a:r>
              <a:rPr sz="1600" spc="-10" dirty="0">
                <a:latin typeface="Arial MT"/>
                <a:cs typeface="Arial MT"/>
              </a:rPr>
              <a:t>trauma </a:t>
            </a:r>
            <a:r>
              <a:rPr sz="1600" dirty="0">
                <a:latin typeface="Arial MT"/>
                <a:cs typeface="Arial MT"/>
              </a:rPr>
              <a:t>casualty</a:t>
            </a:r>
            <a:r>
              <a:rPr sz="1600" spc="-30" dirty="0">
                <a:latin typeface="Arial MT"/>
                <a:cs typeface="Arial MT"/>
              </a:rPr>
              <a:t> </a:t>
            </a:r>
            <a:r>
              <a:rPr sz="1600" dirty="0">
                <a:latin typeface="Arial MT"/>
                <a:cs typeface="Arial MT"/>
              </a:rPr>
              <a:t>is</a:t>
            </a:r>
            <a:r>
              <a:rPr sz="1600" spc="-20" dirty="0">
                <a:latin typeface="Arial MT"/>
                <a:cs typeface="Arial MT"/>
              </a:rPr>
              <a:t> </a:t>
            </a:r>
            <a:r>
              <a:rPr sz="1600" dirty="0">
                <a:latin typeface="Arial MT"/>
                <a:cs typeface="Arial MT"/>
              </a:rPr>
              <a:t>a</a:t>
            </a:r>
            <a:r>
              <a:rPr sz="1600" spc="-20" dirty="0">
                <a:latin typeface="Arial MT"/>
                <a:cs typeface="Arial MT"/>
              </a:rPr>
              <a:t> </a:t>
            </a:r>
            <a:r>
              <a:rPr sz="1600" dirty="0">
                <a:latin typeface="Arial MT"/>
                <a:cs typeface="Arial MT"/>
              </a:rPr>
              <a:t>trauma</a:t>
            </a:r>
            <a:r>
              <a:rPr sz="1600" spc="-10" dirty="0">
                <a:latin typeface="Arial MT"/>
                <a:cs typeface="Arial MT"/>
              </a:rPr>
              <a:t> </a:t>
            </a:r>
            <a:r>
              <a:rPr sz="1600" dirty="0">
                <a:latin typeface="Arial MT"/>
                <a:cs typeface="Arial MT"/>
              </a:rPr>
              <a:t>casualty</a:t>
            </a:r>
            <a:r>
              <a:rPr sz="1600" spc="-25" dirty="0">
                <a:latin typeface="Arial MT"/>
                <a:cs typeface="Arial MT"/>
              </a:rPr>
              <a:t> </a:t>
            </a:r>
            <a:r>
              <a:rPr sz="1600" spc="-10" dirty="0">
                <a:latin typeface="Arial MT"/>
                <a:cs typeface="Arial MT"/>
              </a:rPr>
              <a:t>first!</a:t>
            </a:r>
            <a:endParaRPr sz="1600">
              <a:latin typeface="Arial MT"/>
              <a:cs typeface="Arial MT"/>
            </a:endParaRPr>
          </a:p>
        </p:txBody>
      </p:sp>
      <p:pic>
        <p:nvPicPr>
          <p:cNvPr id="10" name="object 10"/>
          <p:cNvPicPr/>
          <p:nvPr/>
        </p:nvPicPr>
        <p:blipFill>
          <a:blip r:embed="rId5" cstate="print"/>
          <a:stretch>
            <a:fillRect/>
          </a:stretch>
        </p:blipFill>
        <p:spPr>
          <a:xfrm>
            <a:off x="7767828" y="5080253"/>
            <a:ext cx="478535" cy="416801"/>
          </a:xfrm>
          <a:prstGeom prst="rect">
            <a:avLst/>
          </a:prstGeom>
        </p:spPr>
      </p:pic>
      <p:sp>
        <p:nvSpPr>
          <p:cNvPr id="11" name="object 11"/>
          <p:cNvSpPr/>
          <p:nvPr/>
        </p:nvSpPr>
        <p:spPr>
          <a:xfrm>
            <a:off x="795908" y="2321432"/>
            <a:ext cx="0" cy="502920"/>
          </a:xfrm>
          <a:custGeom>
            <a:avLst/>
            <a:gdLst/>
            <a:ahLst/>
            <a:cxnLst/>
            <a:rect l="l" t="t" r="r" b="b"/>
            <a:pathLst>
              <a:path h="502919">
                <a:moveTo>
                  <a:pt x="0" y="502920"/>
                </a:moveTo>
                <a:lnTo>
                  <a:pt x="0" y="0"/>
                </a:lnTo>
              </a:path>
            </a:pathLst>
          </a:custGeom>
          <a:ln w="101600">
            <a:solidFill>
              <a:srgbClr val="CD9146"/>
            </a:solidFill>
          </a:ln>
        </p:spPr>
        <p:txBody>
          <a:bodyPr wrap="square" lIns="0" tIns="0" rIns="0" bIns="0" rtlCol="0"/>
          <a:lstStyle/>
          <a:p>
            <a:endParaRPr/>
          </a:p>
        </p:txBody>
      </p:sp>
      <p:sp>
        <p:nvSpPr>
          <p:cNvPr id="12" name="object 12"/>
          <p:cNvSpPr txBox="1">
            <a:spLocks noGrp="1"/>
          </p:cNvSpPr>
          <p:nvPr>
            <p:ph type="body" idx="1"/>
          </p:nvPr>
        </p:nvSpPr>
        <p:spPr>
          <a:prstGeom prst="rect">
            <a:avLst/>
          </a:prstGeom>
        </p:spPr>
        <p:txBody>
          <a:bodyPr vert="horz" wrap="square" lIns="0" tIns="848623" rIns="0" bIns="0" rtlCol="0">
            <a:spAutoFit/>
          </a:bodyPr>
          <a:lstStyle/>
          <a:p>
            <a:pPr marL="295910" marR="147955">
              <a:lnSpc>
                <a:spcPct val="100000"/>
              </a:lnSpc>
              <a:spcBef>
                <a:spcPts val="100"/>
              </a:spcBef>
            </a:pPr>
            <a:r>
              <a:rPr b="0" dirty="0">
                <a:latin typeface="Arial MT"/>
                <a:cs typeface="Arial MT"/>
              </a:rPr>
              <a:t>Follow</a:t>
            </a:r>
            <a:r>
              <a:rPr b="0" spc="-30" dirty="0">
                <a:latin typeface="Arial MT"/>
                <a:cs typeface="Arial MT"/>
              </a:rPr>
              <a:t> </a:t>
            </a:r>
            <a:r>
              <a:rPr b="0" dirty="0">
                <a:latin typeface="Arial MT"/>
                <a:cs typeface="Arial MT"/>
              </a:rPr>
              <a:t>the</a:t>
            </a:r>
            <a:r>
              <a:rPr b="0" spc="-20" dirty="0">
                <a:latin typeface="Arial MT"/>
                <a:cs typeface="Arial MT"/>
              </a:rPr>
              <a:t> </a:t>
            </a:r>
            <a:r>
              <a:rPr b="0" dirty="0">
                <a:latin typeface="Arial MT"/>
                <a:cs typeface="Arial MT"/>
              </a:rPr>
              <a:t>MARCH</a:t>
            </a:r>
            <a:r>
              <a:rPr b="0" spc="-30" dirty="0">
                <a:latin typeface="Arial MT"/>
                <a:cs typeface="Arial MT"/>
              </a:rPr>
              <a:t> </a:t>
            </a:r>
            <a:r>
              <a:rPr b="0" dirty="0">
                <a:latin typeface="Arial MT"/>
                <a:cs typeface="Arial MT"/>
              </a:rPr>
              <a:t>PAWS</a:t>
            </a:r>
            <a:r>
              <a:rPr b="0" spc="-15" dirty="0">
                <a:latin typeface="Arial MT"/>
                <a:cs typeface="Arial MT"/>
              </a:rPr>
              <a:t> </a:t>
            </a:r>
            <a:r>
              <a:rPr b="0" dirty="0">
                <a:latin typeface="Arial MT"/>
                <a:cs typeface="Arial MT"/>
              </a:rPr>
              <a:t>sequence</a:t>
            </a:r>
            <a:r>
              <a:rPr b="0" spc="-30" dirty="0">
                <a:latin typeface="Arial MT"/>
                <a:cs typeface="Arial MT"/>
              </a:rPr>
              <a:t> </a:t>
            </a:r>
            <a:r>
              <a:rPr b="0" dirty="0">
                <a:latin typeface="Arial MT"/>
                <a:cs typeface="Arial MT"/>
              </a:rPr>
              <a:t>to</a:t>
            </a:r>
            <a:r>
              <a:rPr b="0" spc="-10" dirty="0">
                <a:latin typeface="Arial MT"/>
                <a:cs typeface="Arial MT"/>
              </a:rPr>
              <a:t> </a:t>
            </a:r>
            <a:r>
              <a:rPr b="0" dirty="0">
                <a:latin typeface="Arial MT"/>
                <a:cs typeface="Arial MT"/>
              </a:rPr>
              <a:t>address</a:t>
            </a:r>
            <a:r>
              <a:rPr b="0" spc="-25" dirty="0">
                <a:latin typeface="Arial MT"/>
                <a:cs typeface="Arial MT"/>
              </a:rPr>
              <a:t> </a:t>
            </a:r>
            <a:r>
              <a:rPr b="0" dirty="0">
                <a:latin typeface="Arial MT"/>
                <a:cs typeface="Arial MT"/>
              </a:rPr>
              <a:t>ALL</a:t>
            </a:r>
            <a:r>
              <a:rPr b="0" spc="-25" dirty="0">
                <a:latin typeface="Arial MT"/>
                <a:cs typeface="Arial MT"/>
              </a:rPr>
              <a:t> </a:t>
            </a:r>
            <a:r>
              <a:rPr b="0" spc="-10" dirty="0">
                <a:latin typeface="Arial MT"/>
                <a:cs typeface="Arial MT"/>
              </a:rPr>
              <a:t>life- </a:t>
            </a:r>
            <a:r>
              <a:rPr b="0" dirty="0">
                <a:latin typeface="Arial MT"/>
                <a:cs typeface="Arial MT"/>
              </a:rPr>
              <a:t>threatening</a:t>
            </a:r>
            <a:r>
              <a:rPr b="0" spc="-25" dirty="0">
                <a:latin typeface="Arial MT"/>
                <a:cs typeface="Arial MT"/>
              </a:rPr>
              <a:t> </a:t>
            </a:r>
            <a:r>
              <a:rPr b="0" spc="-10" dirty="0">
                <a:latin typeface="Arial MT"/>
                <a:cs typeface="Arial MT"/>
              </a:rPr>
              <a:t>injuries.</a:t>
            </a:r>
          </a:p>
          <a:p>
            <a:pPr marL="295910" marR="462915">
              <a:lnSpc>
                <a:spcPct val="100000"/>
              </a:lnSpc>
              <a:spcBef>
                <a:spcPts val="1600"/>
              </a:spcBef>
            </a:pPr>
            <a:r>
              <a:rPr b="0" dirty="0">
                <a:latin typeface="Arial MT"/>
                <a:cs typeface="Arial MT"/>
              </a:rPr>
              <a:t>All</a:t>
            </a:r>
            <a:r>
              <a:rPr b="0" spc="-25" dirty="0">
                <a:latin typeface="Arial MT"/>
                <a:cs typeface="Arial MT"/>
              </a:rPr>
              <a:t> </a:t>
            </a:r>
            <a:r>
              <a:rPr b="0" dirty="0">
                <a:latin typeface="Arial MT"/>
                <a:cs typeface="Arial MT"/>
              </a:rPr>
              <a:t>trauma</a:t>
            </a:r>
            <a:r>
              <a:rPr b="0" spc="-15" dirty="0">
                <a:latin typeface="Arial MT"/>
                <a:cs typeface="Arial MT"/>
              </a:rPr>
              <a:t> </a:t>
            </a:r>
            <a:r>
              <a:rPr b="0" dirty="0">
                <a:latin typeface="Arial MT"/>
                <a:cs typeface="Arial MT"/>
              </a:rPr>
              <a:t>treatments</a:t>
            </a:r>
            <a:r>
              <a:rPr b="0" spc="-15" dirty="0">
                <a:latin typeface="Arial MT"/>
                <a:cs typeface="Arial MT"/>
              </a:rPr>
              <a:t> </a:t>
            </a:r>
            <a:r>
              <a:rPr b="0" dirty="0">
                <a:latin typeface="Arial MT"/>
                <a:cs typeface="Arial MT"/>
              </a:rPr>
              <a:t>can</a:t>
            </a:r>
            <a:r>
              <a:rPr b="0" spc="-15" dirty="0">
                <a:latin typeface="Arial MT"/>
                <a:cs typeface="Arial MT"/>
              </a:rPr>
              <a:t> </a:t>
            </a:r>
            <a:r>
              <a:rPr b="0" dirty="0">
                <a:latin typeface="Arial MT"/>
                <a:cs typeface="Arial MT"/>
              </a:rPr>
              <a:t>be</a:t>
            </a:r>
            <a:r>
              <a:rPr b="0" spc="-10" dirty="0">
                <a:latin typeface="Arial MT"/>
                <a:cs typeface="Arial MT"/>
              </a:rPr>
              <a:t> </a:t>
            </a:r>
            <a:r>
              <a:rPr b="0" dirty="0">
                <a:latin typeface="Arial MT"/>
                <a:cs typeface="Arial MT"/>
              </a:rPr>
              <a:t>performed</a:t>
            </a:r>
            <a:r>
              <a:rPr b="0" spc="-20" dirty="0">
                <a:latin typeface="Arial MT"/>
                <a:cs typeface="Arial MT"/>
              </a:rPr>
              <a:t> </a:t>
            </a:r>
            <a:r>
              <a:rPr b="0" dirty="0">
                <a:latin typeface="Arial MT"/>
                <a:cs typeface="Arial MT"/>
              </a:rPr>
              <a:t>on</a:t>
            </a:r>
            <a:r>
              <a:rPr b="0" spc="-15" dirty="0">
                <a:latin typeface="Arial MT"/>
                <a:cs typeface="Arial MT"/>
              </a:rPr>
              <a:t> </a:t>
            </a:r>
            <a:r>
              <a:rPr b="0" dirty="0">
                <a:latin typeface="Arial MT"/>
                <a:cs typeface="Arial MT"/>
              </a:rPr>
              <a:t>or</a:t>
            </a:r>
            <a:r>
              <a:rPr b="0" spc="-15" dirty="0">
                <a:latin typeface="Arial MT"/>
                <a:cs typeface="Arial MT"/>
              </a:rPr>
              <a:t> </a:t>
            </a:r>
            <a:r>
              <a:rPr b="0" spc="-10" dirty="0">
                <a:latin typeface="Arial MT"/>
                <a:cs typeface="Arial MT"/>
              </a:rPr>
              <a:t>through </a:t>
            </a:r>
            <a:r>
              <a:rPr b="0" dirty="0">
                <a:latin typeface="Arial MT"/>
                <a:cs typeface="Arial MT"/>
              </a:rPr>
              <a:t>burned</a:t>
            </a:r>
            <a:r>
              <a:rPr b="0" spc="-10" dirty="0">
                <a:latin typeface="Arial MT"/>
                <a:cs typeface="Arial MT"/>
              </a:rPr>
              <a:t> </a:t>
            </a:r>
            <a:r>
              <a:rPr b="0" spc="-20" dirty="0">
                <a:latin typeface="Arial MT"/>
                <a:cs typeface="Arial MT"/>
              </a:rPr>
              <a:t>skin</a:t>
            </a:r>
          </a:p>
          <a:p>
            <a:pPr marL="295910" marR="234950">
              <a:lnSpc>
                <a:spcPct val="100000"/>
              </a:lnSpc>
              <a:spcBef>
                <a:spcPts val="1600"/>
              </a:spcBef>
            </a:pPr>
            <a:r>
              <a:rPr b="0" dirty="0">
                <a:latin typeface="Arial MT"/>
                <a:cs typeface="Arial MT"/>
              </a:rPr>
              <a:t>Burn</a:t>
            </a:r>
            <a:r>
              <a:rPr b="0" spc="-10" dirty="0">
                <a:latin typeface="Arial MT"/>
                <a:cs typeface="Arial MT"/>
              </a:rPr>
              <a:t> </a:t>
            </a:r>
            <a:r>
              <a:rPr b="0" dirty="0">
                <a:latin typeface="Arial MT"/>
                <a:cs typeface="Arial MT"/>
              </a:rPr>
              <a:t>wounds</a:t>
            </a:r>
            <a:r>
              <a:rPr b="0" spc="-20" dirty="0">
                <a:latin typeface="Arial MT"/>
                <a:cs typeface="Arial MT"/>
              </a:rPr>
              <a:t> </a:t>
            </a:r>
            <a:r>
              <a:rPr b="0" dirty="0">
                <a:latin typeface="Arial MT"/>
                <a:cs typeface="Arial MT"/>
              </a:rPr>
              <a:t>may</a:t>
            </a:r>
            <a:r>
              <a:rPr b="0" spc="-10" dirty="0">
                <a:latin typeface="Arial MT"/>
                <a:cs typeface="Arial MT"/>
              </a:rPr>
              <a:t> </a:t>
            </a:r>
            <a:r>
              <a:rPr b="0" dirty="0">
                <a:latin typeface="Arial MT"/>
                <a:cs typeface="Arial MT"/>
              </a:rPr>
              <a:t>be</a:t>
            </a:r>
            <a:r>
              <a:rPr b="0" spc="-10" dirty="0">
                <a:latin typeface="Arial MT"/>
                <a:cs typeface="Arial MT"/>
              </a:rPr>
              <a:t> </a:t>
            </a:r>
            <a:r>
              <a:rPr b="0" dirty="0">
                <a:latin typeface="Arial MT"/>
                <a:cs typeface="Arial MT"/>
              </a:rPr>
              <a:t>distracting,</a:t>
            </a:r>
            <a:r>
              <a:rPr b="0" spc="-20" dirty="0">
                <a:latin typeface="Arial MT"/>
                <a:cs typeface="Arial MT"/>
              </a:rPr>
              <a:t> </a:t>
            </a:r>
            <a:r>
              <a:rPr b="0" dirty="0">
                <a:latin typeface="Arial MT"/>
                <a:cs typeface="Arial MT"/>
              </a:rPr>
              <a:t>despite</a:t>
            </a:r>
            <a:r>
              <a:rPr b="0" spc="-15" dirty="0">
                <a:latin typeface="Arial MT"/>
                <a:cs typeface="Arial MT"/>
              </a:rPr>
              <a:t> </a:t>
            </a:r>
            <a:r>
              <a:rPr b="0" dirty="0">
                <a:latin typeface="Arial MT"/>
                <a:cs typeface="Arial MT"/>
              </a:rPr>
              <a:t>the</a:t>
            </a:r>
            <a:r>
              <a:rPr b="0" spc="-10" dirty="0">
                <a:latin typeface="Arial MT"/>
                <a:cs typeface="Arial MT"/>
              </a:rPr>
              <a:t> </a:t>
            </a:r>
            <a:r>
              <a:rPr b="0" dirty="0">
                <a:latin typeface="Arial MT"/>
                <a:cs typeface="Arial MT"/>
              </a:rPr>
              <a:t>increase</a:t>
            </a:r>
            <a:r>
              <a:rPr b="0" spc="-15" dirty="0">
                <a:latin typeface="Arial MT"/>
                <a:cs typeface="Arial MT"/>
              </a:rPr>
              <a:t> </a:t>
            </a:r>
            <a:r>
              <a:rPr b="0" spc="-25" dirty="0">
                <a:latin typeface="Arial MT"/>
                <a:cs typeface="Arial MT"/>
              </a:rPr>
              <a:t>of </a:t>
            </a:r>
            <a:r>
              <a:rPr b="0" dirty="0">
                <a:latin typeface="Arial MT"/>
                <a:cs typeface="Arial MT"/>
              </a:rPr>
              <a:t>synergistic</a:t>
            </a:r>
            <a:r>
              <a:rPr b="0" spc="-35" dirty="0">
                <a:latin typeface="Arial MT"/>
                <a:cs typeface="Arial MT"/>
              </a:rPr>
              <a:t> </a:t>
            </a:r>
            <a:r>
              <a:rPr b="0" dirty="0">
                <a:latin typeface="Arial MT"/>
                <a:cs typeface="Arial MT"/>
              </a:rPr>
              <a:t>mortality</a:t>
            </a:r>
            <a:r>
              <a:rPr b="0" spc="-20" dirty="0">
                <a:latin typeface="Arial MT"/>
                <a:cs typeface="Arial MT"/>
              </a:rPr>
              <a:t> </a:t>
            </a:r>
            <a:r>
              <a:rPr b="0" dirty="0">
                <a:latin typeface="Arial MT"/>
                <a:cs typeface="Arial MT"/>
              </a:rPr>
              <a:t>immediate</a:t>
            </a:r>
            <a:r>
              <a:rPr b="0" spc="-35" dirty="0">
                <a:latin typeface="Arial MT"/>
                <a:cs typeface="Arial MT"/>
              </a:rPr>
              <a:t> </a:t>
            </a:r>
            <a:r>
              <a:rPr b="0" dirty="0">
                <a:latin typeface="Arial MT"/>
                <a:cs typeface="Arial MT"/>
              </a:rPr>
              <a:t>death</a:t>
            </a:r>
            <a:r>
              <a:rPr b="0" spc="-15" dirty="0">
                <a:latin typeface="Arial MT"/>
                <a:cs typeface="Arial MT"/>
              </a:rPr>
              <a:t> </a:t>
            </a:r>
            <a:r>
              <a:rPr b="0" dirty="0">
                <a:latin typeface="Arial MT"/>
                <a:cs typeface="Arial MT"/>
              </a:rPr>
              <a:t>is</a:t>
            </a:r>
            <a:r>
              <a:rPr b="0" spc="-25" dirty="0">
                <a:latin typeface="Arial MT"/>
                <a:cs typeface="Arial MT"/>
              </a:rPr>
              <a:t> </a:t>
            </a:r>
            <a:r>
              <a:rPr b="0" spc="-10" dirty="0">
                <a:latin typeface="Arial MT"/>
                <a:cs typeface="Arial MT"/>
              </a:rPr>
              <a:t>unlikely</a:t>
            </a:r>
          </a:p>
          <a:p>
            <a:pPr marL="295910" marR="5080">
              <a:lnSpc>
                <a:spcPct val="100000"/>
              </a:lnSpc>
              <a:spcBef>
                <a:spcPts val="1600"/>
              </a:spcBef>
            </a:pPr>
            <a:r>
              <a:rPr b="0" dirty="0">
                <a:latin typeface="Arial MT"/>
                <a:cs typeface="Arial MT"/>
              </a:rPr>
              <a:t>Depending</a:t>
            </a:r>
            <a:r>
              <a:rPr b="0" spc="-35" dirty="0">
                <a:latin typeface="Arial MT"/>
                <a:cs typeface="Arial MT"/>
              </a:rPr>
              <a:t> </a:t>
            </a:r>
            <a:r>
              <a:rPr b="0" dirty="0">
                <a:latin typeface="Arial MT"/>
                <a:cs typeface="Arial MT"/>
              </a:rPr>
              <a:t>on</a:t>
            </a:r>
            <a:r>
              <a:rPr b="0" spc="-5" dirty="0">
                <a:latin typeface="Arial MT"/>
                <a:cs typeface="Arial MT"/>
              </a:rPr>
              <a:t> </a:t>
            </a:r>
            <a:r>
              <a:rPr b="0" dirty="0">
                <a:latin typeface="Arial MT"/>
                <a:cs typeface="Arial MT"/>
              </a:rPr>
              <a:t>the</a:t>
            </a:r>
            <a:r>
              <a:rPr b="0" spc="-5" dirty="0">
                <a:latin typeface="Arial MT"/>
                <a:cs typeface="Arial MT"/>
              </a:rPr>
              <a:t> </a:t>
            </a:r>
            <a:r>
              <a:rPr b="0" dirty="0">
                <a:latin typeface="Arial MT"/>
                <a:cs typeface="Arial MT"/>
              </a:rPr>
              <a:t>source</a:t>
            </a:r>
            <a:r>
              <a:rPr b="0" spc="-10" dirty="0">
                <a:latin typeface="Arial MT"/>
                <a:cs typeface="Arial MT"/>
              </a:rPr>
              <a:t> </a:t>
            </a:r>
            <a:r>
              <a:rPr b="0" dirty="0">
                <a:latin typeface="Arial MT"/>
                <a:cs typeface="Arial MT"/>
              </a:rPr>
              <a:t>of</a:t>
            </a:r>
            <a:r>
              <a:rPr b="0" spc="-5" dirty="0">
                <a:latin typeface="Arial MT"/>
                <a:cs typeface="Arial MT"/>
              </a:rPr>
              <a:t> </a:t>
            </a:r>
            <a:r>
              <a:rPr b="0" dirty="0">
                <a:latin typeface="Arial MT"/>
                <a:cs typeface="Arial MT"/>
              </a:rPr>
              <a:t>the</a:t>
            </a:r>
            <a:r>
              <a:rPr b="0" spc="-5" dirty="0">
                <a:latin typeface="Arial MT"/>
                <a:cs typeface="Arial MT"/>
              </a:rPr>
              <a:t> </a:t>
            </a:r>
            <a:r>
              <a:rPr b="0" dirty="0">
                <a:latin typeface="Arial MT"/>
                <a:cs typeface="Arial MT"/>
              </a:rPr>
              <a:t>burn</a:t>
            </a:r>
            <a:r>
              <a:rPr b="0" spc="-10" dirty="0">
                <a:latin typeface="Arial MT"/>
                <a:cs typeface="Arial MT"/>
              </a:rPr>
              <a:t> </a:t>
            </a:r>
            <a:r>
              <a:rPr b="0" dirty="0">
                <a:latin typeface="Arial MT"/>
                <a:cs typeface="Arial MT"/>
              </a:rPr>
              <a:t>special</a:t>
            </a:r>
            <a:r>
              <a:rPr b="0" spc="-10" dirty="0">
                <a:latin typeface="Arial MT"/>
                <a:cs typeface="Arial MT"/>
              </a:rPr>
              <a:t> consideration </a:t>
            </a:r>
            <a:r>
              <a:rPr b="0" dirty="0">
                <a:latin typeface="Arial MT"/>
                <a:cs typeface="Arial MT"/>
              </a:rPr>
              <a:t>must</a:t>
            </a:r>
            <a:r>
              <a:rPr b="0" spc="-10" dirty="0">
                <a:latin typeface="Arial MT"/>
                <a:cs typeface="Arial MT"/>
              </a:rPr>
              <a:t> </a:t>
            </a:r>
            <a:r>
              <a:rPr b="0" dirty="0">
                <a:latin typeface="Arial MT"/>
                <a:cs typeface="Arial MT"/>
              </a:rPr>
              <a:t>be</a:t>
            </a:r>
            <a:r>
              <a:rPr b="0" spc="-5" dirty="0">
                <a:latin typeface="Arial MT"/>
                <a:cs typeface="Arial MT"/>
              </a:rPr>
              <a:t> </a:t>
            </a:r>
            <a:r>
              <a:rPr b="0" dirty="0">
                <a:latin typeface="Arial MT"/>
                <a:cs typeface="Arial MT"/>
              </a:rPr>
              <a:t>taken</a:t>
            </a:r>
            <a:r>
              <a:rPr b="0" spc="-5" dirty="0">
                <a:latin typeface="Arial MT"/>
                <a:cs typeface="Arial MT"/>
              </a:rPr>
              <a:t> </a:t>
            </a:r>
            <a:r>
              <a:rPr b="0" dirty="0">
                <a:latin typeface="Arial MT"/>
                <a:cs typeface="Arial MT"/>
              </a:rPr>
              <a:t>when</a:t>
            </a:r>
            <a:r>
              <a:rPr b="0" spc="-15" dirty="0">
                <a:latin typeface="Arial MT"/>
                <a:cs typeface="Arial MT"/>
              </a:rPr>
              <a:t> </a:t>
            </a:r>
            <a:r>
              <a:rPr b="0" dirty="0">
                <a:latin typeface="Arial MT"/>
                <a:cs typeface="Arial MT"/>
              </a:rPr>
              <a:t>providing</a:t>
            </a:r>
            <a:r>
              <a:rPr b="0" spc="-25" dirty="0">
                <a:latin typeface="Arial MT"/>
                <a:cs typeface="Arial MT"/>
              </a:rPr>
              <a:t> </a:t>
            </a:r>
            <a:r>
              <a:rPr b="0" spc="-20" dirty="0">
                <a:latin typeface="Arial MT"/>
                <a:cs typeface="Arial MT"/>
              </a:rPr>
              <a:t>care</a:t>
            </a:r>
          </a:p>
        </p:txBody>
      </p:sp>
      <p:sp>
        <p:nvSpPr>
          <p:cNvPr id="13" name="object 13"/>
          <p:cNvSpPr/>
          <p:nvPr/>
        </p:nvSpPr>
        <p:spPr>
          <a:xfrm>
            <a:off x="795908" y="3112389"/>
            <a:ext cx="0" cy="502920"/>
          </a:xfrm>
          <a:custGeom>
            <a:avLst/>
            <a:gdLst/>
            <a:ahLst/>
            <a:cxnLst/>
            <a:rect l="l" t="t" r="r" b="b"/>
            <a:pathLst>
              <a:path h="502920">
                <a:moveTo>
                  <a:pt x="0" y="502919"/>
                </a:moveTo>
                <a:lnTo>
                  <a:pt x="0" y="0"/>
                </a:lnTo>
              </a:path>
            </a:pathLst>
          </a:custGeom>
          <a:ln w="101600">
            <a:solidFill>
              <a:srgbClr val="CD9146"/>
            </a:solidFill>
          </a:ln>
        </p:spPr>
        <p:txBody>
          <a:bodyPr wrap="square" lIns="0" tIns="0" rIns="0" bIns="0" rtlCol="0"/>
          <a:lstStyle/>
          <a:p>
            <a:endParaRPr/>
          </a:p>
        </p:txBody>
      </p:sp>
      <p:sp>
        <p:nvSpPr>
          <p:cNvPr id="14" name="object 14"/>
          <p:cNvSpPr/>
          <p:nvPr/>
        </p:nvSpPr>
        <p:spPr>
          <a:xfrm>
            <a:off x="795908" y="3863721"/>
            <a:ext cx="0" cy="502920"/>
          </a:xfrm>
          <a:custGeom>
            <a:avLst/>
            <a:gdLst/>
            <a:ahLst/>
            <a:cxnLst/>
            <a:rect l="l" t="t" r="r" b="b"/>
            <a:pathLst>
              <a:path h="502920">
                <a:moveTo>
                  <a:pt x="0" y="502919"/>
                </a:moveTo>
                <a:lnTo>
                  <a:pt x="0" y="0"/>
                </a:lnTo>
              </a:path>
            </a:pathLst>
          </a:custGeom>
          <a:ln w="101600">
            <a:solidFill>
              <a:srgbClr val="CD9146"/>
            </a:solidFill>
          </a:ln>
        </p:spPr>
        <p:txBody>
          <a:bodyPr wrap="square" lIns="0" tIns="0" rIns="0" bIns="0" rtlCol="0"/>
          <a:lstStyle/>
          <a:p>
            <a:endParaRPr/>
          </a:p>
        </p:txBody>
      </p:sp>
      <p:sp>
        <p:nvSpPr>
          <p:cNvPr id="15" name="object 15"/>
          <p:cNvSpPr/>
          <p:nvPr/>
        </p:nvSpPr>
        <p:spPr>
          <a:xfrm>
            <a:off x="795908" y="4614290"/>
            <a:ext cx="0" cy="502920"/>
          </a:xfrm>
          <a:custGeom>
            <a:avLst/>
            <a:gdLst/>
            <a:ahLst/>
            <a:cxnLst/>
            <a:rect l="l" t="t" r="r" b="b"/>
            <a:pathLst>
              <a:path h="502920">
                <a:moveTo>
                  <a:pt x="0" y="502919"/>
                </a:moveTo>
                <a:lnTo>
                  <a:pt x="0" y="0"/>
                </a:lnTo>
              </a:path>
            </a:pathLst>
          </a:custGeom>
          <a:ln w="101600">
            <a:solidFill>
              <a:srgbClr val="CD9146"/>
            </a:solidFill>
          </a:ln>
        </p:spPr>
        <p:txBody>
          <a:bodyPr wrap="square" lIns="0" tIns="0" rIns="0" bIns="0" rtlCol="0"/>
          <a:lstStyle/>
          <a:p>
            <a:endParaRPr/>
          </a:p>
        </p:txBody>
      </p:sp>
      <p:sp>
        <p:nvSpPr>
          <p:cNvPr id="17" name="object 17"/>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18" name="object 18"/>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19" name="object 19"/>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10</a:t>
            </a:fld>
            <a:endParaRPr spc="-25"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1682305" y="684098"/>
            <a:ext cx="8906510" cy="1122045"/>
          </a:xfrm>
          <a:prstGeom prst="rect">
            <a:avLst/>
          </a:prstGeom>
        </p:spPr>
        <p:txBody>
          <a:bodyPr vert="horz" wrap="square" lIns="0" tIns="12700" rIns="0" bIns="0" rtlCol="0">
            <a:spAutoFit/>
          </a:bodyPr>
          <a:lstStyle/>
          <a:p>
            <a:pPr algn="ctr">
              <a:lnSpc>
                <a:spcPts val="4075"/>
              </a:lnSpc>
              <a:spcBef>
                <a:spcPts val="100"/>
              </a:spcBef>
            </a:pPr>
            <a:r>
              <a:rPr dirty="0"/>
              <a:t>IN</a:t>
            </a:r>
            <a:r>
              <a:rPr spc="-5" dirty="0"/>
              <a:t> </a:t>
            </a:r>
            <a:r>
              <a:rPr dirty="0"/>
              <a:t>CASE </a:t>
            </a:r>
            <a:r>
              <a:rPr spc="-25" dirty="0"/>
              <a:t>OF</a:t>
            </a:r>
          </a:p>
          <a:p>
            <a:pPr algn="ctr">
              <a:lnSpc>
                <a:spcPts val="4555"/>
              </a:lnSpc>
            </a:pPr>
            <a:r>
              <a:rPr sz="4000" dirty="0">
                <a:solidFill>
                  <a:srgbClr val="BB8542"/>
                </a:solidFill>
              </a:rPr>
              <a:t>ELECTRICAL</a:t>
            </a:r>
            <a:r>
              <a:rPr sz="4000" spc="-55" dirty="0">
                <a:solidFill>
                  <a:srgbClr val="BB8542"/>
                </a:solidFill>
              </a:rPr>
              <a:t> </a:t>
            </a:r>
            <a:r>
              <a:rPr sz="4000" dirty="0">
                <a:solidFill>
                  <a:srgbClr val="BB8542"/>
                </a:solidFill>
              </a:rPr>
              <a:t>AND</a:t>
            </a:r>
            <a:r>
              <a:rPr sz="4000" spc="-40" dirty="0">
                <a:solidFill>
                  <a:srgbClr val="BB8542"/>
                </a:solidFill>
              </a:rPr>
              <a:t> </a:t>
            </a:r>
            <a:r>
              <a:rPr sz="4000" dirty="0">
                <a:solidFill>
                  <a:srgbClr val="BB8542"/>
                </a:solidFill>
              </a:rPr>
              <a:t>THERMAL</a:t>
            </a:r>
            <a:r>
              <a:rPr sz="4000" spc="-160" dirty="0">
                <a:solidFill>
                  <a:srgbClr val="BB8542"/>
                </a:solidFill>
              </a:rPr>
              <a:t> </a:t>
            </a:r>
            <a:r>
              <a:rPr spc="-10" dirty="0"/>
              <a:t>INJURY</a:t>
            </a:r>
            <a:endParaRPr sz="4000"/>
          </a:p>
        </p:txBody>
      </p:sp>
      <p:sp>
        <p:nvSpPr>
          <p:cNvPr id="5" name="object 5"/>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pic>
        <p:nvPicPr>
          <p:cNvPr id="6" name="object 6"/>
          <p:cNvPicPr/>
          <p:nvPr/>
        </p:nvPicPr>
        <p:blipFill>
          <a:blip r:embed="rId4" cstate="print"/>
          <a:stretch>
            <a:fillRect/>
          </a:stretch>
        </p:blipFill>
        <p:spPr>
          <a:xfrm>
            <a:off x="856488" y="1850898"/>
            <a:ext cx="1584959" cy="1862327"/>
          </a:xfrm>
          <a:prstGeom prst="rect">
            <a:avLst/>
          </a:prstGeom>
        </p:spPr>
      </p:pic>
      <p:sp>
        <p:nvSpPr>
          <p:cNvPr id="7" name="object 7"/>
          <p:cNvSpPr/>
          <p:nvPr/>
        </p:nvSpPr>
        <p:spPr>
          <a:xfrm>
            <a:off x="2981325" y="2678810"/>
            <a:ext cx="0" cy="502920"/>
          </a:xfrm>
          <a:custGeom>
            <a:avLst/>
            <a:gdLst/>
            <a:ahLst/>
            <a:cxnLst/>
            <a:rect l="l" t="t" r="r" b="b"/>
            <a:pathLst>
              <a:path h="502919">
                <a:moveTo>
                  <a:pt x="0" y="502920"/>
                </a:moveTo>
                <a:lnTo>
                  <a:pt x="0" y="0"/>
                </a:lnTo>
              </a:path>
            </a:pathLst>
          </a:custGeom>
          <a:ln w="101600">
            <a:solidFill>
              <a:srgbClr val="CD9146"/>
            </a:solidFill>
          </a:ln>
        </p:spPr>
        <p:txBody>
          <a:bodyPr wrap="square" lIns="0" tIns="0" rIns="0" bIns="0" rtlCol="0"/>
          <a:lstStyle/>
          <a:p>
            <a:endParaRPr/>
          </a:p>
        </p:txBody>
      </p:sp>
      <p:sp>
        <p:nvSpPr>
          <p:cNvPr id="8" name="object 8"/>
          <p:cNvSpPr/>
          <p:nvPr/>
        </p:nvSpPr>
        <p:spPr>
          <a:xfrm>
            <a:off x="2981325" y="2188088"/>
            <a:ext cx="0" cy="309880"/>
          </a:xfrm>
          <a:custGeom>
            <a:avLst/>
            <a:gdLst/>
            <a:ahLst/>
            <a:cxnLst/>
            <a:rect l="l" t="t" r="r" b="b"/>
            <a:pathLst>
              <a:path h="309880">
                <a:moveTo>
                  <a:pt x="0" y="309765"/>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2981325" y="3319658"/>
            <a:ext cx="0" cy="309880"/>
          </a:xfrm>
          <a:custGeom>
            <a:avLst/>
            <a:gdLst/>
            <a:ahLst/>
            <a:cxnLst/>
            <a:rect l="l" t="t" r="r" b="b"/>
            <a:pathLst>
              <a:path h="309879">
                <a:moveTo>
                  <a:pt x="0" y="309765"/>
                </a:moveTo>
                <a:lnTo>
                  <a:pt x="0" y="0"/>
                </a:lnTo>
              </a:path>
            </a:pathLst>
          </a:custGeom>
          <a:ln w="101600">
            <a:solidFill>
              <a:srgbClr val="CD9146"/>
            </a:solidFill>
          </a:ln>
        </p:spPr>
        <p:txBody>
          <a:bodyPr wrap="square" lIns="0" tIns="0" rIns="0" bIns="0" rtlCol="0"/>
          <a:lstStyle/>
          <a:p>
            <a:endParaRPr/>
          </a:p>
        </p:txBody>
      </p:sp>
      <p:grpSp>
        <p:nvGrpSpPr>
          <p:cNvPr id="10" name="object 10"/>
          <p:cNvGrpSpPr/>
          <p:nvPr/>
        </p:nvGrpSpPr>
        <p:grpSpPr>
          <a:xfrm>
            <a:off x="580516" y="3898265"/>
            <a:ext cx="10862310" cy="1952625"/>
            <a:chOff x="580516" y="3898265"/>
            <a:chExt cx="10862310" cy="1952625"/>
          </a:xfrm>
        </p:grpSpPr>
        <p:pic>
          <p:nvPicPr>
            <p:cNvPr id="11" name="object 11"/>
            <p:cNvPicPr/>
            <p:nvPr/>
          </p:nvPicPr>
          <p:blipFill>
            <a:blip r:embed="rId5" cstate="print"/>
            <a:stretch>
              <a:fillRect/>
            </a:stretch>
          </p:blipFill>
          <p:spPr>
            <a:xfrm>
              <a:off x="856488" y="3985260"/>
              <a:ext cx="1584959" cy="1865363"/>
            </a:xfrm>
            <a:prstGeom prst="rect">
              <a:avLst/>
            </a:prstGeom>
          </p:spPr>
        </p:pic>
        <p:sp>
          <p:nvSpPr>
            <p:cNvPr id="12" name="object 12"/>
            <p:cNvSpPr/>
            <p:nvPr/>
          </p:nvSpPr>
          <p:spPr>
            <a:xfrm>
              <a:off x="602741" y="3920490"/>
              <a:ext cx="10817860" cy="0"/>
            </a:xfrm>
            <a:custGeom>
              <a:avLst/>
              <a:gdLst/>
              <a:ahLst/>
              <a:cxnLst/>
              <a:rect l="l" t="t" r="r" b="b"/>
              <a:pathLst>
                <a:path w="10817860">
                  <a:moveTo>
                    <a:pt x="0" y="0"/>
                  </a:moveTo>
                  <a:lnTo>
                    <a:pt x="10817428" y="0"/>
                  </a:lnTo>
                </a:path>
              </a:pathLst>
            </a:custGeom>
            <a:ln w="44450">
              <a:solidFill>
                <a:srgbClr val="7E7E7E"/>
              </a:solidFill>
              <a:prstDash val="dot"/>
            </a:ln>
          </p:spPr>
          <p:txBody>
            <a:bodyPr wrap="square" lIns="0" tIns="0" rIns="0" bIns="0" rtlCol="0"/>
            <a:lstStyle/>
            <a:p>
              <a:endParaRPr/>
            </a:p>
          </p:txBody>
        </p:sp>
      </p:grpSp>
      <p:sp>
        <p:nvSpPr>
          <p:cNvPr id="13" name="object 13"/>
          <p:cNvSpPr txBox="1"/>
          <p:nvPr/>
        </p:nvSpPr>
        <p:spPr>
          <a:xfrm>
            <a:off x="3059418" y="2051198"/>
            <a:ext cx="7426959" cy="2433320"/>
          </a:xfrm>
          <a:prstGeom prst="rect">
            <a:avLst/>
          </a:prstGeom>
        </p:spPr>
        <p:txBody>
          <a:bodyPr vert="horz" wrap="square" lIns="0" tIns="134620" rIns="0" bIns="0" rtlCol="0">
            <a:spAutoFit/>
          </a:bodyPr>
          <a:lstStyle/>
          <a:p>
            <a:pPr marL="12700">
              <a:lnSpc>
                <a:spcPct val="100000"/>
              </a:lnSpc>
              <a:spcBef>
                <a:spcPts val="1060"/>
              </a:spcBef>
            </a:pPr>
            <a:r>
              <a:rPr sz="2000" b="1" dirty="0">
                <a:latin typeface="Arial"/>
                <a:cs typeface="Arial"/>
              </a:rPr>
              <a:t>Secure</a:t>
            </a:r>
            <a:r>
              <a:rPr sz="2000" b="1" spc="-45" dirty="0">
                <a:latin typeface="Arial"/>
                <a:cs typeface="Arial"/>
              </a:rPr>
              <a:t> </a:t>
            </a:r>
            <a:r>
              <a:rPr sz="2000" dirty="0">
                <a:latin typeface="Arial MT"/>
                <a:cs typeface="Arial MT"/>
              </a:rPr>
              <a:t>the</a:t>
            </a:r>
            <a:r>
              <a:rPr sz="2000" spc="-65" dirty="0">
                <a:latin typeface="Arial MT"/>
                <a:cs typeface="Arial MT"/>
              </a:rPr>
              <a:t> </a:t>
            </a:r>
            <a:r>
              <a:rPr sz="2000" dirty="0">
                <a:latin typeface="Arial MT"/>
                <a:cs typeface="Arial MT"/>
              </a:rPr>
              <a:t>power,</a:t>
            </a:r>
            <a:r>
              <a:rPr sz="2000" spc="-40" dirty="0">
                <a:latin typeface="Arial MT"/>
                <a:cs typeface="Arial MT"/>
              </a:rPr>
              <a:t> </a:t>
            </a:r>
            <a:r>
              <a:rPr sz="2000" dirty="0">
                <a:latin typeface="Arial MT"/>
                <a:cs typeface="Arial MT"/>
              </a:rPr>
              <a:t>if</a:t>
            </a:r>
            <a:r>
              <a:rPr sz="2000" spc="-60" dirty="0">
                <a:latin typeface="Arial MT"/>
                <a:cs typeface="Arial MT"/>
              </a:rPr>
              <a:t> </a:t>
            </a:r>
            <a:r>
              <a:rPr sz="2000" spc="-10" dirty="0">
                <a:latin typeface="Arial MT"/>
                <a:cs typeface="Arial MT"/>
              </a:rPr>
              <a:t>possible</a:t>
            </a:r>
            <a:endParaRPr sz="2000">
              <a:latin typeface="Arial MT"/>
              <a:cs typeface="Arial MT"/>
            </a:endParaRPr>
          </a:p>
          <a:p>
            <a:pPr marL="12700" marR="5080">
              <a:lnSpc>
                <a:spcPts val="2160"/>
              </a:lnSpc>
              <a:spcBef>
                <a:spcPts val="1230"/>
              </a:spcBef>
            </a:pPr>
            <a:r>
              <a:rPr sz="2000" dirty="0">
                <a:latin typeface="Arial MT"/>
                <a:cs typeface="Arial MT"/>
              </a:rPr>
              <a:t>Otherwise,</a:t>
            </a:r>
            <a:r>
              <a:rPr sz="2000" spc="-70" dirty="0">
                <a:latin typeface="Arial MT"/>
                <a:cs typeface="Arial MT"/>
              </a:rPr>
              <a:t> </a:t>
            </a:r>
            <a:r>
              <a:rPr sz="2000" b="1" dirty="0">
                <a:latin typeface="Arial"/>
                <a:cs typeface="Arial"/>
              </a:rPr>
              <a:t>remove</a:t>
            </a:r>
            <a:r>
              <a:rPr sz="2000" b="1" spc="-60" dirty="0">
                <a:latin typeface="Arial"/>
                <a:cs typeface="Arial"/>
              </a:rPr>
              <a:t> </a:t>
            </a:r>
            <a:r>
              <a:rPr sz="2000" dirty="0">
                <a:latin typeface="Arial MT"/>
                <a:cs typeface="Arial MT"/>
              </a:rPr>
              <a:t>the</a:t>
            </a:r>
            <a:r>
              <a:rPr sz="2000" spc="-70" dirty="0">
                <a:latin typeface="Arial MT"/>
                <a:cs typeface="Arial MT"/>
              </a:rPr>
              <a:t> </a:t>
            </a:r>
            <a:r>
              <a:rPr sz="2000" dirty="0">
                <a:latin typeface="Arial MT"/>
                <a:cs typeface="Arial MT"/>
              </a:rPr>
              <a:t>casualty</a:t>
            </a:r>
            <a:r>
              <a:rPr sz="2000" spc="-65" dirty="0">
                <a:latin typeface="Arial MT"/>
                <a:cs typeface="Arial MT"/>
              </a:rPr>
              <a:t> </a:t>
            </a:r>
            <a:r>
              <a:rPr sz="2000" dirty="0">
                <a:latin typeface="Arial MT"/>
                <a:cs typeface="Arial MT"/>
              </a:rPr>
              <a:t>from</a:t>
            </a:r>
            <a:r>
              <a:rPr sz="2000" spc="-80" dirty="0">
                <a:latin typeface="Arial MT"/>
                <a:cs typeface="Arial MT"/>
              </a:rPr>
              <a:t> </a:t>
            </a:r>
            <a:r>
              <a:rPr sz="2000" dirty="0">
                <a:latin typeface="Arial MT"/>
                <a:cs typeface="Arial MT"/>
              </a:rPr>
              <a:t>the</a:t>
            </a:r>
            <a:r>
              <a:rPr sz="2000" spc="-70" dirty="0">
                <a:latin typeface="Arial MT"/>
                <a:cs typeface="Arial MT"/>
              </a:rPr>
              <a:t> </a:t>
            </a:r>
            <a:r>
              <a:rPr sz="2000" dirty="0">
                <a:latin typeface="Arial MT"/>
                <a:cs typeface="Arial MT"/>
              </a:rPr>
              <a:t>electrical</a:t>
            </a:r>
            <a:r>
              <a:rPr sz="2000" spc="-55" dirty="0">
                <a:latin typeface="Arial MT"/>
                <a:cs typeface="Arial MT"/>
              </a:rPr>
              <a:t> </a:t>
            </a:r>
            <a:r>
              <a:rPr sz="2000" dirty="0">
                <a:latin typeface="Arial MT"/>
                <a:cs typeface="Arial MT"/>
              </a:rPr>
              <a:t>source</a:t>
            </a:r>
            <a:r>
              <a:rPr sz="2000" spc="-70" dirty="0">
                <a:latin typeface="Arial MT"/>
                <a:cs typeface="Arial MT"/>
              </a:rPr>
              <a:t> </a:t>
            </a:r>
            <a:r>
              <a:rPr sz="2000" dirty="0">
                <a:latin typeface="Arial MT"/>
                <a:cs typeface="Arial MT"/>
              </a:rPr>
              <a:t>using</a:t>
            </a:r>
            <a:r>
              <a:rPr sz="2000" spc="-60" dirty="0">
                <a:latin typeface="Arial MT"/>
                <a:cs typeface="Arial MT"/>
              </a:rPr>
              <a:t> </a:t>
            </a:r>
            <a:r>
              <a:rPr sz="2000" spc="-50" dirty="0">
                <a:latin typeface="Arial MT"/>
                <a:cs typeface="Arial MT"/>
              </a:rPr>
              <a:t>a </a:t>
            </a:r>
            <a:r>
              <a:rPr sz="2000" spc="-10" dirty="0">
                <a:latin typeface="Arial MT"/>
                <a:cs typeface="Arial MT"/>
              </a:rPr>
              <a:t>nonconductive</a:t>
            </a:r>
            <a:r>
              <a:rPr sz="2000" spc="-45" dirty="0">
                <a:latin typeface="Arial MT"/>
                <a:cs typeface="Arial MT"/>
              </a:rPr>
              <a:t> </a:t>
            </a:r>
            <a:r>
              <a:rPr sz="2000" dirty="0">
                <a:latin typeface="Arial MT"/>
                <a:cs typeface="Arial MT"/>
              </a:rPr>
              <a:t>object,</a:t>
            </a:r>
            <a:r>
              <a:rPr sz="2000" spc="-55" dirty="0">
                <a:latin typeface="Arial MT"/>
                <a:cs typeface="Arial MT"/>
              </a:rPr>
              <a:t> </a:t>
            </a:r>
            <a:r>
              <a:rPr sz="2000" dirty="0">
                <a:latin typeface="Arial MT"/>
                <a:cs typeface="Arial MT"/>
              </a:rPr>
              <a:t>such</a:t>
            </a:r>
            <a:r>
              <a:rPr sz="2000" spc="-60" dirty="0">
                <a:latin typeface="Arial MT"/>
                <a:cs typeface="Arial MT"/>
              </a:rPr>
              <a:t> </a:t>
            </a:r>
            <a:r>
              <a:rPr sz="2000" dirty="0">
                <a:latin typeface="Arial MT"/>
                <a:cs typeface="Arial MT"/>
              </a:rPr>
              <a:t>as</a:t>
            </a:r>
            <a:r>
              <a:rPr sz="2000" spc="-55" dirty="0">
                <a:latin typeface="Arial MT"/>
                <a:cs typeface="Arial MT"/>
              </a:rPr>
              <a:t> </a:t>
            </a:r>
            <a:r>
              <a:rPr sz="2000" dirty="0">
                <a:latin typeface="Arial MT"/>
                <a:cs typeface="Arial MT"/>
              </a:rPr>
              <a:t>a</a:t>
            </a:r>
            <a:r>
              <a:rPr sz="2000" spc="-55" dirty="0">
                <a:latin typeface="Arial MT"/>
                <a:cs typeface="Arial MT"/>
              </a:rPr>
              <a:t> </a:t>
            </a:r>
            <a:r>
              <a:rPr sz="2000" dirty="0">
                <a:latin typeface="Arial MT"/>
                <a:cs typeface="Arial MT"/>
              </a:rPr>
              <a:t>wooden</a:t>
            </a:r>
            <a:r>
              <a:rPr sz="2000" spc="-30" dirty="0">
                <a:latin typeface="Arial MT"/>
                <a:cs typeface="Arial MT"/>
              </a:rPr>
              <a:t> </a:t>
            </a:r>
            <a:r>
              <a:rPr sz="2000" spc="-10" dirty="0">
                <a:latin typeface="Arial MT"/>
                <a:cs typeface="Arial MT"/>
              </a:rPr>
              <a:t>stick</a:t>
            </a:r>
            <a:endParaRPr sz="2000">
              <a:latin typeface="Arial MT"/>
              <a:cs typeface="Arial MT"/>
            </a:endParaRPr>
          </a:p>
          <a:p>
            <a:pPr marL="12700">
              <a:lnSpc>
                <a:spcPct val="100000"/>
              </a:lnSpc>
              <a:spcBef>
                <a:spcPts val="930"/>
              </a:spcBef>
            </a:pPr>
            <a:r>
              <a:rPr sz="2000" b="1" dirty="0">
                <a:latin typeface="Arial"/>
                <a:cs typeface="Arial"/>
              </a:rPr>
              <a:t>Move</a:t>
            </a:r>
            <a:r>
              <a:rPr sz="2000" b="1" spc="-35" dirty="0">
                <a:latin typeface="Arial"/>
                <a:cs typeface="Arial"/>
              </a:rPr>
              <a:t> </a:t>
            </a:r>
            <a:r>
              <a:rPr sz="2000" dirty="0">
                <a:latin typeface="Arial MT"/>
                <a:cs typeface="Arial MT"/>
              </a:rPr>
              <a:t>the</a:t>
            </a:r>
            <a:r>
              <a:rPr sz="2000" spc="-55" dirty="0">
                <a:latin typeface="Arial MT"/>
                <a:cs typeface="Arial MT"/>
              </a:rPr>
              <a:t> </a:t>
            </a:r>
            <a:r>
              <a:rPr sz="2000" dirty="0">
                <a:latin typeface="Arial MT"/>
                <a:cs typeface="Arial MT"/>
              </a:rPr>
              <a:t>casualty</a:t>
            </a:r>
            <a:r>
              <a:rPr sz="2000" spc="-45" dirty="0">
                <a:latin typeface="Arial MT"/>
                <a:cs typeface="Arial MT"/>
              </a:rPr>
              <a:t> </a:t>
            </a:r>
            <a:r>
              <a:rPr sz="2000" dirty="0">
                <a:latin typeface="Arial MT"/>
                <a:cs typeface="Arial MT"/>
              </a:rPr>
              <a:t>to</a:t>
            </a:r>
            <a:r>
              <a:rPr sz="2000" spc="-55" dirty="0">
                <a:latin typeface="Arial MT"/>
                <a:cs typeface="Arial MT"/>
              </a:rPr>
              <a:t> </a:t>
            </a:r>
            <a:r>
              <a:rPr sz="2000" dirty="0">
                <a:latin typeface="Arial MT"/>
                <a:cs typeface="Arial MT"/>
              </a:rPr>
              <a:t>a</a:t>
            </a:r>
            <a:r>
              <a:rPr sz="2000" spc="-45" dirty="0">
                <a:latin typeface="Arial MT"/>
                <a:cs typeface="Arial MT"/>
              </a:rPr>
              <a:t> </a:t>
            </a:r>
            <a:r>
              <a:rPr sz="2000" dirty="0">
                <a:latin typeface="Arial MT"/>
                <a:cs typeface="Arial MT"/>
              </a:rPr>
              <a:t>safe</a:t>
            </a:r>
            <a:r>
              <a:rPr sz="2000" spc="-50" dirty="0">
                <a:latin typeface="Arial MT"/>
                <a:cs typeface="Arial MT"/>
              </a:rPr>
              <a:t> </a:t>
            </a:r>
            <a:r>
              <a:rPr sz="2000" spc="-10" dirty="0">
                <a:latin typeface="Arial MT"/>
                <a:cs typeface="Arial MT"/>
              </a:rPr>
              <a:t>place</a:t>
            </a:r>
            <a:endParaRPr sz="2000">
              <a:latin typeface="Arial MT"/>
              <a:cs typeface="Arial MT"/>
            </a:endParaRPr>
          </a:p>
          <a:p>
            <a:pPr>
              <a:lnSpc>
                <a:spcPct val="100000"/>
              </a:lnSpc>
              <a:spcBef>
                <a:spcPts val="2014"/>
              </a:spcBef>
            </a:pPr>
            <a:endParaRPr sz="2000">
              <a:latin typeface="Arial MT"/>
              <a:cs typeface="Arial MT"/>
            </a:endParaRPr>
          </a:p>
          <a:p>
            <a:pPr marL="12700">
              <a:lnSpc>
                <a:spcPct val="100000"/>
              </a:lnSpc>
            </a:pPr>
            <a:r>
              <a:rPr sz="2000" b="1" dirty="0">
                <a:latin typeface="Arial"/>
                <a:cs typeface="Arial"/>
              </a:rPr>
              <a:t>STOP</a:t>
            </a:r>
            <a:r>
              <a:rPr sz="2000" b="1" spc="-40" dirty="0">
                <a:latin typeface="Arial"/>
                <a:cs typeface="Arial"/>
              </a:rPr>
              <a:t> </a:t>
            </a:r>
            <a:r>
              <a:rPr sz="2000" dirty="0">
                <a:latin typeface="Arial MT"/>
                <a:cs typeface="Arial MT"/>
              </a:rPr>
              <a:t>the</a:t>
            </a:r>
            <a:r>
              <a:rPr sz="2000" spc="-50" dirty="0">
                <a:latin typeface="Arial MT"/>
                <a:cs typeface="Arial MT"/>
              </a:rPr>
              <a:t> </a:t>
            </a:r>
            <a:r>
              <a:rPr sz="2000" dirty="0">
                <a:latin typeface="Arial MT"/>
                <a:cs typeface="Arial MT"/>
              </a:rPr>
              <a:t>sources</a:t>
            </a:r>
            <a:r>
              <a:rPr sz="2000" spc="-45" dirty="0">
                <a:latin typeface="Arial MT"/>
                <a:cs typeface="Arial MT"/>
              </a:rPr>
              <a:t> </a:t>
            </a:r>
            <a:r>
              <a:rPr sz="2000" dirty="0">
                <a:latin typeface="Arial MT"/>
                <a:cs typeface="Arial MT"/>
              </a:rPr>
              <a:t>of</a:t>
            </a:r>
            <a:r>
              <a:rPr sz="2000" spc="-55" dirty="0">
                <a:latin typeface="Arial MT"/>
                <a:cs typeface="Arial MT"/>
              </a:rPr>
              <a:t> </a:t>
            </a:r>
            <a:r>
              <a:rPr sz="2000" dirty="0">
                <a:latin typeface="Arial MT"/>
                <a:cs typeface="Arial MT"/>
              </a:rPr>
              <a:t>the</a:t>
            </a:r>
            <a:r>
              <a:rPr sz="2000" spc="-55" dirty="0">
                <a:latin typeface="Arial MT"/>
                <a:cs typeface="Arial MT"/>
              </a:rPr>
              <a:t> </a:t>
            </a:r>
            <a:r>
              <a:rPr sz="2000" spc="-10" dirty="0">
                <a:latin typeface="Arial MT"/>
                <a:cs typeface="Arial MT"/>
              </a:rPr>
              <a:t>burning</a:t>
            </a:r>
            <a:endParaRPr sz="2000">
              <a:latin typeface="Arial MT"/>
              <a:cs typeface="Arial MT"/>
            </a:endParaRPr>
          </a:p>
        </p:txBody>
      </p:sp>
      <p:sp>
        <p:nvSpPr>
          <p:cNvPr id="14" name="object 14"/>
          <p:cNvSpPr txBox="1"/>
          <p:nvPr/>
        </p:nvSpPr>
        <p:spPr>
          <a:xfrm>
            <a:off x="3059418" y="4586479"/>
            <a:ext cx="6059170" cy="1370965"/>
          </a:xfrm>
          <a:prstGeom prst="rect">
            <a:avLst/>
          </a:prstGeom>
        </p:spPr>
        <p:txBody>
          <a:bodyPr vert="horz" wrap="square" lIns="0" tIns="12065" rIns="0" bIns="0" rtlCol="0">
            <a:spAutoFit/>
          </a:bodyPr>
          <a:lstStyle/>
          <a:p>
            <a:pPr marL="12700" marR="200025">
              <a:lnSpc>
                <a:spcPct val="100000"/>
              </a:lnSpc>
              <a:spcBef>
                <a:spcPts val="95"/>
              </a:spcBef>
            </a:pPr>
            <a:r>
              <a:rPr sz="2000" b="1" dirty="0">
                <a:latin typeface="Arial"/>
                <a:cs typeface="Arial"/>
              </a:rPr>
              <a:t>Assess</a:t>
            </a:r>
            <a:r>
              <a:rPr sz="2000" b="1" spc="-45" dirty="0">
                <a:latin typeface="Arial"/>
                <a:cs typeface="Arial"/>
              </a:rPr>
              <a:t> </a:t>
            </a:r>
            <a:r>
              <a:rPr sz="2000" dirty="0">
                <a:latin typeface="Arial MT"/>
                <a:cs typeface="Arial MT"/>
              </a:rPr>
              <a:t>and</a:t>
            </a:r>
            <a:r>
              <a:rPr sz="2000" spc="-55" dirty="0">
                <a:latin typeface="Arial MT"/>
                <a:cs typeface="Arial MT"/>
              </a:rPr>
              <a:t> </a:t>
            </a:r>
            <a:r>
              <a:rPr sz="2000" b="1" dirty="0">
                <a:latin typeface="Arial"/>
                <a:cs typeface="Arial"/>
              </a:rPr>
              <a:t>manage</a:t>
            </a:r>
            <a:r>
              <a:rPr sz="2000" b="1" spc="-40" dirty="0">
                <a:latin typeface="Arial"/>
                <a:cs typeface="Arial"/>
              </a:rPr>
              <a:t> </a:t>
            </a:r>
            <a:r>
              <a:rPr sz="2000" dirty="0">
                <a:latin typeface="Arial MT"/>
                <a:cs typeface="Arial MT"/>
              </a:rPr>
              <a:t>the</a:t>
            </a:r>
            <a:r>
              <a:rPr sz="2000" spc="-60" dirty="0">
                <a:latin typeface="Arial MT"/>
                <a:cs typeface="Arial MT"/>
              </a:rPr>
              <a:t> </a:t>
            </a:r>
            <a:r>
              <a:rPr sz="2000" dirty="0">
                <a:latin typeface="Arial MT"/>
                <a:cs typeface="Arial MT"/>
              </a:rPr>
              <a:t>burn,</a:t>
            </a:r>
            <a:r>
              <a:rPr sz="2000" spc="-65" dirty="0">
                <a:latin typeface="Arial MT"/>
                <a:cs typeface="Arial MT"/>
              </a:rPr>
              <a:t> </a:t>
            </a:r>
            <a:r>
              <a:rPr sz="2000" dirty="0">
                <a:latin typeface="Arial MT"/>
                <a:cs typeface="Arial MT"/>
              </a:rPr>
              <a:t>cut</a:t>
            </a:r>
            <a:r>
              <a:rPr sz="2000" spc="-65" dirty="0">
                <a:latin typeface="Arial MT"/>
                <a:cs typeface="Arial MT"/>
              </a:rPr>
              <a:t> </a:t>
            </a:r>
            <a:r>
              <a:rPr sz="2000" dirty="0">
                <a:latin typeface="Arial MT"/>
                <a:cs typeface="Arial MT"/>
              </a:rPr>
              <a:t>the</a:t>
            </a:r>
            <a:r>
              <a:rPr sz="2000" spc="-65" dirty="0">
                <a:latin typeface="Arial MT"/>
                <a:cs typeface="Arial MT"/>
              </a:rPr>
              <a:t> </a:t>
            </a:r>
            <a:r>
              <a:rPr sz="2000" dirty="0">
                <a:latin typeface="Arial MT"/>
                <a:cs typeface="Arial MT"/>
              </a:rPr>
              <a:t>clothing</a:t>
            </a:r>
            <a:r>
              <a:rPr sz="2000" spc="-50" dirty="0">
                <a:latin typeface="Arial MT"/>
                <a:cs typeface="Arial MT"/>
              </a:rPr>
              <a:t> </a:t>
            </a:r>
            <a:r>
              <a:rPr sz="2000" spc="-20" dirty="0">
                <a:latin typeface="Arial MT"/>
                <a:cs typeface="Arial MT"/>
              </a:rPr>
              <a:t>from </a:t>
            </a:r>
            <a:r>
              <a:rPr sz="2000" dirty="0">
                <a:latin typeface="Arial MT"/>
                <a:cs typeface="Arial MT"/>
              </a:rPr>
              <a:t>around</a:t>
            </a:r>
            <a:r>
              <a:rPr sz="2000" spc="-45" dirty="0">
                <a:latin typeface="Arial MT"/>
                <a:cs typeface="Arial MT"/>
              </a:rPr>
              <a:t> </a:t>
            </a:r>
            <a:r>
              <a:rPr sz="2000" dirty="0">
                <a:latin typeface="Arial MT"/>
                <a:cs typeface="Arial MT"/>
              </a:rPr>
              <a:t>the</a:t>
            </a:r>
            <a:r>
              <a:rPr sz="2000" spc="-55" dirty="0">
                <a:latin typeface="Arial MT"/>
                <a:cs typeface="Arial MT"/>
              </a:rPr>
              <a:t> </a:t>
            </a:r>
            <a:r>
              <a:rPr sz="2000" dirty="0">
                <a:latin typeface="Arial MT"/>
                <a:cs typeface="Arial MT"/>
              </a:rPr>
              <a:t>burned</a:t>
            </a:r>
            <a:r>
              <a:rPr sz="2000" spc="-40" dirty="0">
                <a:latin typeface="Arial MT"/>
                <a:cs typeface="Arial MT"/>
              </a:rPr>
              <a:t> </a:t>
            </a:r>
            <a:r>
              <a:rPr sz="2000" dirty="0">
                <a:latin typeface="Arial MT"/>
                <a:cs typeface="Arial MT"/>
              </a:rPr>
              <a:t>area</a:t>
            </a:r>
            <a:r>
              <a:rPr sz="2000" spc="-45" dirty="0">
                <a:latin typeface="Arial MT"/>
                <a:cs typeface="Arial MT"/>
              </a:rPr>
              <a:t> </a:t>
            </a:r>
            <a:r>
              <a:rPr sz="2000" dirty="0">
                <a:latin typeface="Arial MT"/>
                <a:cs typeface="Arial MT"/>
              </a:rPr>
              <a:t>and</a:t>
            </a:r>
            <a:r>
              <a:rPr sz="2000" spc="-45" dirty="0">
                <a:latin typeface="Arial MT"/>
                <a:cs typeface="Arial MT"/>
              </a:rPr>
              <a:t> </a:t>
            </a:r>
            <a:r>
              <a:rPr sz="2000" dirty="0">
                <a:latin typeface="Arial MT"/>
                <a:cs typeface="Arial MT"/>
              </a:rPr>
              <a:t>gently</a:t>
            </a:r>
            <a:r>
              <a:rPr sz="2000" spc="-45" dirty="0">
                <a:latin typeface="Arial MT"/>
                <a:cs typeface="Arial MT"/>
              </a:rPr>
              <a:t> </a:t>
            </a:r>
            <a:r>
              <a:rPr sz="2000" dirty="0">
                <a:latin typeface="Arial MT"/>
                <a:cs typeface="Arial MT"/>
              </a:rPr>
              <a:t>lift</a:t>
            </a:r>
            <a:r>
              <a:rPr sz="2000" spc="-55" dirty="0">
                <a:latin typeface="Arial MT"/>
                <a:cs typeface="Arial MT"/>
              </a:rPr>
              <a:t> </a:t>
            </a:r>
            <a:r>
              <a:rPr sz="2000" dirty="0">
                <a:latin typeface="Arial MT"/>
                <a:cs typeface="Arial MT"/>
              </a:rPr>
              <a:t>it</a:t>
            </a:r>
            <a:r>
              <a:rPr sz="2000" spc="-50" dirty="0">
                <a:latin typeface="Arial MT"/>
                <a:cs typeface="Arial MT"/>
              </a:rPr>
              <a:t> </a:t>
            </a:r>
            <a:r>
              <a:rPr sz="2000" spc="-20" dirty="0">
                <a:latin typeface="Arial MT"/>
                <a:cs typeface="Arial MT"/>
              </a:rPr>
              <a:t>away</a:t>
            </a:r>
            <a:endParaRPr sz="2000">
              <a:latin typeface="Arial MT"/>
              <a:cs typeface="Arial MT"/>
            </a:endParaRPr>
          </a:p>
          <a:p>
            <a:pPr marL="12700" marR="5080">
              <a:lnSpc>
                <a:spcPct val="100000"/>
              </a:lnSpc>
              <a:spcBef>
                <a:spcPts val="1000"/>
              </a:spcBef>
            </a:pPr>
            <a:r>
              <a:rPr sz="2000" dirty="0">
                <a:latin typeface="Arial MT"/>
                <a:cs typeface="Arial MT"/>
              </a:rPr>
              <a:t>Be</a:t>
            </a:r>
            <a:r>
              <a:rPr sz="2000" spc="-50" dirty="0">
                <a:latin typeface="Arial MT"/>
                <a:cs typeface="Arial MT"/>
              </a:rPr>
              <a:t> </a:t>
            </a:r>
            <a:r>
              <a:rPr sz="2000" dirty="0">
                <a:latin typeface="Arial MT"/>
                <a:cs typeface="Arial MT"/>
              </a:rPr>
              <a:t>sure</a:t>
            </a:r>
            <a:r>
              <a:rPr sz="2000" spc="-55" dirty="0">
                <a:latin typeface="Arial MT"/>
                <a:cs typeface="Arial MT"/>
              </a:rPr>
              <a:t> </a:t>
            </a:r>
            <a:r>
              <a:rPr sz="2000" dirty="0">
                <a:latin typeface="Arial MT"/>
                <a:cs typeface="Arial MT"/>
              </a:rPr>
              <a:t>to</a:t>
            </a:r>
            <a:r>
              <a:rPr sz="2000" spc="-65" dirty="0">
                <a:latin typeface="Arial MT"/>
                <a:cs typeface="Arial MT"/>
              </a:rPr>
              <a:t> </a:t>
            </a:r>
            <a:r>
              <a:rPr sz="2000" dirty="0">
                <a:latin typeface="Arial MT"/>
                <a:cs typeface="Arial MT"/>
              </a:rPr>
              <a:t>avoid</a:t>
            </a:r>
            <a:r>
              <a:rPr sz="2000" spc="-40" dirty="0">
                <a:latin typeface="Arial MT"/>
                <a:cs typeface="Arial MT"/>
              </a:rPr>
              <a:t> </a:t>
            </a:r>
            <a:r>
              <a:rPr sz="2000" dirty="0">
                <a:latin typeface="Arial MT"/>
                <a:cs typeface="Arial MT"/>
              </a:rPr>
              <a:t>grabbing</a:t>
            </a:r>
            <a:r>
              <a:rPr sz="2000" spc="-40" dirty="0">
                <a:latin typeface="Arial MT"/>
                <a:cs typeface="Arial MT"/>
              </a:rPr>
              <a:t> </a:t>
            </a:r>
            <a:r>
              <a:rPr sz="2000" dirty="0">
                <a:latin typeface="Arial MT"/>
                <a:cs typeface="Arial MT"/>
              </a:rPr>
              <a:t>or</a:t>
            </a:r>
            <a:r>
              <a:rPr sz="2000" spc="-60" dirty="0">
                <a:latin typeface="Arial MT"/>
                <a:cs typeface="Arial MT"/>
              </a:rPr>
              <a:t> </a:t>
            </a:r>
            <a:r>
              <a:rPr sz="2000" dirty="0">
                <a:latin typeface="Arial MT"/>
                <a:cs typeface="Arial MT"/>
              </a:rPr>
              <a:t>further</a:t>
            </a:r>
            <a:r>
              <a:rPr sz="2000" spc="-70" dirty="0">
                <a:latin typeface="Arial MT"/>
                <a:cs typeface="Arial MT"/>
              </a:rPr>
              <a:t> </a:t>
            </a:r>
            <a:r>
              <a:rPr sz="2000" dirty="0">
                <a:latin typeface="Arial MT"/>
                <a:cs typeface="Arial MT"/>
              </a:rPr>
              <a:t>damaging</a:t>
            </a:r>
            <a:r>
              <a:rPr sz="2000" spc="-35" dirty="0">
                <a:latin typeface="Arial MT"/>
                <a:cs typeface="Arial MT"/>
              </a:rPr>
              <a:t> </a:t>
            </a:r>
            <a:r>
              <a:rPr sz="2000" spc="-10" dirty="0">
                <a:latin typeface="Arial MT"/>
                <a:cs typeface="Arial MT"/>
              </a:rPr>
              <a:t>burned areas</a:t>
            </a:r>
            <a:endParaRPr sz="2000">
              <a:latin typeface="Arial MT"/>
              <a:cs typeface="Arial MT"/>
            </a:endParaRPr>
          </a:p>
        </p:txBody>
      </p:sp>
      <p:grpSp>
        <p:nvGrpSpPr>
          <p:cNvPr id="15" name="object 15"/>
          <p:cNvGrpSpPr/>
          <p:nvPr/>
        </p:nvGrpSpPr>
        <p:grpSpPr>
          <a:xfrm>
            <a:off x="2909951" y="4078102"/>
            <a:ext cx="8735695" cy="1995805"/>
            <a:chOff x="2909951" y="4078102"/>
            <a:chExt cx="8735695" cy="1995805"/>
          </a:xfrm>
        </p:grpSpPr>
        <p:sp>
          <p:nvSpPr>
            <p:cNvPr id="16" name="object 16"/>
            <p:cNvSpPr/>
            <p:nvPr/>
          </p:nvSpPr>
          <p:spPr>
            <a:xfrm>
              <a:off x="2960751" y="4638675"/>
              <a:ext cx="0" cy="548640"/>
            </a:xfrm>
            <a:custGeom>
              <a:avLst/>
              <a:gdLst/>
              <a:ahLst/>
              <a:cxnLst/>
              <a:rect l="l" t="t" r="r" b="b"/>
              <a:pathLst>
                <a:path h="548639">
                  <a:moveTo>
                    <a:pt x="0" y="548639"/>
                  </a:moveTo>
                  <a:lnTo>
                    <a:pt x="0" y="0"/>
                  </a:lnTo>
                </a:path>
              </a:pathLst>
            </a:custGeom>
            <a:ln w="101600">
              <a:solidFill>
                <a:srgbClr val="CD9146"/>
              </a:solidFill>
            </a:ln>
          </p:spPr>
          <p:txBody>
            <a:bodyPr wrap="square" lIns="0" tIns="0" rIns="0" bIns="0" rtlCol="0"/>
            <a:lstStyle/>
            <a:p>
              <a:endParaRPr/>
            </a:p>
          </p:txBody>
        </p:sp>
        <p:sp>
          <p:nvSpPr>
            <p:cNvPr id="17" name="object 17"/>
            <p:cNvSpPr/>
            <p:nvPr/>
          </p:nvSpPr>
          <p:spPr>
            <a:xfrm>
              <a:off x="2960751" y="5356479"/>
              <a:ext cx="0" cy="548640"/>
            </a:xfrm>
            <a:custGeom>
              <a:avLst/>
              <a:gdLst/>
              <a:ahLst/>
              <a:cxnLst/>
              <a:rect l="l" t="t" r="r" b="b"/>
              <a:pathLst>
                <a:path h="548639">
                  <a:moveTo>
                    <a:pt x="0" y="548640"/>
                  </a:moveTo>
                  <a:lnTo>
                    <a:pt x="0" y="0"/>
                  </a:lnTo>
                </a:path>
              </a:pathLst>
            </a:custGeom>
            <a:ln w="101600">
              <a:solidFill>
                <a:srgbClr val="CD9146"/>
              </a:solidFill>
            </a:ln>
          </p:spPr>
          <p:txBody>
            <a:bodyPr wrap="square" lIns="0" tIns="0" rIns="0" bIns="0" rtlCol="0"/>
            <a:lstStyle/>
            <a:p>
              <a:endParaRPr/>
            </a:p>
          </p:txBody>
        </p:sp>
        <p:sp>
          <p:nvSpPr>
            <p:cNvPr id="18" name="object 18"/>
            <p:cNvSpPr/>
            <p:nvPr/>
          </p:nvSpPr>
          <p:spPr>
            <a:xfrm>
              <a:off x="2962275" y="4128902"/>
              <a:ext cx="0" cy="309880"/>
            </a:xfrm>
            <a:custGeom>
              <a:avLst/>
              <a:gdLst/>
              <a:ahLst/>
              <a:cxnLst/>
              <a:rect l="l" t="t" r="r" b="b"/>
              <a:pathLst>
                <a:path h="309879">
                  <a:moveTo>
                    <a:pt x="0" y="309765"/>
                  </a:moveTo>
                  <a:lnTo>
                    <a:pt x="0" y="0"/>
                  </a:lnTo>
                </a:path>
              </a:pathLst>
            </a:custGeom>
            <a:ln w="101600">
              <a:solidFill>
                <a:srgbClr val="CD9146"/>
              </a:solidFill>
            </a:ln>
          </p:spPr>
          <p:txBody>
            <a:bodyPr wrap="square" lIns="0" tIns="0" rIns="0" bIns="0" rtlCol="0"/>
            <a:lstStyle/>
            <a:p>
              <a:endParaRPr/>
            </a:p>
          </p:txBody>
        </p:sp>
        <p:sp>
          <p:nvSpPr>
            <p:cNvPr id="19" name="object 19"/>
            <p:cNvSpPr/>
            <p:nvPr/>
          </p:nvSpPr>
          <p:spPr>
            <a:xfrm>
              <a:off x="9511665" y="4128898"/>
              <a:ext cx="2124710" cy="1935480"/>
            </a:xfrm>
            <a:custGeom>
              <a:avLst/>
              <a:gdLst/>
              <a:ahLst/>
              <a:cxnLst/>
              <a:rect l="l" t="t" r="r" b="b"/>
              <a:pathLst>
                <a:path w="2124709" h="1935479">
                  <a:moveTo>
                    <a:pt x="1902244" y="0"/>
                  </a:moveTo>
                  <a:lnTo>
                    <a:pt x="222211" y="0"/>
                  </a:lnTo>
                  <a:lnTo>
                    <a:pt x="177429" y="4514"/>
                  </a:lnTo>
                  <a:lnTo>
                    <a:pt x="135718" y="17463"/>
                  </a:lnTo>
                  <a:lnTo>
                    <a:pt x="97972" y="37951"/>
                  </a:lnTo>
                  <a:lnTo>
                    <a:pt x="65085" y="65085"/>
                  </a:lnTo>
                  <a:lnTo>
                    <a:pt x="37951" y="97972"/>
                  </a:lnTo>
                  <a:lnTo>
                    <a:pt x="17463" y="135718"/>
                  </a:lnTo>
                  <a:lnTo>
                    <a:pt x="4514" y="177429"/>
                  </a:lnTo>
                  <a:lnTo>
                    <a:pt x="0" y="222211"/>
                  </a:lnTo>
                  <a:lnTo>
                    <a:pt x="0" y="1713268"/>
                  </a:lnTo>
                  <a:lnTo>
                    <a:pt x="4514" y="1758050"/>
                  </a:lnTo>
                  <a:lnTo>
                    <a:pt x="17463" y="1799761"/>
                  </a:lnTo>
                  <a:lnTo>
                    <a:pt x="37951" y="1837507"/>
                  </a:lnTo>
                  <a:lnTo>
                    <a:pt x="65085" y="1870394"/>
                  </a:lnTo>
                  <a:lnTo>
                    <a:pt x="97972" y="1897528"/>
                  </a:lnTo>
                  <a:lnTo>
                    <a:pt x="135718" y="1918016"/>
                  </a:lnTo>
                  <a:lnTo>
                    <a:pt x="177429" y="1930965"/>
                  </a:lnTo>
                  <a:lnTo>
                    <a:pt x="222211" y="1935480"/>
                  </a:lnTo>
                  <a:lnTo>
                    <a:pt x="1902244" y="1935480"/>
                  </a:lnTo>
                  <a:lnTo>
                    <a:pt x="1947026" y="1930965"/>
                  </a:lnTo>
                  <a:lnTo>
                    <a:pt x="1988737" y="1918016"/>
                  </a:lnTo>
                  <a:lnTo>
                    <a:pt x="2026483" y="1897528"/>
                  </a:lnTo>
                  <a:lnTo>
                    <a:pt x="2059370" y="1870394"/>
                  </a:lnTo>
                  <a:lnTo>
                    <a:pt x="2086504" y="1837507"/>
                  </a:lnTo>
                  <a:lnTo>
                    <a:pt x="2106992" y="1799761"/>
                  </a:lnTo>
                  <a:lnTo>
                    <a:pt x="2119941" y="1758050"/>
                  </a:lnTo>
                  <a:lnTo>
                    <a:pt x="2124456" y="1713268"/>
                  </a:lnTo>
                  <a:lnTo>
                    <a:pt x="2124456" y="222211"/>
                  </a:lnTo>
                  <a:lnTo>
                    <a:pt x="2119941" y="177429"/>
                  </a:lnTo>
                  <a:lnTo>
                    <a:pt x="2106992" y="135718"/>
                  </a:lnTo>
                  <a:lnTo>
                    <a:pt x="2086504" y="97972"/>
                  </a:lnTo>
                  <a:lnTo>
                    <a:pt x="2059370" y="65085"/>
                  </a:lnTo>
                  <a:lnTo>
                    <a:pt x="2026483" y="37951"/>
                  </a:lnTo>
                  <a:lnTo>
                    <a:pt x="1988737" y="17463"/>
                  </a:lnTo>
                  <a:lnTo>
                    <a:pt x="1947026" y="4514"/>
                  </a:lnTo>
                  <a:lnTo>
                    <a:pt x="1902244" y="0"/>
                  </a:lnTo>
                  <a:close/>
                </a:path>
              </a:pathLst>
            </a:custGeom>
            <a:solidFill>
              <a:srgbClr val="FFF4D2"/>
            </a:solidFill>
          </p:spPr>
          <p:txBody>
            <a:bodyPr wrap="square" lIns="0" tIns="0" rIns="0" bIns="0" rtlCol="0"/>
            <a:lstStyle/>
            <a:p>
              <a:endParaRPr/>
            </a:p>
          </p:txBody>
        </p:sp>
        <p:sp>
          <p:nvSpPr>
            <p:cNvPr id="20" name="object 20"/>
            <p:cNvSpPr/>
            <p:nvPr/>
          </p:nvSpPr>
          <p:spPr>
            <a:xfrm>
              <a:off x="9511665" y="4128898"/>
              <a:ext cx="2124710" cy="1935480"/>
            </a:xfrm>
            <a:custGeom>
              <a:avLst/>
              <a:gdLst/>
              <a:ahLst/>
              <a:cxnLst/>
              <a:rect l="l" t="t" r="r" b="b"/>
              <a:pathLst>
                <a:path w="2124709" h="1935479">
                  <a:moveTo>
                    <a:pt x="0" y="222211"/>
                  </a:moveTo>
                  <a:lnTo>
                    <a:pt x="4514" y="177429"/>
                  </a:lnTo>
                  <a:lnTo>
                    <a:pt x="17463" y="135718"/>
                  </a:lnTo>
                  <a:lnTo>
                    <a:pt x="37951" y="97972"/>
                  </a:lnTo>
                  <a:lnTo>
                    <a:pt x="65085" y="65085"/>
                  </a:lnTo>
                  <a:lnTo>
                    <a:pt x="97972" y="37951"/>
                  </a:lnTo>
                  <a:lnTo>
                    <a:pt x="135718" y="17463"/>
                  </a:lnTo>
                  <a:lnTo>
                    <a:pt x="177429" y="4514"/>
                  </a:lnTo>
                  <a:lnTo>
                    <a:pt x="222211" y="0"/>
                  </a:lnTo>
                  <a:lnTo>
                    <a:pt x="1902244" y="0"/>
                  </a:lnTo>
                  <a:lnTo>
                    <a:pt x="1947026" y="4514"/>
                  </a:lnTo>
                  <a:lnTo>
                    <a:pt x="1988737" y="17463"/>
                  </a:lnTo>
                  <a:lnTo>
                    <a:pt x="2026483" y="37951"/>
                  </a:lnTo>
                  <a:lnTo>
                    <a:pt x="2059370" y="65085"/>
                  </a:lnTo>
                  <a:lnTo>
                    <a:pt x="2086504" y="97972"/>
                  </a:lnTo>
                  <a:lnTo>
                    <a:pt x="2106992" y="135718"/>
                  </a:lnTo>
                  <a:lnTo>
                    <a:pt x="2119941" y="177429"/>
                  </a:lnTo>
                  <a:lnTo>
                    <a:pt x="2124456" y="222211"/>
                  </a:lnTo>
                  <a:lnTo>
                    <a:pt x="2124456" y="1713268"/>
                  </a:lnTo>
                  <a:lnTo>
                    <a:pt x="2119941" y="1758050"/>
                  </a:lnTo>
                  <a:lnTo>
                    <a:pt x="2106992" y="1799761"/>
                  </a:lnTo>
                  <a:lnTo>
                    <a:pt x="2086504" y="1837507"/>
                  </a:lnTo>
                  <a:lnTo>
                    <a:pt x="2059370" y="1870394"/>
                  </a:lnTo>
                  <a:lnTo>
                    <a:pt x="2026483" y="1897528"/>
                  </a:lnTo>
                  <a:lnTo>
                    <a:pt x="1988737" y="1918016"/>
                  </a:lnTo>
                  <a:lnTo>
                    <a:pt x="1947026" y="1930965"/>
                  </a:lnTo>
                  <a:lnTo>
                    <a:pt x="1902244" y="1935480"/>
                  </a:lnTo>
                  <a:lnTo>
                    <a:pt x="222211" y="1935480"/>
                  </a:lnTo>
                  <a:lnTo>
                    <a:pt x="177429" y="1930965"/>
                  </a:lnTo>
                  <a:lnTo>
                    <a:pt x="135718" y="1918016"/>
                  </a:lnTo>
                  <a:lnTo>
                    <a:pt x="97972" y="1897528"/>
                  </a:lnTo>
                  <a:lnTo>
                    <a:pt x="65085" y="1870394"/>
                  </a:lnTo>
                  <a:lnTo>
                    <a:pt x="37951" y="1837507"/>
                  </a:lnTo>
                  <a:lnTo>
                    <a:pt x="17463" y="1799761"/>
                  </a:lnTo>
                  <a:lnTo>
                    <a:pt x="4514" y="1758050"/>
                  </a:lnTo>
                  <a:lnTo>
                    <a:pt x="0" y="1713268"/>
                  </a:lnTo>
                  <a:lnTo>
                    <a:pt x="0" y="222211"/>
                  </a:lnTo>
                  <a:close/>
                </a:path>
              </a:pathLst>
            </a:custGeom>
            <a:ln w="19049">
              <a:solidFill>
                <a:srgbClr val="BB8542"/>
              </a:solidFill>
            </a:ln>
          </p:spPr>
          <p:txBody>
            <a:bodyPr wrap="square" lIns="0" tIns="0" rIns="0" bIns="0" rtlCol="0"/>
            <a:lstStyle/>
            <a:p>
              <a:endParaRPr/>
            </a:p>
          </p:txBody>
        </p:sp>
      </p:grpSp>
      <p:sp>
        <p:nvSpPr>
          <p:cNvPr id="21" name="object 21"/>
          <p:cNvSpPr txBox="1"/>
          <p:nvPr/>
        </p:nvSpPr>
        <p:spPr>
          <a:xfrm>
            <a:off x="9681746" y="4755324"/>
            <a:ext cx="1821180" cy="1148080"/>
          </a:xfrm>
          <a:prstGeom prst="rect">
            <a:avLst/>
          </a:prstGeom>
        </p:spPr>
        <p:txBody>
          <a:bodyPr vert="horz" wrap="square" lIns="0" tIns="40005" rIns="0" bIns="0" rtlCol="0">
            <a:spAutoFit/>
          </a:bodyPr>
          <a:lstStyle/>
          <a:p>
            <a:pPr marL="12700" marR="5080">
              <a:lnSpc>
                <a:spcPts val="1730"/>
              </a:lnSpc>
              <a:spcBef>
                <a:spcPts val="315"/>
              </a:spcBef>
            </a:pPr>
            <a:r>
              <a:rPr sz="1600" b="1" dirty="0">
                <a:latin typeface="Arial"/>
                <a:cs typeface="Arial"/>
              </a:rPr>
              <a:t>NOTE:</a:t>
            </a:r>
            <a:r>
              <a:rPr sz="1600" b="1" spc="-40" dirty="0">
                <a:latin typeface="Arial"/>
                <a:cs typeface="Arial"/>
              </a:rPr>
              <a:t> </a:t>
            </a:r>
            <a:r>
              <a:rPr sz="1600" dirty="0">
                <a:latin typeface="Arial MT"/>
                <a:cs typeface="Arial MT"/>
              </a:rPr>
              <a:t>If</a:t>
            </a:r>
            <a:r>
              <a:rPr sz="1600" spc="-15" dirty="0">
                <a:latin typeface="Arial MT"/>
                <a:cs typeface="Arial MT"/>
              </a:rPr>
              <a:t> </a:t>
            </a:r>
            <a:r>
              <a:rPr sz="1600" dirty="0">
                <a:latin typeface="Arial MT"/>
                <a:cs typeface="Arial MT"/>
              </a:rPr>
              <a:t>clothing</a:t>
            </a:r>
            <a:r>
              <a:rPr sz="1600" spc="-30" dirty="0">
                <a:latin typeface="Arial MT"/>
                <a:cs typeface="Arial MT"/>
              </a:rPr>
              <a:t> </a:t>
            </a:r>
            <a:r>
              <a:rPr sz="1600" spc="-25" dirty="0">
                <a:latin typeface="Arial MT"/>
                <a:cs typeface="Arial MT"/>
              </a:rPr>
              <a:t>is </a:t>
            </a:r>
            <a:r>
              <a:rPr sz="1600" dirty="0">
                <a:latin typeface="Arial MT"/>
                <a:cs typeface="Arial MT"/>
              </a:rPr>
              <a:t>stuck</a:t>
            </a:r>
            <a:r>
              <a:rPr sz="1600" spc="-20" dirty="0">
                <a:latin typeface="Arial MT"/>
                <a:cs typeface="Arial MT"/>
              </a:rPr>
              <a:t> </a:t>
            </a:r>
            <a:r>
              <a:rPr sz="1600" dirty="0">
                <a:latin typeface="Arial MT"/>
                <a:cs typeface="Arial MT"/>
              </a:rPr>
              <a:t>to</a:t>
            </a:r>
            <a:r>
              <a:rPr sz="1600" spc="-10" dirty="0">
                <a:latin typeface="Arial MT"/>
                <a:cs typeface="Arial MT"/>
              </a:rPr>
              <a:t> </a:t>
            </a:r>
            <a:r>
              <a:rPr sz="1600" dirty="0">
                <a:latin typeface="Arial MT"/>
                <a:cs typeface="Arial MT"/>
              </a:rPr>
              <a:t>the</a:t>
            </a:r>
            <a:r>
              <a:rPr sz="1600" spc="-15" dirty="0">
                <a:latin typeface="Arial MT"/>
                <a:cs typeface="Arial MT"/>
              </a:rPr>
              <a:t> </a:t>
            </a:r>
            <a:r>
              <a:rPr sz="1600" spc="-10" dirty="0">
                <a:latin typeface="Arial MT"/>
                <a:cs typeface="Arial MT"/>
              </a:rPr>
              <a:t>burn, </a:t>
            </a:r>
            <a:r>
              <a:rPr sz="1600" dirty="0">
                <a:latin typeface="Arial MT"/>
                <a:cs typeface="Arial MT"/>
              </a:rPr>
              <a:t>ensure</a:t>
            </a:r>
            <a:r>
              <a:rPr sz="1600" spc="-20" dirty="0">
                <a:latin typeface="Arial MT"/>
                <a:cs typeface="Arial MT"/>
              </a:rPr>
              <a:t> </a:t>
            </a:r>
            <a:r>
              <a:rPr sz="1600" dirty="0">
                <a:latin typeface="Arial MT"/>
                <a:cs typeface="Arial MT"/>
              </a:rPr>
              <a:t>you</a:t>
            </a:r>
            <a:r>
              <a:rPr sz="1600" spc="-20" dirty="0">
                <a:latin typeface="Arial MT"/>
                <a:cs typeface="Arial MT"/>
              </a:rPr>
              <a:t> </a:t>
            </a:r>
            <a:r>
              <a:rPr sz="1600" spc="-25" dirty="0">
                <a:latin typeface="Arial MT"/>
                <a:cs typeface="Arial MT"/>
              </a:rPr>
              <a:t>cut </a:t>
            </a:r>
            <a:r>
              <a:rPr sz="1600" dirty="0">
                <a:latin typeface="Arial MT"/>
                <a:cs typeface="Arial MT"/>
              </a:rPr>
              <a:t>around</a:t>
            </a:r>
            <a:r>
              <a:rPr sz="1600" spc="-30" dirty="0">
                <a:latin typeface="Arial MT"/>
                <a:cs typeface="Arial MT"/>
              </a:rPr>
              <a:t> </a:t>
            </a:r>
            <a:r>
              <a:rPr sz="1600" dirty="0">
                <a:latin typeface="Arial MT"/>
                <a:cs typeface="Arial MT"/>
              </a:rPr>
              <a:t>the</a:t>
            </a:r>
            <a:r>
              <a:rPr sz="1600" spc="-20" dirty="0">
                <a:latin typeface="Arial MT"/>
                <a:cs typeface="Arial MT"/>
              </a:rPr>
              <a:t> </a:t>
            </a:r>
            <a:r>
              <a:rPr sz="1600" spc="-10" dirty="0">
                <a:latin typeface="Arial MT"/>
                <a:cs typeface="Arial MT"/>
              </a:rPr>
              <a:t>clothing </a:t>
            </a:r>
            <a:r>
              <a:rPr sz="1600" dirty="0">
                <a:latin typeface="Arial MT"/>
                <a:cs typeface="Arial MT"/>
              </a:rPr>
              <a:t>and</a:t>
            </a:r>
            <a:r>
              <a:rPr sz="1600" spc="-10" dirty="0">
                <a:latin typeface="Arial MT"/>
                <a:cs typeface="Arial MT"/>
              </a:rPr>
              <a:t> </a:t>
            </a:r>
            <a:r>
              <a:rPr sz="1600" dirty="0">
                <a:latin typeface="Arial MT"/>
                <a:cs typeface="Arial MT"/>
              </a:rPr>
              <a:t>leave</a:t>
            </a:r>
            <a:r>
              <a:rPr sz="1600" spc="-20" dirty="0">
                <a:latin typeface="Arial MT"/>
                <a:cs typeface="Arial MT"/>
              </a:rPr>
              <a:t> </a:t>
            </a:r>
            <a:r>
              <a:rPr sz="1600" dirty="0">
                <a:latin typeface="Arial MT"/>
                <a:cs typeface="Arial MT"/>
              </a:rPr>
              <a:t>it in</a:t>
            </a:r>
            <a:r>
              <a:rPr sz="1600" spc="-10" dirty="0">
                <a:latin typeface="Arial MT"/>
                <a:cs typeface="Arial MT"/>
              </a:rPr>
              <a:t> </a:t>
            </a:r>
            <a:r>
              <a:rPr sz="1600" spc="-20" dirty="0">
                <a:latin typeface="Arial MT"/>
                <a:cs typeface="Arial MT"/>
              </a:rPr>
              <a:t>place</a:t>
            </a:r>
            <a:endParaRPr sz="1600">
              <a:latin typeface="Arial MT"/>
              <a:cs typeface="Arial MT"/>
            </a:endParaRPr>
          </a:p>
        </p:txBody>
      </p:sp>
      <p:pic>
        <p:nvPicPr>
          <p:cNvPr id="22" name="object 22"/>
          <p:cNvPicPr/>
          <p:nvPr/>
        </p:nvPicPr>
        <p:blipFill>
          <a:blip r:embed="rId6" cstate="print"/>
          <a:stretch>
            <a:fillRect/>
          </a:stretch>
        </p:blipFill>
        <p:spPr>
          <a:xfrm>
            <a:off x="10326623" y="4219955"/>
            <a:ext cx="477773" cy="441197"/>
          </a:xfrm>
          <a:prstGeom prst="rect">
            <a:avLst/>
          </a:prstGeom>
        </p:spPr>
      </p:pic>
      <p:sp>
        <p:nvSpPr>
          <p:cNvPr id="24" name="object 24"/>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25" name="object 25"/>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26" name="object 26"/>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11</a:t>
            </a:fld>
            <a:endParaRPr spc="-2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0" dirty="0">
                <a:solidFill>
                  <a:srgbClr val="756F6F"/>
                </a:solidFill>
              </a:rPr>
              <a:t> </a:t>
            </a:r>
            <a:r>
              <a:rPr sz="2000" dirty="0">
                <a:solidFill>
                  <a:srgbClr val="756F6F"/>
                </a:solidFill>
              </a:rPr>
              <a:t>18:</a:t>
            </a:r>
            <a:r>
              <a:rPr sz="2000" spc="-65" dirty="0">
                <a:solidFill>
                  <a:srgbClr val="756F6F"/>
                </a:solidFill>
              </a:rPr>
              <a:t> </a:t>
            </a:r>
            <a:r>
              <a:rPr sz="2000" spc="-10" dirty="0">
                <a:solidFill>
                  <a:srgbClr val="756F6F"/>
                </a:solidFill>
              </a:rPr>
              <a:t>Burns</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pic>
        <p:nvPicPr>
          <p:cNvPr id="5" name="object 5"/>
          <p:cNvPicPr/>
          <p:nvPr/>
        </p:nvPicPr>
        <p:blipFill>
          <a:blip r:embed="rId4" cstate="print"/>
          <a:stretch>
            <a:fillRect/>
          </a:stretch>
        </p:blipFill>
        <p:spPr>
          <a:xfrm>
            <a:off x="1214627" y="1841754"/>
            <a:ext cx="2021585" cy="2462783"/>
          </a:xfrm>
          <a:prstGeom prst="rect">
            <a:avLst/>
          </a:prstGeom>
        </p:spPr>
      </p:pic>
      <p:grpSp>
        <p:nvGrpSpPr>
          <p:cNvPr id="6" name="object 6"/>
          <p:cNvGrpSpPr/>
          <p:nvPr/>
        </p:nvGrpSpPr>
        <p:grpSpPr>
          <a:xfrm>
            <a:off x="526541" y="4371591"/>
            <a:ext cx="3385185" cy="1031875"/>
            <a:chOff x="526541" y="4371591"/>
            <a:chExt cx="3385185" cy="1031875"/>
          </a:xfrm>
        </p:grpSpPr>
        <p:sp>
          <p:nvSpPr>
            <p:cNvPr id="7" name="object 7"/>
            <p:cNvSpPr/>
            <p:nvPr/>
          </p:nvSpPr>
          <p:spPr>
            <a:xfrm>
              <a:off x="536066" y="4381116"/>
              <a:ext cx="3366135" cy="1012825"/>
            </a:xfrm>
            <a:custGeom>
              <a:avLst/>
              <a:gdLst/>
              <a:ahLst/>
              <a:cxnLst/>
              <a:rect l="l" t="t" r="r" b="b"/>
              <a:pathLst>
                <a:path w="3366135" h="1012825">
                  <a:moveTo>
                    <a:pt x="3249485" y="0"/>
                  </a:moveTo>
                  <a:lnTo>
                    <a:pt x="116268" y="0"/>
                  </a:lnTo>
                  <a:lnTo>
                    <a:pt x="71012" y="9137"/>
                  </a:lnTo>
                  <a:lnTo>
                    <a:pt x="34055" y="34055"/>
                  </a:lnTo>
                  <a:lnTo>
                    <a:pt x="9137" y="71012"/>
                  </a:lnTo>
                  <a:lnTo>
                    <a:pt x="0" y="116268"/>
                  </a:lnTo>
                  <a:lnTo>
                    <a:pt x="0" y="896429"/>
                  </a:lnTo>
                  <a:lnTo>
                    <a:pt x="9137" y="941685"/>
                  </a:lnTo>
                  <a:lnTo>
                    <a:pt x="34055" y="978642"/>
                  </a:lnTo>
                  <a:lnTo>
                    <a:pt x="71012" y="1003560"/>
                  </a:lnTo>
                  <a:lnTo>
                    <a:pt x="116268" y="1012698"/>
                  </a:lnTo>
                  <a:lnTo>
                    <a:pt x="3249485" y="1012698"/>
                  </a:lnTo>
                  <a:lnTo>
                    <a:pt x="3294741" y="1003560"/>
                  </a:lnTo>
                  <a:lnTo>
                    <a:pt x="3331698" y="978642"/>
                  </a:lnTo>
                  <a:lnTo>
                    <a:pt x="3356616" y="941685"/>
                  </a:lnTo>
                  <a:lnTo>
                    <a:pt x="3365754" y="896429"/>
                  </a:lnTo>
                  <a:lnTo>
                    <a:pt x="3365754" y="116268"/>
                  </a:lnTo>
                  <a:lnTo>
                    <a:pt x="3356616" y="71012"/>
                  </a:lnTo>
                  <a:lnTo>
                    <a:pt x="3331698" y="34055"/>
                  </a:lnTo>
                  <a:lnTo>
                    <a:pt x="3294741" y="9137"/>
                  </a:lnTo>
                  <a:lnTo>
                    <a:pt x="3249485" y="0"/>
                  </a:lnTo>
                  <a:close/>
                </a:path>
              </a:pathLst>
            </a:custGeom>
            <a:solidFill>
              <a:srgbClr val="FFF4D2"/>
            </a:solidFill>
          </p:spPr>
          <p:txBody>
            <a:bodyPr wrap="square" lIns="0" tIns="0" rIns="0" bIns="0" rtlCol="0"/>
            <a:lstStyle/>
            <a:p>
              <a:endParaRPr/>
            </a:p>
          </p:txBody>
        </p:sp>
        <p:sp>
          <p:nvSpPr>
            <p:cNvPr id="8" name="object 8"/>
            <p:cNvSpPr/>
            <p:nvPr/>
          </p:nvSpPr>
          <p:spPr>
            <a:xfrm>
              <a:off x="536066" y="4381116"/>
              <a:ext cx="3366135" cy="1012825"/>
            </a:xfrm>
            <a:custGeom>
              <a:avLst/>
              <a:gdLst/>
              <a:ahLst/>
              <a:cxnLst/>
              <a:rect l="l" t="t" r="r" b="b"/>
              <a:pathLst>
                <a:path w="3366135" h="1012825">
                  <a:moveTo>
                    <a:pt x="0" y="116268"/>
                  </a:moveTo>
                  <a:lnTo>
                    <a:pt x="9137" y="71012"/>
                  </a:lnTo>
                  <a:lnTo>
                    <a:pt x="34055" y="34055"/>
                  </a:lnTo>
                  <a:lnTo>
                    <a:pt x="71012" y="9137"/>
                  </a:lnTo>
                  <a:lnTo>
                    <a:pt x="116268" y="0"/>
                  </a:lnTo>
                  <a:lnTo>
                    <a:pt x="3249485" y="0"/>
                  </a:lnTo>
                  <a:lnTo>
                    <a:pt x="3294741" y="9137"/>
                  </a:lnTo>
                  <a:lnTo>
                    <a:pt x="3331698" y="34055"/>
                  </a:lnTo>
                  <a:lnTo>
                    <a:pt x="3356616" y="71012"/>
                  </a:lnTo>
                  <a:lnTo>
                    <a:pt x="3365754" y="116268"/>
                  </a:lnTo>
                  <a:lnTo>
                    <a:pt x="3365754" y="896429"/>
                  </a:lnTo>
                  <a:lnTo>
                    <a:pt x="3356616" y="941685"/>
                  </a:lnTo>
                  <a:lnTo>
                    <a:pt x="3331698" y="978642"/>
                  </a:lnTo>
                  <a:lnTo>
                    <a:pt x="3294741" y="1003560"/>
                  </a:lnTo>
                  <a:lnTo>
                    <a:pt x="3249485" y="1012698"/>
                  </a:lnTo>
                  <a:lnTo>
                    <a:pt x="116268" y="1012698"/>
                  </a:lnTo>
                  <a:lnTo>
                    <a:pt x="71012" y="1003560"/>
                  </a:lnTo>
                  <a:lnTo>
                    <a:pt x="34055" y="978642"/>
                  </a:lnTo>
                  <a:lnTo>
                    <a:pt x="9137" y="941685"/>
                  </a:lnTo>
                  <a:lnTo>
                    <a:pt x="0" y="896429"/>
                  </a:lnTo>
                  <a:lnTo>
                    <a:pt x="0" y="116268"/>
                  </a:lnTo>
                  <a:close/>
                </a:path>
              </a:pathLst>
            </a:custGeom>
            <a:ln w="19050">
              <a:solidFill>
                <a:srgbClr val="BB8542"/>
              </a:solidFill>
            </a:ln>
          </p:spPr>
          <p:txBody>
            <a:bodyPr wrap="square" lIns="0" tIns="0" rIns="0" bIns="0" rtlCol="0"/>
            <a:lstStyle/>
            <a:p>
              <a:endParaRPr/>
            </a:p>
          </p:txBody>
        </p:sp>
      </p:grpSp>
      <p:sp>
        <p:nvSpPr>
          <p:cNvPr id="9" name="object 9"/>
          <p:cNvSpPr txBox="1"/>
          <p:nvPr/>
        </p:nvSpPr>
        <p:spPr>
          <a:xfrm>
            <a:off x="1481656" y="4498337"/>
            <a:ext cx="2261870" cy="757555"/>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Arial MT"/>
                <a:cs typeface="Arial MT"/>
              </a:rPr>
              <a:t>Patients</a:t>
            </a:r>
            <a:r>
              <a:rPr sz="1600" spc="-30" dirty="0">
                <a:latin typeface="Arial MT"/>
                <a:cs typeface="Arial MT"/>
              </a:rPr>
              <a:t> </a:t>
            </a:r>
            <a:r>
              <a:rPr sz="1600" dirty="0">
                <a:latin typeface="Arial MT"/>
                <a:cs typeface="Arial MT"/>
              </a:rPr>
              <a:t>with</a:t>
            </a:r>
            <a:r>
              <a:rPr sz="1600" spc="-40" dirty="0">
                <a:latin typeface="Arial MT"/>
                <a:cs typeface="Arial MT"/>
              </a:rPr>
              <a:t> </a:t>
            </a:r>
            <a:r>
              <a:rPr sz="1600" spc="-10" dirty="0">
                <a:latin typeface="Arial MT"/>
                <a:cs typeface="Arial MT"/>
              </a:rPr>
              <a:t>chemical </a:t>
            </a:r>
            <a:r>
              <a:rPr sz="1600" dirty="0">
                <a:latin typeface="Arial MT"/>
                <a:cs typeface="Arial MT"/>
              </a:rPr>
              <a:t>burns</a:t>
            </a:r>
            <a:r>
              <a:rPr sz="1600" spc="-15" dirty="0">
                <a:latin typeface="Arial MT"/>
                <a:cs typeface="Arial MT"/>
              </a:rPr>
              <a:t> </a:t>
            </a:r>
            <a:r>
              <a:rPr sz="1600" dirty="0">
                <a:latin typeface="Arial MT"/>
                <a:cs typeface="Arial MT"/>
              </a:rPr>
              <a:t>should</a:t>
            </a:r>
            <a:r>
              <a:rPr sz="1600" spc="-25" dirty="0">
                <a:latin typeface="Arial MT"/>
                <a:cs typeface="Arial MT"/>
              </a:rPr>
              <a:t> be </a:t>
            </a:r>
            <a:r>
              <a:rPr sz="1600" dirty="0">
                <a:latin typeface="Arial MT"/>
                <a:cs typeface="Arial MT"/>
              </a:rPr>
              <a:t>deconned</a:t>
            </a:r>
            <a:r>
              <a:rPr sz="1600" spc="-35" dirty="0">
                <a:latin typeface="Arial MT"/>
                <a:cs typeface="Arial MT"/>
              </a:rPr>
              <a:t> </a:t>
            </a:r>
            <a:r>
              <a:rPr sz="1600" dirty="0">
                <a:latin typeface="Arial MT"/>
                <a:cs typeface="Arial MT"/>
              </a:rPr>
              <a:t>IAW</a:t>
            </a:r>
            <a:r>
              <a:rPr sz="1600" spc="-25" dirty="0">
                <a:latin typeface="Arial MT"/>
                <a:cs typeface="Arial MT"/>
              </a:rPr>
              <a:t> </a:t>
            </a:r>
            <a:r>
              <a:rPr sz="1600" dirty="0">
                <a:latin typeface="Arial MT"/>
                <a:cs typeface="Arial MT"/>
              </a:rPr>
              <a:t>Unit</a:t>
            </a:r>
            <a:r>
              <a:rPr sz="1600" spc="-30" dirty="0">
                <a:latin typeface="Arial MT"/>
                <a:cs typeface="Arial MT"/>
              </a:rPr>
              <a:t> </a:t>
            </a:r>
            <a:r>
              <a:rPr sz="1600" spc="-25" dirty="0">
                <a:latin typeface="Arial MT"/>
                <a:cs typeface="Arial MT"/>
              </a:rPr>
              <a:t>SOP</a:t>
            </a:r>
            <a:endParaRPr sz="1600">
              <a:latin typeface="Arial MT"/>
              <a:cs typeface="Arial MT"/>
            </a:endParaRPr>
          </a:p>
        </p:txBody>
      </p:sp>
      <p:pic>
        <p:nvPicPr>
          <p:cNvPr id="10" name="object 10"/>
          <p:cNvPicPr/>
          <p:nvPr/>
        </p:nvPicPr>
        <p:blipFill>
          <a:blip r:embed="rId5" cstate="print"/>
          <a:stretch>
            <a:fillRect/>
          </a:stretch>
        </p:blipFill>
        <p:spPr>
          <a:xfrm>
            <a:off x="691134" y="4638294"/>
            <a:ext cx="640079" cy="548639"/>
          </a:xfrm>
          <a:prstGeom prst="rect">
            <a:avLst/>
          </a:prstGeom>
        </p:spPr>
      </p:pic>
      <p:sp>
        <p:nvSpPr>
          <p:cNvPr id="11" name="object 11"/>
          <p:cNvSpPr txBox="1"/>
          <p:nvPr/>
        </p:nvSpPr>
        <p:spPr>
          <a:xfrm>
            <a:off x="4670257" y="4321110"/>
            <a:ext cx="6466840" cy="1549400"/>
          </a:xfrm>
          <a:prstGeom prst="rect">
            <a:avLst/>
          </a:prstGeom>
        </p:spPr>
        <p:txBody>
          <a:bodyPr vert="horz" wrap="square" lIns="0" tIns="12700" rIns="0" bIns="0" rtlCol="0">
            <a:spAutoFit/>
          </a:bodyPr>
          <a:lstStyle/>
          <a:p>
            <a:pPr marL="12700" marR="16510">
              <a:lnSpc>
                <a:spcPct val="100000"/>
              </a:lnSpc>
              <a:spcBef>
                <a:spcPts val="100"/>
              </a:spcBef>
            </a:pPr>
            <a:r>
              <a:rPr sz="1800" dirty="0">
                <a:latin typeface="Arial MT"/>
                <a:cs typeface="Arial MT"/>
              </a:rPr>
              <a:t>Ignites</a:t>
            </a:r>
            <a:r>
              <a:rPr sz="1800" spc="-10" dirty="0">
                <a:latin typeface="Arial MT"/>
                <a:cs typeface="Arial MT"/>
              </a:rPr>
              <a:t> </a:t>
            </a:r>
            <a:r>
              <a:rPr sz="1800" dirty="0">
                <a:latin typeface="Arial MT"/>
                <a:cs typeface="Arial MT"/>
              </a:rPr>
              <a:t>spontaneously</a:t>
            </a:r>
            <a:r>
              <a:rPr sz="1800" spc="-30" dirty="0">
                <a:latin typeface="Arial MT"/>
                <a:cs typeface="Arial MT"/>
              </a:rPr>
              <a:t> </a:t>
            </a:r>
            <a:r>
              <a:rPr sz="1800" dirty="0">
                <a:latin typeface="Arial MT"/>
                <a:cs typeface="Arial MT"/>
              </a:rPr>
              <a:t>in</a:t>
            </a:r>
            <a:r>
              <a:rPr sz="1800" spc="-5" dirty="0">
                <a:latin typeface="Arial MT"/>
                <a:cs typeface="Arial MT"/>
              </a:rPr>
              <a:t> </a:t>
            </a:r>
            <a:r>
              <a:rPr sz="1800" dirty="0">
                <a:latin typeface="Arial MT"/>
                <a:cs typeface="Arial MT"/>
              </a:rPr>
              <a:t>contact</a:t>
            </a:r>
            <a:r>
              <a:rPr sz="1800" spc="-10" dirty="0">
                <a:latin typeface="Arial MT"/>
                <a:cs typeface="Arial MT"/>
              </a:rPr>
              <a:t> </a:t>
            </a:r>
            <a:r>
              <a:rPr sz="1800" dirty="0">
                <a:latin typeface="Arial MT"/>
                <a:cs typeface="Arial MT"/>
              </a:rPr>
              <a:t>with</a:t>
            </a:r>
            <a:r>
              <a:rPr sz="1800" spc="-5" dirty="0">
                <a:latin typeface="Arial MT"/>
                <a:cs typeface="Arial MT"/>
              </a:rPr>
              <a:t> </a:t>
            </a:r>
            <a:r>
              <a:rPr sz="1800" dirty="0">
                <a:latin typeface="Arial MT"/>
                <a:cs typeface="Arial MT"/>
              </a:rPr>
              <a:t>air;</a:t>
            </a:r>
            <a:r>
              <a:rPr sz="1800" spc="-10" dirty="0">
                <a:latin typeface="Arial MT"/>
                <a:cs typeface="Arial MT"/>
              </a:rPr>
              <a:t> </a:t>
            </a:r>
            <a:r>
              <a:rPr sz="1800" dirty="0">
                <a:latin typeface="Arial MT"/>
                <a:cs typeface="Arial MT"/>
              </a:rPr>
              <a:t>produces</a:t>
            </a:r>
            <a:r>
              <a:rPr sz="1800" spc="-20" dirty="0">
                <a:latin typeface="Arial MT"/>
                <a:cs typeface="Arial MT"/>
              </a:rPr>
              <a:t> </a:t>
            </a:r>
            <a:r>
              <a:rPr sz="1800" dirty="0">
                <a:latin typeface="Arial MT"/>
                <a:cs typeface="Arial MT"/>
              </a:rPr>
              <a:t>yellow</a:t>
            </a:r>
            <a:r>
              <a:rPr sz="1800" spc="-15" dirty="0">
                <a:latin typeface="Arial MT"/>
                <a:cs typeface="Arial MT"/>
              </a:rPr>
              <a:t> </a:t>
            </a:r>
            <a:r>
              <a:rPr sz="1800" spc="-10" dirty="0">
                <a:latin typeface="Arial MT"/>
                <a:cs typeface="Arial MT"/>
              </a:rPr>
              <a:t>flame </a:t>
            </a:r>
            <a:r>
              <a:rPr sz="1800" dirty="0">
                <a:latin typeface="Arial MT"/>
                <a:cs typeface="Arial MT"/>
              </a:rPr>
              <a:t>and</a:t>
            </a:r>
            <a:r>
              <a:rPr sz="1800" spc="-25" dirty="0">
                <a:latin typeface="Arial MT"/>
                <a:cs typeface="Arial MT"/>
              </a:rPr>
              <a:t> </a:t>
            </a:r>
            <a:r>
              <a:rPr sz="1800" dirty="0">
                <a:latin typeface="Arial MT"/>
                <a:cs typeface="Arial MT"/>
              </a:rPr>
              <a:t>white</a:t>
            </a:r>
            <a:r>
              <a:rPr sz="1800" spc="-10" dirty="0">
                <a:latin typeface="Arial MT"/>
                <a:cs typeface="Arial MT"/>
              </a:rPr>
              <a:t> </a:t>
            </a:r>
            <a:r>
              <a:rPr sz="1800" dirty="0">
                <a:latin typeface="Arial MT"/>
                <a:cs typeface="Arial MT"/>
              </a:rPr>
              <a:t>smoke</a:t>
            </a:r>
            <a:r>
              <a:rPr sz="1800" spc="-15" dirty="0">
                <a:latin typeface="Arial MT"/>
                <a:cs typeface="Arial MT"/>
              </a:rPr>
              <a:t> </a:t>
            </a:r>
            <a:r>
              <a:rPr sz="1800" dirty="0">
                <a:latin typeface="Arial MT"/>
                <a:cs typeface="Arial MT"/>
              </a:rPr>
              <a:t>in</a:t>
            </a:r>
            <a:r>
              <a:rPr sz="1800" spc="-10" dirty="0">
                <a:latin typeface="Arial MT"/>
                <a:cs typeface="Arial MT"/>
              </a:rPr>
              <a:t> </a:t>
            </a:r>
            <a:r>
              <a:rPr sz="1800" dirty="0">
                <a:latin typeface="Arial MT"/>
                <a:cs typeface="Arial MT"/>
              </a:rPr>
              <a:t>the</a:t>
            </a:r>
            <a:r>
              <a:rPr sz="1800" spc="-10" dirty="0">
                <a:latin typeface="Arial MT"/>
                <a:cs typeface="Arial MT"/>
              </a:rPr>
              <a:t> </a:t>
            </a:r>
            <a:r>
              <a:rPr sz="1800" dirty="0">
                <a:latin typeface="Arial MT"/>
                <a:cs typeface="Arial MT"/>
              </a:rPr>
              <a:t>wound</a:t>
            </a:r>
            <a:r>
              <a:rPr sz="1800" spc="-10" dirty="0">
                <a:latin typeface="Arial MT"/>
                <a:cs typeface="Arial MT"/>
              </a:rPr>
              <a:t> </a:t>
            </a:r>
            <a:r>
              <a:rPr sz="1800" spc="-25" dirty="0">
                <a:latin typeface="Arial MT"/>
                <a:cs typeface="Arial MT"/>
              </a:rPr>
              <a:t>bed</a:t>
            </a:r>
            <a:endParaRPr sz="1800">
              <a:latin typeface="Arial MT"/>
              <a:cs typeface="Arial MT"/>
            </a:endParaRPr>
          </a:p>
          <a:p>
            <a:pPr marL="12700">
              <a:lnSpc>
                <a:spcPct val="100000"/>
              </a:lnSpc>
              <a:spcBef>
                <a:spcPts val="600"/>
              </a:spcBef>
            </a:pPr>
            <a:r>
              <a:rPr sz="1800" b="1" dirty="0">
                <a:solidFill>
                  <a:srgbClr val="BB8542"/>
                </a:solidFill>
                <a:latin typeface="Arial"/>
                <a:cs typeface="Arial"/>
              </a:rPr>
              <a:t>Submerse</a:t>
            </a:r>
            <a:r>
              <a:rPr sz="1800" b="1" spc="-35" dirty="0">
                <a:solidFill>
                  <a:srgbClr val="BB8542"/>
                </a:solidFill>
                <a:latin typeface="Arial"/>
                <a:cs typeface="Arial"/>
              </a:rPr>
              <a:t> </a:t>
            </a:r>
            <a:r>
              <a:rPr sz="1800" b="1" dirty="0">
                <a:solidFill>
                  <a:srgbClr val="BB8542"/>
                </a:solidFill>
                <a:latin typeface="Arial"/>
                <a:cs typeface="Arial"/>
              </a:rPr>
              <a:t>the</a:t>
            </a:r>
            <a:r>
              <a:rPr sz="1800" b="1" spc="-15" dirty="0">
                <a:solidFill>
                  <a:srgbClr val="BB8542"/>
                </a:solidFill>
                <a:latin typeface="Arial"/>
                <a:cs typeface="Arial"/>
              </a:rPr>
              <a:t> </a:t>
            </a:r>
            <a:r>
              <a:rPr sz="1800" b="1" dirty="0">
                <a:solidFill>
                  <a:srgbClr val="BB8542"/>
                </a:solidFill>
                <a:latin typeface="Arial"/>
                <a:cs typeface="Arial"/>
              </a:rPr>
              <a:t>burned</a:t>
            </a:r>
            <a:r>
              <a:rPr sz="1800" b="1" spc="-25" dirty="0">
                <a:solidFill>
                  <a:srgbClr val="BB8542"/>
                </a:solidFill>
                <a:latin typeface="Arial"/>
                <a:cs typeface="Arial"/>
              </a:rPr>
              <a:t> </a:t>
            </a:r>
            <a:r>
              <a:rPr sz="1800" b="1" dirty="0">
                <a:solidFill>
                  <a:srgbClr val="BB8542"/>
                </a:solidFill>
                <a:latin typeface="Arial"/>
                <a:cs typeface="Arial"/>
              </a:rPr>
              <a:t>area</a:t>
            </a:r>
            <a:r>
              <a:rPr sz="1800" b="1" spc="-30" dirty="0">
                <a:solidFill>
                  <a:srgbClr val="BB8542"/>
                </a:solidFill>
                <a:latin typeface="Arial"/>
                <a:cs typeface="Arial"/>
              </a:rPr>
              <a:t> </a:t>
            </a:r>
            <a:r>
              <a:rPr sz="1800" b="1" dirty="0">
                <a:solidFill>
                  <a:srgbClr val="BB8542"/>
                </a:solidFill>
                <a:latin typeface="Arial"/>
                <a:cs typeface="Arial"/>
              </a:rPr>
              <a:t>in</a:t>
            </a:r>
            <a:r>
              <a:rPr sz="1800" b="1" spc="-25" dirty="0">
                <a:solidFill>
                  <a:srgbClr val="BB8542"/>
                </a:solidFill>
                <a:latin typeface="Arial"/>
                <a:cs typeface="Arial"/>
              </a:rPr>
              <a:t> </a:t>
            </a:r>
            <a:r>
              <a:rPr sz="1800" b="1" spc="-10" dirty="0">
                <a:solidFill>
                  <a:srgbClr val="BB8542"/>
                </a:solidFill>
                <a:latin typeface="Arial"/>
                <a:cs typeface="Arial"/>
              </a:rPr>
              <a:t>water</a:t>
            </a:r>
            <a:endParaRPr sz="1800">
              <a:latin typeface="Arial"/>
              <a:cs typeface="Arial"/>
            </a:endParaRPr>
          </a:p>
          <a:p>
            <a:pPr marL="12700" marR="5080">
              <a:lnSpc>
                <a:spcPct val="100000"/>
              </a:lnSpc>
              <a:spcBef>
                <a:spcPts val="595"/>
              </a:spcBef>
            </a:pPr>
            <a:r>
              <a:rPr sz="1800" dirty="0">
                <a:latin typeface="Arial MT"/>
                <a:cs typeface="Arial MT"/>
              </a:rPr>
              <a:t>Apply</a:t>
            </a:r>
            <a:r>
              <a:rPr sz="1800" spc="-15" dirty="0">
                <a:latin typeface="Arial MT"/>
                <a:cs typeface="Arial MT"/>
              </a:rPr>
              <a:t> </a:t>
            </a:r>
            <a:r>
              <a:rPr sz="1800" dirty="0">
                <a:latin typeface="Arial MT"/>
                <a:cs typeface="Arial MT"/>
              </a:rPr>
              <a:t>wet</a:t>
            </a:r>
            <a:r>
              <a:rPr sz="1800" spc="-5" dirty="0">
                <a:latin typeface="Arial MT"/>
                <a:cs typeface="Arial MT"/>
              </a:rPr>
              <a:t> </a:t>
            </a:r>
            <a:r>
              <a:rPr sz="1800" dirty="0">
                <a:latin typeface="Arial MT"/>
                <a:cs typeface="Arial MT"/>
              </a:rPr>
              <a:t>barrier</a:t>
            </a:r>
            <a:r>
              <a:rPr sz="1800" spc="-10" dirty="0">
                <a:latin typeface="Arial MT"/>
                <a:cs typeface="Arial MT"/>
              </a:rPr>
              <a:t> (water-</a:t>
            </a:r>
            <a:r>
              <a:rPr sz="1800" dirty="0">
                <a:latin typeface="Arial MT"/>
                <a:cs typeface="Arial MT"/>
              </a:rPr>
              <a:t>soaked</a:t>
            </a:r>
            <a:r>
              <a:rPr sz="1800" spc="-10" dirty="0">
                <a:latin typeface="Arial MT"/>
                <a:cs typeface="Arial MT"/>
              </a:rPr>
              <a:t> </a:t>
            </a:r>
            <a:r>
              <a:rPr sz="1800" dirty="0">
                <a:latin typeface="Arial MT"/>
                <a:cs typeface="Arial MT"/>
              </a:rPr>
              <a:t>gauze,</a:t>
            </a:r>
            <a:r>
              <a:rPr sz="1800" spc="-15" dirty="0">
                <a:latin typeface="Arial MT"/>
                <a:cs typeface="Arial MT"/>
              </a:rPr>
              <a:t> </a:t>
            </a:r>
            <a:r>
              <a:rPr sz="1800" dirty="0">
                <a:latin typeface="Arial MT"/>
                <a:cs typeface="Arial MT"/>
              </a:rPr>
              <a:t>clothing,</a:t>
            </a:r>
            <a:r>
              <a:rPr sz="1800" spc="-15" dirty="0">
                <a:latin typeface="Arial MT"/>
                <a:cs typeface="Arial MT"/>
              </a:rPr>
              <a:t> </a:t>
            </a:r>
            <a:r>
              <a:rPr sz="1800" dirty="0">
                <a:latin typeface="Arial MT"/>
                <a:cs typeface="Arial MT"/>
              </a:rPr>
              <a:t>mud,</a:t>
            </a:r>
            <a:r>
              <a:rPr sz="1800" spc="-5" dirty="0">
                <a:latin typeface="Arial MT"/>
                <a:cs typeface="Arial MT"/>
              </a:rPr>
              <a:t> </a:t>
            </a:r>
            <a:r>
              <a:rPr sz="1800" dirty="0">
                <a:latin typeface="Arial MT"/>
                <a:cs typeface="Arial MT"/>
              </a:rPr>
              <a:t>etc.) </a:t>
            </a:r>
            <a:r>
              <a:rPr sz="1800" spc="-20" dirty="0">
                <a:latin typeface="Arial MT"/>
                <a:cs typeface="Arial MT"/>
              </a:rPr>
              <a:t>with </a:t>
            </a:r>
            <a:r>
              <a:rPr sz="1800" dirty="0">
                <a:latin typeface="Arial MT"/>
                <a:cs typeface="Arial MT"/>
              </a:rPr>
              <a:t>an</a:t>
            </a:r>
            <a:r>
              <a:rPr sz="1800" spc="-15" dirty="0">
                <a:latin typeface="Arial MT"/>
                <a:cs typeface="Arial MT"/>
              </a:rPr>
              <a:t> </a:t>
            </a:r>
            <a:r>
              <a:rPr sz="1800" dirty="0">
                <a:latin typeface="Arial MT"/>
                <a:cs typeface="Arial MT"/>
              </a:rPr>
              <a:t>occlusive</a:t>
            </a:r>
            <a:r>
              <a:rPr sz="1800" spc="-20" dirty="0">
                <a:latin typeface="Arial MT"/>
                <a:cs typeface="Arial MT"/>
              </a:rPr>
              <a:t> </a:t>
            </a:r>
            <a:r>
              <a:rPr sz="1800" spc="-10" dirty="0">
                <a:latin typeface="Arial MT"/>
                <a:cs typeface="Arial MT"/>
              </a:rPr>
              <a:t>dressing</a:t>
            </a:r>
            <a:endParaRPr sz="1800">
              <a:latin typeface="Arial MT"/>
              <a:cs typeface="Arial MT"/>
            </a:endParaRPr>
          </a:p>
        </p:txBody>
      </p:sp>
      <p:sp>
        <p:nvSpPr>
          <p:cNvPr id="12" name="object 12"/>
          <p:cNvSpPr/>
          <p:nvPr/>
        </p:nvSpPr>
        <p:spPr>
          <a:xfrm>
            <a:off x="4447413" y="2599561"/>
            <a:ext cx="0" cy="296545"/>
          </a:xfrm>
          <a:custGeom>
            <a:avLst/>
            <a:gdLst/>
            <a:ahLst/>
            <a:cxnLst/>
            <a:rect l="l" t="t" r="r" b="b"/>
            <a:pathLst>
              <a:path h="296544">
                <a:moveTo>
                  <a:pt x="0" y="295986"/>
                </a:moveTo>
                <a:lnTo>
                  <a:pt x="0" y="0"/>
                </a:lnTo>
              </a:path>
            </a:pathLst>
          </a:custGeom>
          <a:ln w="101600">
            <a:solidFill>
              <a:srgbClr val="CD9146"/>
            </a:solidFill>
          </a:ln>
        </p:spPr>
        <p:txBody>
          <a:bodyPr wrap="square" lIns="0" tIns="0" rIns="0" bIns="0" rtlCol="0"/>
          <a:lstStyle/>
          <a:p>
            <a:endParaRPr/>
          </a:p>
        </p:txBody>
      </p:sp>
      <p:sp>
        <p:nvSpPr>
          <p:cNvPr id="13" name="object 13"/>
          <p:cNvSpPr/>
          <p:nvPr/>
        </p:nvSpPr>
        <p:spPr>
          <a:xfrm>
            <a:off x="4447413" y="3370702"/>
            <a:ext cx="0" cy="518159"/>
          </a:xfrm>
          <a:custGeom>
            <a:avLst/>
            <a:gdLst/>
            <a:ahLst/>
            <a:cxnLst/>
            <a:rect l="l" t="t" r="r" b="b"/>
            <a:pathLst>
              <a:path h="518160">
                <a:moveTo>
                  <a:pt x="0" y="517613"/>
                </a:moveTo>
                <a:lnTo>
                  <a:pt x="0" y="0"/>
                </a:lnTo>
              </a:path>
            </a:pathLst>
          </a:custGeom>
          <a:ln w="101600">
            <a:solidFill>
              <a:srgbClr val="CD9146"/>
            </a:solidFill>
          </a:ln>
        </p:spPr>
        <p:txBody>
          <a:bodyPr wrap="square" lIns="0" tIns="0" rIns="0" bIns="0" rtlCol="0"/>
          <a:lstStyle/>
          <a:p>
            <a:endParaRPr/>
          </a:p>
        </p:txBody>
      </p:sp>
      <p:sp>
        <p:nvSpPr>
          <p:cNvPr id="14" name="object 14"/>
          <p:cNvSpPr txBox="1"/>
          <p:nvPr/>
        </p:nvSpPr>
        <p:spPr>
          <a:xfrm>
            <a:off x="4014938" y="685683"/>
            <a:ext cx="6627495" cy="3611245"/>
          </a:xfrm>
          <a:prstGeom prst="rect">
            <a:avLst/>
          </a:prstGeom>
        </p:spPr>
        <p:txBody>
          <a:bodyPr vert="horz" wrap="square" lIns="0" tIns="74295" rIns="0" bIns="0" rtlCol="0">
            <a:spAutoFit/>
          </a:bodyPr>
          <a:lstStyle/>
          <a:p>
            <a:pPr marL="12700" marR="2389505" indent="798830">
              <a:lnSpc>
                <a:spcPts val="3890"/>
              </a:lnSpc>
              <a:spcBef>
                <a:spcPts val="585"/>
              </a:spcBef>
            </a:pPr>
            <a:r>
              <a:rPr sz="3600" b="1" dirty="0">
                <a:latin typeface="Arial"/>
                <a:cs typeface="Arial"/>
              </a:rPr>
              <a:t>IN</a:t>
            </a:r>
            <a:r>
              <a:rPr sz="3600" b="1" spc="-5" dirty="0">
                <a:latin typeface="Arial"/>
                <a:cs typeface="Arial"/>
              </a:rPr>
              <a:t> </a:t>
            </a:r>
            <a:r>
              <a:rPr sz="3600" b="1" dirty="0">
                <a:latin typeface="Arial"/>
                <a:cs typeface="Arial"/>
              </a:rPr>
              <a:t>CASE </a:t>
            </a:r>
            <a:r>
              <a:rPr sz="3600" b="1" spc="-25" dirty="0">
                <a:latin typeface="Arial"/>
                <a:cs typeface="Arial"/>
              </a:rPr>
              <a:t>OF </a:t>
            </a:r>
            <a:r>
              <a:rPr sz="3600" b="1" dirty="0">
                <a:solidFill>
                  <a:srgbClr val="BB8542"/>
                </a:solidFill>
                <a:latin typeface="Arial"/>
                <a:cs typeface="Arial"/>
              </a:rPr>
              <a:t>CHEMICAL</a:t>
            </a:r>
            <a:r>
              <a:rPr sz="3600" b="1" spc="-195" dirty="0">
                <a:solidFill>
                  <a:srgbClr val="BB8542"/>
                </a:solidFill>
                <a:latin typeface="Arial"/>
                <a:cs typeface="Arial"/>
              </a:rPr>
              <a:t> </a:t>
            </a:r>
            <a:r>
              <a:rPr sz="3600" b="1" spc="-10" dirty="0">
                <a:latin typeface="Arial"/>
                <a:cs typeface="Arial"/>
              </a:rPr>
              <a:t>INJURY</a:t>
            </a:r>
            <a:endParaRPr sz="3600">
              <a:latin typeface="Arial"/>
              <a:cs typeface="Arial"/>
            </a:endParaRPr>
          </a:p>
          <a:p>
            <a:pPr marL="355600">
              <a:lnSpc>
                <a:spcPct val="100000"/>
              </a:lnSpc>
              <a:spcBef>
                <a:spcPts val="1050"/>
              </a:spcBef>
            </a:pPr>
            <a:r>
              <a:rPr sz="1800" dirty="0">
                <a:latin typeface="Arial MT"/>
                <a:cs typeface="Arial MT"/>
              </a:rPr>
              <a:t>Advise</a:t>
            </a:r>
            <a:r>
              <a:rPr sz="1800" spc="-20" dirty="0">
                <a:latin typeface="Arial MT"/>
                <a:cs typeface="Arial MT"/>
              </a:rPr>
              <a:t> </a:t>
            </a:r>
            <a:r>
              <a:rPr sz="1800" dirty="0">
                <a:latin typeface="Arial MT"/>
                <a:cs typeface="Arial MT"/>
              </a:rPr>
              <a:t>all</a:t>
            </a:r>
            <a:r>
              <a:rPr sz="1800" spc="-5" dirty="0">
                <a:latin typeface="Arial MT"/>
                <a:cs typeface="Arial MT"/>
              </a:rPr>
              <a:t> </a:t>
            </a:r>
            <a:r>
              <a:rPr sz="1800" dirty="0">
                <a:latin typeface="Arial MT"/>
                <a:cs typeface="Arial MT"/>
              </a:rPr>
              <a:t>first</a:t>
            </a:r>
            <a:r>
              <a:rPr sz="1800" spc="-10" dirty="0">
                <a:latin typeface="Arial MT"/>
                <a:cs typeface="Arial MT"/>
              </a:rPr>
              <a:t> </a:t>
            </a:r>
            <a:r>
              <a:rPr sz="1800" dirty="0">
                <a:latin typeface="Arial MT"/>
                <a:cs typeface="Arial MT"/>
              </a:rPr>
              <a:t>responders</a:t>
            </a:r>
            <a:r>
              <a:rPr sz="1800" spc="-15" dirty="0">
                <a:latin typeface="Arial MT"/>
                <a:cs typeface="Arial MT"/>
              </a:rPr>
              <a:t> </a:t>
            </a:r>
            <a:r>
              <a:rPr sz="1800" dirty="0">
                <a:latin typeface="Arial MT"/>
                <a:cs typeface="Arial MT"/>
              </a:rPr>
              <a:t>of</a:t>
            </a:r>
            <a:r>
              <a:rPr sz="1800" spc="-10" dirty="0">
                <a:latin typeface="Arial MT"/>
                <a:cs typeface="Arial MT"/>
              </a:rPr>
              <a:t> </a:t>
            </a:r>
            <a:r>
              <a:rPr sz="1800" dirty="0">
                <a:latin typeface="Arial MT"/>
                <a:cs typeface="Arial MT"/>
              </a:rPr>
              <a:t>the</a:t>
            </a:r>
            <a:r>
              <a:rPr sz="1800" spc="-5" dirty="0">
                <a:latin typeface="Arial MT"/>
                <a:cs typeface="Arial MT"/>
              </a:rPr>
              <a:t> </a:t>
            </a:r>
            <a:r>
              <a:rPr sz="1800" dirty="0">
                <a:latin typeface="Arial MT"/>
                <a:cs typeface="Arial MT"/>
              </a:rPr>
              <a:t>presence</a:t>
            </a:r>
            <a:r>
              <a:rPr sz="1800" spc="-15" dirty="0">
                <a:latin typeface="Arial MT"/>
                <a:cs typeface="Arial MT"/>
              </a:rPr>
              <a:t> </a:t>
            </a:r>
            <a:r>
              <a:rPr sz="1800" dirty="0">
                <a:latin typeface="Arial MT"/>
                <a:cs typeface="Arial MT"/>
              </a:rPr>
              <a:t>of</a:t>
            </a:r>
            <a:r>
              <a:rPr sz="1800" spc="-15" dirty="0">
                <a:latin typeface="Arial MT"/>
                <a:cs typeface="Arial MT"/>
              </a:rPr>
              <a:t> </a:t>
            </a:r>
            <a:r>
              <a:rPr sz="1800" dirty="0">
                <a:latin typeface="Arial MT"/>
                <a:cs typeface="Arial MT"/>
              </a:rPr>
              <a:t>a</a:t>
            </a:r>
            <a:r>
              <a:rPr sz="1800" spc="-5" dirty="0">
                <a:latin typeface="Arial MT"/>
                <a:cs typeface="Arial MT"/>
              </a:rPr>
              <a:t> </a:t>
            </a:r>
            <a:r>
              <a:rPr sz="1800" dirty="0">
                <a:latin typeface="Arial MT"/>
                <a:cs typeface="Arial MT"/>
              </a:rPr>
              <a:t>chemical</a:t>
            </a:r>
            <a:r>
              <a:rPr sz="1800" spc="-15" dirty="0">
                <a:latin typeface="Arial MT"/>
                <a:cs typeface="Arial MT"/>
              </a:rPr>
              <a:t> </a:t>
            </a:r>
            <a:r>
              <a:rPr sz="1800" spc="-20" dirty="0">
                <a:latin typeface="Arial MT"/>
                <a:cs typeface="Arial MT"/>
              </a:rPr>
              <a:t>burn</a:t>
            </a:r>
            <a:endParaRPr sz="1800">
              <a:latin typeface="Arial MT"/>
              <a:cs typeface="Arial MT"/>
            </a:endParaRPr>
          </a:p>
          <a:p>
            <a:pPr marL="355600">
              <a:lnSpc>
                <a:spcPct val="100000"/>
              </a:lnSpc>
              <a:spcBef>
                <a:spcPts val="730"/>
              </a:spcBef>
            </a:pPr>
            <a:r>
              <a:rPr sz="1800" b="1" spc="-10" dirty="0">
                <a:latin typeface="Arial"/>
                <a:cs typeface="Arial"/>
              </a:rPr>
              <a:t>EXAMPLE</a:t>
            </a:r>
            <a:endParaRPr sz="1800">
              <a:latin typeface="Arial"/>
              <a:cs typeface="Arial"/>
            </a:endParaRPr>
          </a:p>
          <a:p>
            <a:pPr marL="667385">
              <a:lnSpc>
                <a:spcPct val="100000"/>
              </a:lnSpc>
              <a:spcBef>
                <a:spcPts val="509"/>
              </a:spcBef>
            </a:pPr>
            <a:r>
              <a:rPr sz="1800" dirty="0">
                <a:latin typeface="Arial MT"/>
                <a:cs typeface="Arial MT"/>
              </a:rPr>
              <a:t>An</a:t>
            </a:r>
            <a:r>
              <a:rPr sz="1800" spc="-15" dirty="0">
                <a:latin typeface="Arial MT"/>
                <a:cs typeface="Arial MT"/>
              </a:rPr>
              <a:t> </a:t>
            </a:r>
            <a:r>
              <a:rPr sz="1800" dirty="0">
                <a:latin typeface="Arial MT"/>
                <a:cs typeface="Arial MT"/>
              </a:rPr>
              <a:t>example</a:t>
            </a:r>
            <a:r>
              <a:rPr sz="1800" spc="-20" dirty="0">
                <a:latin typeface="Arial MT"/>
                <a:cs typeface="Arial MT"/>
              </a:rPr>
              <a:t> </a:t>
            </a:r>
            <a:r>
              <a:rPr sz="1800" dirty="0">
                <a:latin typeface="Arial MT"/>
                <a:cs typeface="Arial MT"/>
              </a:rPr>
              <a:t>of</a:t>
            </a:r>
            <a:r>
              <a:rPr sz="1800" spc="-15" dirty="0">
                <a:latin typeface="Arial MT"/>
                <a:cs typeface="Arial MT"/>
              </a:rPr>
              <a:t> </a:t>
            </a:r>
            <a:r>
              <a:rPr sz="1800" dirty="0">
                <a:latin typeface="Arial MT"/>
                <a:cs typeface="Arial MT"/>
              </a:rPr>
              <a:t>a</a:t>
            </a:r>
            <a:r>
              <a:rPr sz="1800" spc="-10" dirty="0">
                <a:latin typeface="Arial MT"/>
                <a:cs typeface="Arial MT"/>
              </a:rPr>
              <a:t> </a:t>
            </a:r>
            <a:r>
              <a:rPr sz="1800" dirty="0">
                <a:latin typeface="Arial MT"/>
                <a:cs typeface="Arial MT"/>
              </a:rPr>
              <a:t>chemical</a:t>
            </a:r>
            <a:r>
              <a:rPr sz="1800" spc="-20" dirty="0">
                <a:latin typeface="Arial MT"/>
                <a:cs typeface="Arial MT"/>
              </a:rPr>
              <a:t> </a:t>
            </a:r>
            <a:r>
              <a:rPr sz="1800" dirty="0">
                <a:latin typeface="Arial MT"/>
                <a:cs typeface="Arial MT"/>
              </a:rPr>
              <a:t>is</a:t>
            </a:r>
            <a:r>
              <a:rPr sz="1800" spc="-15" dirty="0">
                <a:latin typeface="Arial MT"/>
                <a:cs typeface="Arial MT"/>
              </a:rPr>
              <a:t> </a:t>
            </a:r>
            <a:r>
              <a:rPr sz="1800" b="1" dirty="0">
                <a:latin typeface="Arial"/>
                <a:cs typeface="Arial"/>
              </a:rPr>
              <a:t>WHITE</a:t>
            </a:r>
            <a:r>
              <a:rPr sz="1800" b="1" spc="-10" dirty="0">
                <a:latin typeface="Arial"/>
                <a:cs typeface="Arial"/>
              </a:rPr>
              <a:t> PHOSPHORUS</a:t>
            </a:r>
            <a:endParaRPr sz="1800">
              <a:latin typeface="Arial"/>
              <a:cs typeface="Arial"/>
            </a:endParaRPr>
          </a:p>
          <a:p>
            <a:pPr marL="355600">
              <a:lnSpc>
                <a:spcPct val="100000"/>
              </a:lnSpc>
              <a:spcBef>
                <a:spcPts val="1245"/>
              </a:spcBef>
            </a:pPr>
            <a:r>
              <a:rPr sz="1800" b="1" spc="-10" dirty="0">
                <a:latin typeface="Arial"/>
                <a:cs typeface="Arial"/>
              </a:rPr>
              <a:t>SOURCE</a:t>
            </a:r>
            <a:endParaRPr sz="1800">
              <a:latin typeface="Arial"/>
              <a:cs typeface="Arial"/>
            </a:endParaRPr>
          </a:p>
          <a:p>
            <a:pPr marL="667385" marR="5080">
              <a:lnSpc>
                <a:spcPct val="100000"/>
              </a:lnSpc>
              <a:spcBef>
                <a:spcPts val="405"/>
              </a:spcBef>
            </a:pPr>
            <a:r>
              <a:rPr sz="1800" dirty="0">
                <a:latin typeface="Arial MT"/>
                <a:cs typeface="Arial MT"/>
              </a:rPr>
              <a:t>Commonly</a:t>
            </a:r>
            <a:r>
              <a:rPr sz="1800" spc="-15" dirty="0">
                <a:latin typeface="Arial MT"/>
                <a:cs typeface="Arial MT"/>
              </a:rPr>
              <a:t> </a:t>
            </a:r>
            <a:r>
              <a:rPr sz="1800" dirty="0">
                <a:latin typeface="Arial MT"/>
                <a:cs typeface="Arial MT"/>
              </a:rPr>
              <a:t>found</a:t>
            </a:r>
            <a:r>
              <a:rPr sz="1800" spc="-15" dirty="0">
                <a:latin typeface="Arial MT"/>
                <a:cs typeface="Arial MT"/>
              </a:rPr>
              <a:t> </a:t>
            </a:r>
            <a:r>
              <a:rPr sz="1800" dirty="0">
                <a:latin typeface="Arial MT"/>
                <a:cs typeface="Arial MT"/>
              </a:rPr>
              <a:t>incendiary</a:t>
            </a:r>
            <a:r>
              <a:rPr sz="1800" spc="-20" dirty="0">
                <a:latin typeface="Arial MT"/>
                <a:cs typeface="Arial MT"/>
              </a:rPr>
              <a:t> </a:t>
            </a:r>
            <a:r>
              <a:rPr sz="1800" dirty="0">
                <a:latin typeface="Arial MT"/>
                <a:cs typeface="Arial MT"/>
              </a:rPr>
              <a:t>in</a:t>
            </a:r>
            <a:r>
              <a:rPr sz="1800" spc="-10" dirty="0">
                <a:latin typeface="Arial MT"/>
                <a:cs typeface="Arial MT"/>
              </a:rPr>
              <a:t> </a:t>
            </a:r>
            <a:r>
              <a:rPr sz="1800" dirty="0">
                <a:latin typeface="Arial MT"/>
                <a:cs typeface="Arial MT"/>
              </a:rPr>
              <a:t>munitions;</a:t>
            </a:r>
            <a:r>
              <a:rPr sz="1800" spc="-20" dirty="0">
                <a:latin typeface="Arial MT"/>
                <a:cs typeface="Arial MT"/>
              </a:rPr>
              <a:t> </a:t>
            </a:r>
            <a:r>
              <a:rPr sz="1800" dirty="0">
                <a:latin typeface="Arial MT"/>
                <a:cs typeface="Arial MT"/>
              </a:rPr>
              <a:t>it</a:t>
            </a:r>
            <a:r>
              <a:rPr sz="1800" spc="-10" dirty="0">
                <a:latin typeface="Arial MT"/>
                <a:cs typeface="Arial MT"/>
              </a:rPr>
              <a:t> </a:t>
            </a:r>
            <a:r>
              <a:rPr sz="1800" dirty="0">
                <a:latin typeface="Arial MT"/>
                <a:cs typeface="Arial MT"/>
              </a:rPr>
              <a:t>is</a:t>
            </a:r>
            <a:r>
              <a:rPr sz="1800" spc="-10" dirty="0">
                <a:latin typeface="Arial MT"/>
                <a:cs typeface="Arial MT"/>
              </a:rPr>
              <a:t> </a:t>
            </a:r>
            <a:r>
              <a:rPr sz="1800" dirty="0">
                <a:latin typeface="Arial MT"/>
                <a:cs typeface="Arial MT"/>
              </a:rPr>
              <a:t>also</a:t>
            </a:r>
            <a:r>
              <a:rPr sz="1800" spc="-15" dirty="0">
                <a:latin typeface="Arial MT"/>
                <a:cs typeface="Arial MT"/>
              </a:rPr>
              <a:t> </a:t>
            </a:r>
            <a:r>
              <a:rPr sz="1800" dirty="0">
                <a:latin typeface="Arial MT"/>
                <a:cs typeface="Arial MT"/>
              </a:rPr>
              <a:t>found</a:t>
            </a:r>
            <a:r>
              <a:rPr sz="1800" spc="-10" dirty="0">
                <a:latin typeface="Arial MT"/>
                <a:cs typeface="Arial MT"/>
              </a:rPr>
              <a:t> </a:t>
            </a:r>
            <a:r>
              <a:rPr sz="1800" spc="-25" dirty="0">
                <a:latin typeface="Arial MT"/>
                <a:cs typeface="Arial MT"/>
              </a:rPr>
              <a:t>in </a:t>
            </a:r>
            <a:r>
              <a:rPr sz="1800" dirty="0">
                <a:latin typeface="Arial MT"/>
                <a:cs typeface="Arial MT"/>
              </a:rPr>
              <a:t>fertilizers,</a:t>
            </a:r>
            <a:r>
              <a:rPr sz="1800" spc="-25" dirty="0">
                <a:latin typeface="Arial MT"/>
                <a:cs typeface="Arial MT"/>
              </a:rPr>
              <a:t> </a:t>
            </a:r>
            <a:r>
              <a:rPr sz="1800" dirty="0">
                <a:latin typeface="Arial MT"/>
                <a:cs typeface="Arial MT"/>
              </a:rPr>
              <a:t>pesticides,</a:t>
            </a:r>
            <a:r>
              <a:rPr sz="1800" spc="-35" dirty="0">
                <a:latin typeface="Arial MT"/>
                <a:cs typeface="Arial MT"/>
              </a:rPr>
              <a:t> </a:t>
            </a:r>
            <a:r>
              <a:rPr sz="1800" dirty="0">
                <a:latin typeface="Arial MT"/>
                <a:cs typeface="Arial MT"/>
              </a:rPr>
              <a:t>and</a:t>
            </a:r>
            <a:r>
              <a:rPr sz="1800" spc="-25" dirty="0">
                <a:latin typeface="Arial MT"/>
                <a:cs typeface="Arial MT"/>
              </a:rPr>
              <a:t> </a:t>
            </a:r>
            <a:r>
              <a:rPr sz="1800" spc="-10" dirty="0">
                <a:latin typeface="Arial MT"/>
                <a:cs typeface="Arial MT"/>
              </a:rPr>
              <a:t>fireworks</a:t>
            </a:r>
            <a:endParaRPr sz="1800">
              <a:latin typeface="Arial MT"/>
              <a:cs typeface="Arial MT"/>
            </a:endParaRPr>
          </a:p>
          <a:p>
            <a:pPr marL="355600">
              <a:lnSpc>
                <a:spcPct val="100000"/>
              </a:lnSpc>
              <a:spcBef>
                <a:spcPts val="905"/>
              </a:spcBef>
            </a:pPr>
            <a:r>
              <a:rPr sz="1800" b="1" dirty="0">
                <a:latin typeface="Arial"/>
                <a:cs typeface="Arial"/>
              </a:rPr>
              <a:t>SIGNS</a:t>
            </a:r>
            <a:r>
              <a:rPr sz="1800" b="1" spc="-10" dirty="0">
                <a:latin typeface="Arial"/>
                <a:cs typeface="Arial"/>
              </a:rPr>
              <a:t> </a:t>
            </a:r>
            <a:r>
              <a:rPr sz="1800" b="1" dirty="0">
                <a:latin typeface="Arial"/>
                <a:cs typeface="Arial"/>
              </a:rPr>
              <a:t>&amp;</a:t>
            </a:r>
            <a:r>
              <a:rPr sz="1800" b="1" spc="-5" dirty="0">
                <a:latin typeface="Arial"/>
                <a:cs typeface="Arial"/>
              </a:rPr>
              <a:t> </a:t>
            </a:r>
            <a:r>
              <a:rPr sz="1800" b="1" spc="-10" dirty="0">
                <a:latin typeface="Arial"/>
                <a:cs typeface="Arial"/>
              </a:rPr>
              <a:t>TREATMENTS</a:t>
            </a:r>
            <a:endParaRPr sz="1800">
              <a:latin typeface="Arial"/>
              <a:cs typeface="Arial"/>
            </a:endParaRPr>
          </a:p>
        </p:txBody>
      </p:sp>
      <p:sp>
        <p:nvSpPr>
          <p:cNvPr id="15" name="object 15"/>
          <p:cNvSpPr/>
          <p:nvPr/>
        </p:nvSpPr>
        <p:spPr>
          <a:xfrm>
            <a:off x="4447413" y="4381119"/>
            <a:ext cx="0" cy="1463040"/>
          </a:xfrm>
          <a:custGeom>
            <a:avLst/>
            <a:gdLst/>
            <a:ahLst/>
            <a:cxnLst/>
            <a:rect l="l" t="t" r="r" b="b"/>
            <a:pathLst>
              <a:path h="1463039">
                <a:moveTo>
                  <a:pt x="0" y="1463039"/>
                </a:moveTo>
                <a:lnTo>
                  <a:pt x="0" y="0"/>
                </a:lnTo>
              </a:path>
            </a:pathLst>
          </a:custGeom>
          <a:ln w="101600">
            <a:solidFill>
              <a:srgbClr val="CD9146"/>
            </a:solidFill>
          </a:ln>
        </p:spPr>
        <p:txBody>
          <a:bodyPr wrap="square" lIns="0" tIns="0" rIns="0" bIns="0" rtlCol="0"/>
          <a:lstStyle/>
          <a:p>
            <a:endParaRPr/>
          </a:p>
        </p:txBody>
      </p:sp>
      <p:grpSp>
        <p:nvGrpSpPr>
          <p:cNvPr id="16" name="object 16"/>
          <p:cNvGrpSpPr/>
          <p:nvPr/>
        </p:nvGrpSpPr>
        <p:grpSpPr>
          <a:xfrm>
            <a:off x="301116" y="6026029"/>
            <a:ext cx="3616325" cy="652145"/>
            <a:chOff x="301116" y="6026029"/>
            <a:chExt cx="3616325" cy="652145"/>
          </a:xfrm>
        </p:grpSpPr>
        <p:sp>
          <p:nvSpPr>
            <p:cNvPr id="17" name="object 17"/>
            <p:cNvSpPr/>
            <p:nvPr/>
          </p:nvSpPr>
          <p:spPr>
            <a:xfrm>
              <a:off x="316991" y="6041904"/>
              <a:ext cx="3584575" cy="620395"/>
            </a:xfrm>
            <a:custGeom>
              <a:avLst/>
              <a:gdLst/>
              <a:ahLst/>
              <a:cxnLst/>
              <a:rect l="l" t="t" r="r" b="b"/>
              <a:pathLst>
                <a:path w="3584575" h="620395">
                  <a:moveTo>
                    <a:pt x="3513239" y="0"/>
                  </a:moveTo>
                  <a:lnTo>
                    <a:pt x="71208" y="0"/>
                  </a:lnTo>
                  <a:lnTo>
                    <a:pt x="43494" y="5595"/>
                  </a:lnTo>
                  <a:lnTo>
                    <a:pt x="20859" y="20854"/>
                  </a:lnTo>
                  <a:lnTo>
                    <a:pt x="5597" y="43489"/>
                  </a:lnTo>
                  <a:lnTo>
                    <a:pt x="0" y="71208"/>
                  </a:lnTo>
                  <a:lnTo>
                    <a:pt x="0" y="549046"/>
                  </a:lnTo>
                  <a:lnTo>
                    <a:pt x="5597" y="576767"/>
                  </a:lnTo>
                  <a:lnTo>
                    <a:pt x="20859" y="599406"/>
                  </a:lnTo>
                  <a:lnTo>
                    <a:pt x="43494" y="614670"/>
                  </a:lnTo>
                  <a:lnTo>
                    <a:pt x="71208" y="620268"/>
                  </a:lnTo>
                  <a:lnTo>
                    <a:pt x="3513239" y="620268"/>
                  </a:lnTo>
                  <a:lnTo>
                    <a:pt x="3540953" y="614670"/>
                  </a:lnTo>
                  <a:lnTo>
                    <a:pt x="3563588" y="599406"/>
                  </a:lnTo>
                  <a:lnTo>
                    <a:pt x="3578850" y="576767"/>
                  </a:lnTo>
                  <a:lnTo>
                    <a:pt x="3584448" y="549046"/>
                  </a:lnTo>
                  <a:lnTo>
                    <a:pt x="3584448" y="71208"/>
                  </a:lnTo>
                  <a:lnTo>
                    <a:pt x="3578850" y="43489"/>
                  </a:lnTo>
                  <a:lnTo>
                    <a:pt x="3563588" y="20854"/>
                  </a:lnTo>
                  <a:lnTo>
                    <a:pt x="3540953" y="5595"/>
                  </a:lnTo>
                  <a:lnTo>
                    <a:pt x="3513239" y="0"/>
                  </a:lnTo>
                  <a:close/>
                </a:path>
              </a:pathLst>
            </a:custGeom>
            <a:solidFill>
              <a:srgbClr val="639DD3">
                <a:alpha val="74900"/>
              </a:srgbClr>
            </a:solidFill>
          </p:spPr>
          <p:txBody>
            <a:bodyPr wrap="square" lIns="0" tIns="0" rIns="0" bIns="0" rtlCol="0"/>
            <a:lstStyle/>
            <a:p>
              <a:endParaRPr/>
            </a:p>
          </p:txBody>
        </p:sp>
        <p:sp>
          <p:nvSpPr>
            <p:cNvPr id="18" name="object 18"/>
            <p:cNvSpPr/>
            <p:nvPr/>
          </p:nvSpPr>
          <p:spPr>
            <a:xfrm>
              <a:off x="316991" y="6041904"/>
              <a:ext cx="3584575" cy="620395"/>
            </a:xfrm>
            <a:custGeom>
              <a:avLst/>
              <a:gdLst/>
              <a:ahLst/>
              <a:cxnLst/>
              <a:rect l="l" t="t" r="r" b="b"/>
              <a:pathLst>
                <a:path w="3584575" h="620395">
                  <a:moveTo>
                    <a:pt x="0" y="71208"/>
                  </a:moveTo>
                  <a:lnTo>
                    <a:pt x="5597" y="43489"/>
                  </a:lnTo>
                  <a:lnTo>
                    <a:pt x="20859" y="20854"/>
                  </a:lnTo>
                  <a:lnTo>
                    <a:pt x="43494" y="5595"/>
                  </a:lnTo>
                  <a:lnTo>
                    <a:pt x="71208" y="0"/>
                  </a:lnTo>
                  <a:lnTo>
                    <a:pt x="3513239" y="0"/>
                  </a:lnTo>
                  <a:lnTo>
                    <a:pt x="3540953" y="5595"/>
                  </a:lnTo>
                  <a:lnTo>
                    <a:pt x="3563588" y="20854"/>
                  </a:lnTo>
                  <a:lnTo>
                    <a:pt x="3578850" y="43489"/>
                  </a:lnTo>
                  <a:lnTo>
                    <a:pt x="3584448" y="71208"/>
                  </a:lnTo>
                  <a:lnTo>
                    <a:pt x="3584448" y="549046"/>
                  </a:lnTo>
                  <a:lnTo>
                    <a:pt x="3578850" y="576767"/>
                  </a:lnTo>
                  <a:lnTo>
                    <a:pt x="3563588" y="599406"/>
                  </a:lnTo>
                  <a:lnTo>
                    <a:pt x="3540953" y="614670"/>
                  </a:lnTo>
                  <a:lnTo>
                    <a:pt x="3513239" y="620268"/>
                  </a:lnTo>
                  <a:lnTo>
                    <a:pt x="71208" y="620268"/>
                  </a:lnTo>
                  <a:lnTo>
                    <a:pt x="43494" y="614670"/>
                  </a:lnTo>
                  <a:lnTo>
                    <a:pt x="20859" y="599406"/>
                  </a:lnTo>
                  <a:lnTo>
                    <a:pt x="5597" y="576767"/>
                  </a:lnTo>
                  <a:lnTo>
                    <a:pt x="0" y="549046"/>
                  </a:lnTo>
                  <a:lnTo>
                    <a:pt x="0" y="71208"/>
                  </a:lnTo>
                  <a:close/>
                </a:path>
              </a:pathLst>
            </a:custGeom>
            <a:ln w="31750">
              <a:solidFill>
                <a:srgbClr val="639DD3"/>
              </a:solidFill>
            </a:ln>
          </p:spPr>
          <p:txBody>
            <a:bodyPr wrap="square" lIns="0" tIns="0" rIns="0" bIns="0" rtlCol="0"/>
            <a:lstStyle/>
            <a:p>
              <a:endParaRPr/>
            </a:p>
          </p:txBody>
        </p:sp>
      </p:grpSp>
      <p:grpSp>
        <p:nvGrpSpPr>
          <p:cNvPr id="19" name="object 19"/>
          <p:cNvGrpSpPr/>
          <p:nvPr/>
        </p:nvGrpSpPr>
        <p:grpSpPr>
          <a:xfrm>
            <a:off x="316991" y="5998476"/>
            <a:ext cx="946150" cy="859790"/>
            <a:chOff x="316991" y="5998476"/>
            <a:chExt cx="946150" cy="859790"/>
          </a:xfrm>
        </p:grpSpPr>
        <p:pic>
          <p:nvPicPr>
            <p:cNvPr id="20" name="object 20"/>
            <p:cNvPicPr/>
            <p:nvPr/>
          </p:nvPicPr>
          <p:blipFill>
            <a:blip r:embed="rId6" cstate="print"/>
            <a:stretch>
              <a:fillRect/>
            </a:stretch>
          </p:blipFill>
          <p:spPr>
            <a:xfrm>
              <a:off x="316991" y="5998476"/>
              <a:ext cx="945616" cy="859523"/>
            </a:xfrm>
            <a:prstGeom prst="rect">
              <a:avLst/>
            </a:prstGeom>
          </p:spPr>
        </p:pic>
        <p:pic>
          <p:nvPicPr>
            <p:cNvPr id="21" name="object 21"/>
            <p:cNvPicPr/>
            <p:nvPr/>
          </p:nvPicPr>
          <p:blipFill>
            <a:blip r:embed="rId7" cstate="print"/>
            <a:stretch>
              <a:fillRect/>
            </a:stretch>
          </p:blipFill>
          <p:spPr>
            <a:xfrm>
              <a:off x="511301" y="6192774"/>
              <a:ext cx="358901" cy="391667"/>
            </a:xfrm>
            <a:prstGeom prst="rect">
              <a:avLst/>
            </a:prstGeom>
          </p:spPr>
        </p:pic>
      </p:grpSp>
      <p:sp>
        <p:nvSpPr>
          <p:cNvPr id="23" name="object 23"/>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24" name="object 24"/>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25" name="object 25"/>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26" name="object 26"/>
          <p:cNvSpPr txBox="1"/>
          <p:nvPr/>
        </p:nvSpPr>
        <p:spPr>
          <a:xfrm>
            <a:off x="1021535" y="6234342"/>
            <a:ext cx="2365375" cy="252729"/>
          </a:xfrm>
          <a:prstGeom prst="rect">
            <a:avLst/>
          </a:prstGeom>
        </p:spPr>
        <p:txBody>
          <a:bodyPr vert="horz" wrap="square" lIns="0" tIns="0" rIns="0" bIns="0" rtlCol="0">
            <a:spAutoFit/>
          </a:bodyPr>
          <a:lstStyle/>
          <a:p>
            <a:pPr marL="12700">
              <a:lnSpc>
                <a:spcPts val="1870"/>
              </a:lnSpc>
            </a:pPr>
            <a:r>
              <a:rPr sz="1600" b="1" dirty="0">
                <a:latin typeface="Arial"/>
                <a:cs typeface="Arial"/>
              </a:rPr>
              <a:t>Level</a:t>
            </a:r>
            <a:r>
              <a:rPr sz="1600" b="1" spc="-25"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b="1" spc="-15" dirty="0">
                <a:latin typeface="Arial"/>
                <a:cs typeface="Arial"/>
              </a:rPr>
              <a:t> </a:t>
            </a:r>
            <a:r>
              <a:rPr sz="1600" spc="-10" dirty="0">
                <a:latin typeface="Arial MT"/>
                <a:cs typeface="Arial MT"/>
              </a:rPr>
              <a:t>B-</a:t>
            </a:r>
            <a:r>
              <a:rPr sz="1600" spc="-25" dirty="0">
                <a:latin typeface="Arial MT"/>
                <a:cs typeface="Arial MT"/>
              </a:rPr>
              <a:t>NR</a:t>
            </a:r>
            <a:endParaRPr sz="1600">
              <a:latin typeface="Arial MT"/>
              <a:cs typeface="Arial MT"/>
            </a:endParaRPr>
          </a:p>
        </p:txBody>
      </p:sp>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12</a:t>
            </a:fld>
            <a:endParaRPr spc="-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1872354" y="617302"/>
            <a:ext cx="8521700" cy="1096645"/>
          </a:xfrm>
          <a:prstGeom prst="rect">
            <a:avLst/>
          </a:prstGeom>
        </p:spPr>
        <p:txBody>
          <a:bodyPr vert="horz" wrap="square" lIns="0" tIns="106680" rIns="0" bIns="0" rtlCol="0">
            <a:spAutoFit/>
          </a:bodyPr>
          <a:lstStyle/>
          <a:p>
            <a:pPr marL="5080" algn="ctr">
              <a:lnSpc>
                <a:spcPct val="100000"/>
              </a:lnSpc>
              <a:spcBef>
                <a:spcPts val="840"/>
              </a:spcBef>
            </a:pPr>
            <a:r>
              <a:rPr dirty="0">
                <a:solidFill>
                  <a:srgbClr val="BB8542"/>
                </a:solidFill>
              </a:rPr>
              <a:t>SEVERITY</a:t>
            </a:r>
            <a:r>
              <a:rPr spc="-40" dirty="0">
                <a:solidFill>
                  <a:srgbClr val="BB8542"/>
                </a:solidFill>
              </a:rPr>
              <a:t> </a:t>
            </a:r>
            <a:r>
              <a:rPr dirty="0"/>
              <a:t>OF</a:t>
            </a:r>
            <a:r>
              <a:rPr spc="-25" dirty="0"/>
              <a:t> </a:t>
            </a:r>
            <a:r>
              <a:rPr spc="-20" dirty="0"/>
              <a:t>BURN</a:t>
            </a:r>
          </a:p>
          <a:p>
            <a:pPr algn="ctr">
              <a:lnSpc>
                <a:spcPct val="100000"/>
              </a:lnSpc>
              <a:spcBef>
                <a:spcPts val="495"/>
              </a:spcBef>
            </a:pPr>
            <a:r>
              <a:rPr sz="2400" dirty="0"/>
              <a:t>BURNS</a:t>
            </a:r>
            <a:r>
              <a:rPr sz="2400" spc="-45" dirty="0"/>
              <a:t> </a:t>
            </a:r>
            <a:r>
              <a:rPr sz="2400" dirty="0"/>
              <a:t>ARE</a:t>
            </a:r>
            <a:r>
              <a:rPr sz="2400" spc="-40" dirty="0"/>
              <a:t> </a:t>
            </a:r>
            <a:r>
              <a:rPr sz="2400" dirty="0"/>
              <a:t>CLASSIFIED</a:t>
            </a:r>
            <a:r>
              <a:rPr sz="2400" spc="-60" dirty="0"/>
              <a:t> </a:t>
            </a:r>
            <a:r>
              <a:rPr sz="2400" dirty="0"/>
              <a:t>BY</a:t>
            </a:r>
            <a:r>
              <a:rPr sz="2400" spc="-50" dirty="0"/>
              <a:t> </a:t>
            </a:r>
            <a:r>
              <a:rPr sz="2400" dirty="0"/>
              <a:t>THE</a:t>
            </a:r>
            <a:r>
              <a:rPr sz="2400" spc="-55" dirty="0"/>
              <a:t> </a:t>
            </a:r>
            <a:r>
              <a:rPr sz="2400" dirty="0"/>
              <a:t>DEPTH</a:t>
            </a:r>
            <a:r>
              <a:rPr sz="2400" spc="-50" dirty="0"/>
              <a:t> </a:t>
            </a:r>
            <a:r>
              <a:rPr sz="2400" dirty="0"/>
              <a:t>OF</a:t>
            </a:r>
            <a:r>
              <a:rPr sz="2400" spc="-55" dirty="0"/>
              <a:t> </a:t>
            </a:r>
            <a:r>
              <a:rPr sz="2400" dirty="0"/>
              <a:t>THE</a:t>
            </a:r>
            <a:r>
              <a:rPr sz="2400" spc="-55" dirty="0"/>
              <a:t> </a:t>
            </a:r>
            <a:r>
              <a:rPr sz="2400" spc="-10" dirty="0"/>
              <a:t>WOUND</a:t>
            </a:r>
            <a:endParaRPr sz="2400"/>
          </a:p>
        </p:txBody>
      </p:sp>
      <p:sp>
        <p:nvSpPr>
          <p:cNvPr id="5" name="object 5"/>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6" name="object 6"/>
          <p:cNvSpPr txBox="1"/>
          <p:nvPr/>
        </p:nvSpPr>
        <p:spPr>
          <a:xfrm>
            <a:off x="3322842" y="3733899"/>
            <a:ext cx="2685415" cy="2068195"/>
          </a:xfrm>
          <a:prstGeom prst="rect">
            <a:avLst/>
          </a:prstGeom>
        </p:spPr>
        <p:txBody>
          <a:bodyPr vert="horz" wrap="square" lIns="0" tIns="12700" rIns="0" bIns="0" rtlCol="0">
            <a:spAutoFit/>
          </a:bodyPr>
          <a:lstStyle/>
          <a:p>
            <a:pPr marL="38100" marR="264160">
              <a:lnSpc>
                <a:spcPct val="150000"/>
              </a:lnSpc>
              <a:spcBef>
                <a:spcPts val="100"/>
              </a:spcBef>
            </a:pPr>
            <a:r>
              <a:rPr sz="1800" b="1" dirty="0">
                <a:solidFill>
                  <a:srgbClr val="BB8542"/>
                </a:solidFill>
                <a:latin typeface="Arial"/>
                <a:cs typeface="Arial"/>
              </a:rPr>
              <a:t>PARTIAL</a:t>
            </a:r>
            <a:r>
              <a:rPr sz="1800" b="1" spc="-85" dirty="0">
                <a:solidFill>
                  <a:srgbClr val="BB8542"/>
                </a:solidFill>
                <a:latin typeface="Arial"/>
                <a:cs typeface="Arial"/>
              </a:rPr>
              <a:t> </a:t>
            </a:r>
            <a:r>
              <a:rPr sz="1800" b="1" spc="-10" dirty="0">
                <a:solidFill>
                  <a:srgbClr val="BB8542"/>
                </a:solidFill>
                <a:latin typeface="Arial"/>
                <a:cs typeface="Arial"/>
              </a:rPr>
              <a:t>THICKNESS </a:t>
            </a:r>
            <a:r>
              <a:rPr sz="1800" b="1" dirty="0">
                <a:latin typeface="Arial"/>
                <a:cs typeface="Arial"/>
              </a:rPr>
              <a:t>2</a:t>
            </a:r>
            <a:r>
              <a:rPr sz="1800" b="1" baseline="25462" dirty="0">
                <a:latin typeface="Arial"/>
                <a:cs typeface="Arial"/>
              </a:rPr>
              <a:t>ND</a:t>
            </a:r>
            <a:r>
              <a:rPr sz="1800" b="1" spc="487" baseline="25462" dirty="0">
                <a:latin typeface="Arial"/>
                <a:cs typeface="Arial"/>
              </a:rPr>
              <a:t> </a:t>
            </a:r>
            <a:r>
              <a:rPr sz="1800" b="1" dirty="0">
                <a:latin typeface="Arial"/>
                <a:cs typeface="Arial"/>
              </a:rPr>
              <a:t>DEGREE</a:t>
            </a:r>
            <a:r>
              <a:rPr sz="1800" b="1" spc="-15" dirty="0">
                <a:latin typeface="Arial"/>
                <a:cs typeface="Arial"/>
              </a:rPr>
              <a:t> </a:t>
            </a:r>
            <a:r>
              <a:rPr sz="1800" b="1" spc="-10" dirty="0">
                <a:latin typeface="Arial"/>
                <a:cs typeface="Arial"/>
              </a:rPr>
              <a:t>BURNS</a:t>
            </a:r>
            <a:endParaRPr sz="1800">
              <a:latin typeface="Arial"/>
              <a:cs typeface="Arial"/>
            </a:endParaRPr>
          </a:p>
          <a:p>
            <a:pPr marL="38100" marR="30480">
              <a:lnSpc>
                <a:spcPct val="100000"/>
              </a:lnSpc>
            </a:pPr>
            <a:r>
              <a:rPr sz="1600" dirty="0">
                <a:latin typeface="Arial MT"/>
                <a:cs typeface="Arial MT"/>
              </a:rPr>
              <a:t>Bright</a:t>
            </a:r>
            <a:r>
              <a:rPr sz="1600" spc="-30" dirty="0">
                <a:latin typeface="Arial MT"/>
                <a:cs typeface="Arial MT"/>
              </a:rPr>
              <a:t> </a:t>
            </a:r>
            <a:r>
              <a:rPr sz="1600" dirty="0">
                <a:latin typeface="Arial MT"/>
                <a:cs typeface="Arial MT"/>
              </a:rPr>
              <a:t>red</a:t>
            </a:r>
            <a:r>
              <a:rPr sz="1600" spc="-25" dirty="0">
                <a:latin typeface="Arial MT"/>
                <a:cs typeface="Arial MT"/>
              </a:rPr>
              <a:t> </a:t>
            </a:r>
            <a:r>
              <a:rPr sz="1600" dirty="0">
                <a:latin typeface="Arial MT"/>
                <a:cs typeface="Arial MT"/>
              </a:rPr>
              <a:t>to</a:t>
            </a:r>
            <a:r>
              <a:rPr sz="1600" spc="-25" dirty="0">
                <a:latin typeface="Arial MT"/>
                <a:cs typeface="Arial MT"/>
              </a:rPr>
              <a:t> </a:t>
            </a:r>
            <a:r>
              <a:rPr sz="1600" dirty="0">
                <a:latin typeface="Arial MT"/>
                <a:cs typeface="Arial MT"/>
              </a:rPr>
              <a:t>mottled</a:t>
            </a:r>
            <a:r>
              <a:rPr sz="1600" spc="-15" dirty="0">
                <a:latin typeface="Arial MT"/>
                <a:cs typeface="Arial MT"/>
              </a:rPr>
              <a:t> </a:t>
            </a:r>
            <a:r>
              <a:rPr sz="1600" spc="-25" dirty="0">
                <a:latin typeface="Arial MT"/>
                <a:cs typeface="Arial MT"/>
              </a:rPr>
              <a:t>in </a:t>
            </a:r>
            <a:r>
              <a:rPr sz="1600" dirty="0">
                <a:latin typeface="Arial MT"/>
                <a:cs typeface="Arial MT"/>
              </a:rPr>
              <a:t>appearance</a:t>
            </a:r>
            <a:r>
              <a:rPr sz="1600" spc="-25" dirty="0">
                <a:latin typeface="Arial MT"/>
                <a:cs typeface="Arial MT"/>
              </a:rPr>
              <a:t> </a:t>
            </a:r>
            <a:r>
              <a:rPr sz="1600" dirty="0">
                <a:latin typeface="Arial MT"/>
                <a:cs typeface="Arial MT"/>
              </a:rPr>
              <a:t>and</a:t>
            </a:r>
            <a:r>
              <a:rPr sz="1600" spc="-20" dirty="0">
                <a:latin typeface="Arial MT"/>
                <a:cs typeface="Arial MT"/>
              </a:rPr>
              <a:t> </a:t>
            </a:r>
            <a:r>
              <a:rPr sz="1600" dirty="0">
                <a:latin typeface="Arial MT"/>
                <a:cs typeface="Arial MT"/>
              </a:rPr>
              <a:t>wet</a:t>
            </a:r>
            <a:r>
              <a:rPr sz="1600" spc="-20" dirty="0">
                <a:latin typeface="Arial MT"/>
                <a:cs typeface="Arial MT"/>
              </a:rPr>
              <a:t> </a:t>
            </a:r>
            <a:r>
              <a:rPr sz="1600" dirty="0">
                <a:latin typeface="Arial MT"/>
                <a:cs typeface="Arial MT"/>
              </a:rPr>
              <a:t>to</a:t>
            </a:r>
            <a:r>
              <a:rPr sz="1600" spc="-15" dirty="0">
                <a:latin typeface="Arial MT"/>
                <a:cs typeface="Arial MT"/>
              </a:rPr>
              <a:t> </a:t>
            </a:r>
            <a:r>
              <a:rPr sz="1600" spc="-25" dirty="0">
                <a:latin typeface="Arial MT"/>
                <a:cs typeface="Arial MT"/>
              </a:rPr>
              <a:t>the </a:t>
            </a:r>
            <a:r>
              <a:rPr sz="1600" dirty="0">
                <a:latin typeface="Arial MT"/>
                <a:cs typeface="Arial MT"/>
              </a:rPr>
              <a:t>touch.</a:t>
            </a:r>
            <a:r>
              <a:rPr sz="1600" spc="-25" dirty="0">
                <a:latin typeface="Arial MT"/>
                <a:cs typeface="Arial MT"/>
              </a:rPr>
              <a:t> </a:t>
            </a:r>
            <a:r>
              <a:rPr sz="1600" dirty="0">
                <a:latin typeface="Arial MT"/>
                <a:cs typeface="Arial MT"/>
              </a:rPr>
              <a:t>Blisters</a:t>
            </a:r>
            <a:r>
              <a:rPr sz="1600" spc="-40" dirty="0">
                <a:latin typeface="Arial MT"/>
                <a:cs typeface="Arial MT"/>
              </a:rPr>
              <a:t> </a:t>
            </a:r>
            <a:r>
              <a:rPr sz="1600" dirty="0">
                <a:latin typeface="Arial MT"/>
                <a:cs typeface="Arial MT"/>
              </a:rPr>
              <a:t>are</a:t>
            </a:r>
            <a:r>
              <a:rPr sz="1600" spc="-35" dirty="0">
                <a:latin typeface="Arial MT"/>
                <a:cs typeface="Arial MT"/>
              </a:rPr>
              <a:t> </a:t>
            </a:r>
            <a:r>
              <a:rPr sz="1600" spc="-10" dirty="0">
                <a:latin typeface="Arial MT"/>
                <a:cs typeface="Arial MT"/>
              </a:rPr>
              <a:t>commonly </a:t>
            </a:r>
            <a:r>
              <a:rPr sz="1600" dirty="0">
                <a:latin typeface="Arial MT"/>
                <a:cs typeface="Arial MT"/>
              </a:rPr>
              <a:t>seen</a:t>
            </a:r>
            <a:r>
              <a:rPr sz="1600" spc="-25" dirty="0">
                <a:latin typeface="Arial MT"/>
                <a:cs typeface="Arial MT"/>
              </a:rPr>
              <a:t> </a:t>
            </a:r>
            <a:r>
              <a:rPr sz="1600" dirty="0">
                <a:latin typeface="Arial MT"/>
                <a:cs typeface="Arial MT"/>
              </a:rPr>
              <a:t>in</a:t>
            </a:r>
            <a:r>
              <a:rPr sz="1600" spc="-20" dirty="0">
                <a:latin typeface="Arial MT"/>
                <a:cs typeface="Arial MT"/>
              </a:rPr>
              <a:t> </a:t>
            </a:r>
            <a:r>
              <a:rPr sz="1600" dirty="0">
                <a:latin typeface="Arial MT"/>
                <a:cs typeface="Arial MT"/>
              </a:rPr>
              <a:t>superficial</a:t>
            </a:r>
            <a:r>
              <a:rPr sz="1600" spc="-25" dirty="0">
                <a:latin typeface="Arial MT"/>
                <a:cs typeface="Arial MT"/>
              </a:rPr>
              <a:t> </a:t>
            </a:r>
            <a:r>
              <a:rPr sz="1600" spc="-10" dirty="0">
                <a:latin typeface="Arial MT"/>
                <a:cs typeface="Arial MT"/>
              </a:rPr>
              <a:t>partial- </a:t>
            </a:r>
            <a:r>
              <a:rPr sz="1600" dirty="0">
                <a:latin typeface="Arial MT"/>
                <a:cs typeface="Arial MT"/>
              </a:rPr>
              <a:t>thickness</a:t>
            </a:r>
            <a:r>
              <a:rPr sz="1600" spc="-45" dirty="0">
                <a:latin typeface="Arial MT"/>
                <a:cs typeface="Arial MT"/>
              </a:rPr>
              <a:t> </a:t>
            </a:r>
            <a:r>
              <a:rPr sz="1600" spc="-10" dirty="0">
                <a:latin typeface="Arial MT"/>
                <a:cs typeface="Arial MT"/>
              </a:rPr>
              <a:t>burns.</a:t>
            </a:r>
            <a:endParaRPr sz="1600">
              <a:latin typeface="Arial MT"/>
              <a:cs typeface="Arial MT"/>
            </a:endParaRPr>
          </a:p>
        </p:txBody>
      </p:sp>
      <p:sp>
        <p:nvSpPr>
          <p:cNvPr id="7" name="object 7"/>
          <p:cNvSpPr txBox="1"/>
          <p:nvPr/>
        </p:nvSpPr>
        <p:spPr>
          <a:xfrm>
            <a:off x="6242384" y="3733899"/>
            <a:ext cx="2351405" cy="2068195"/>
          </a:xfrm>
          <a:prstGeom prst="rect">
            <a:avLst/>
          </a:prstGeom>
        </p:spPr>
        <p:txBody>
          <a:bodyPr vert="horz" wrap="square" lIns="0" tIns="12700" rIns="0" bIns="0" rtlCol="0">
            <a:spAutoFit/>
          </a:bodyPr>
          <a:lstStyle/>
          <a:p>
            <a:pPr marL="38100" marR="30480">
              <a:lnSpc>
                <a:spcPct val="150000"/>
              </a:lnSpc>
              <a:spcBef>
                <a:spcPts val="100"/>
              </a:spcBef>
            </a:pPr>
            <a:r>
              <a:rPr sz="1800" b="1" dirty="0">
                <a:solidFill>
                  <a:srgbClr val="BB8542"/>
                </a:solidFill>
                <a:latin typeface="Arial"/>
                <a:cs typeface="Arial"/>
              </a:rPr>
              <a:t>FULL</a:t>
            </a:r>
            <a:r>
              <a:rPr sz="1800" b="1" spc="-60" dirty="0">
                <a:solidFill>
                  <a:srgbClr val="BB8542"/>
                </a:solidFill>
                <a:latin typeface="Arial"/>
                <a:cs typeface="Arial"/>
              </a:rPr>
              <a:t> </a:t>
            </a:r>
            <a:r>
              <a:rPr sz="1800" b="1" spc="-10" dirty="0">
                <a:solidFill>
                  <a:srgbClr val="BB8542"/>
                </a:solidFill>
                <a:latin typeface="Arial"/>
                <a:cs typeface="Arial"/>
              </a:rPr>
              <a:t>THICKNESS </a:t>
            </a:r>
            <a:r>
              <a:rPr sz="1800" b="1" dirty="0">
                <a:latin typeface="Arial"/>
                <a:cs typeface="Arial"/>
              </a:rPr>
              <a:t>3</a:t>
            </a:r>
            <a:r>
              <a:rPr sz="1800" b="1" baseline="25462" dirty="0">
                <a:latin typeface="Arial"/>
                <a:cs typeface="Arial"/>
              </a:rPr>
              <a:t>RD</a:t>
            </a:r>
            <a:r>
              <a:rPr sz="1800" b="1" spc="487" baseline="25462" dirty="0">
                <a:latin typeface="Arial"/>
                <a:cs typeface="Arial"/>
              </a:rPr>
              <a:t> </a:t>
            </a:r>
            <a:r>
              <a:rPr sz="1800" b="1" dirty="0">
                <a:latin typeface="Arial"/>
                <a:cs typeface="Arial"/>
              </a:rPr>
              <a:t>DEGREE</a:t>
            </a:r>
            <a:r>
              <a:rPr sz="1800" b="1" spc="-15" dirty="0">
                <a:latin typeface="Arial"/>
                <a:cs typeface="Arial"/>
              </a:rPr>
              <a:t> </a:t>
            </a:r>
            <a:r>
              <a:rPr sz="1800" b="1" spc="-10" dirty="0">
                <a:latin typeface="Arial"/>
                <a:cs typeface="Arial"/>
              </a:rPr>
              <a:t>BURNS</a:t>
            </a:r>
            <a:endParaRPr sz="1800">
              <a:latin typeface="Arial"/>
              <a:cs typeface="Arial"/>
            </a:endParaRPr>
          </a:p>
          <a:p>
            <a:pPr marL="38100" marR="147320">
              <a:lnSpc>
                <a:spcPct val="100000"/>
              </a:lnSpc>
            </a:pPr>
            <a:r>
              <a:rPr sz="1600" dirty="0">
                <a:latin typeface="Arial MT"/>
                <a:cs typeface="Arial MT"/>
              </a:rPr>
              <a:t>May</a:t>
            </a:r>
            <a:r>
              <a:rPr sz="1600" spc="-15" dirty="0">
                <a:latin typeface="Arial MT"/>
                <a:cs typeface="Arial MT"/>
              </a:rPr>
              <a:t> </a:t>
            </a:r>
            <a:r>
              <a:rPr sz="1600" dirty="0">
                <a:latin typeface="Arial MT"/>
                <a:cs typeface="Arial MT"/>
              </a:rPr>
              <a:t>appear</a:t>
            </a:r>
            <a:r>
              <a:rPr sz="1600" spc="-15" dirty="0">
                <a:latin typeface="Arial MT"/>
                <a:cs typeface="Arial MT"/>
              </a:rPr>
              <a:t> </a:t>
            </a:r>
            <a:r>
              <a:rPr sz="1600" dirty="0">
                <a:latin typeface="Arial MT"/>
                <a:cs typeface="Arial MT"/>
              </a:rPr>
              <a:t>charred</a:t>
            </a:r>
            <a:r>
              <a:rPr sz="1600" spc="-15" dirty="0">
                <a:latin typeface="Arial MT"/>
                <a:cs typeface="Arial MT"/>
              </a:rPr>
              <a:t> </a:t>
            </a:r>
            <a:r>
              <a:rPr sz="1600" spc="-25" dirty="0">
                <a:latin typeface="Arial MT"/>
                <a:cs typeface="Arial MT"/>
              </a:rPr>
              <a:t>or </a:t>
            </a:r>
            <a:r>
              <a:rPr sz="1600" dirty="0">
                <a:latin typeface="Arial MT"/>
                <a:cs typeface="Arial MT"/>
              </a:rPr>
              <a:t>whitish</a:t>
            </a:r>
            <a:r>
              <a:rPr sz="1600" spc="-30" dirty="0">
                <a:latin typeface="Arial MT"/>
                <a:cs typeface="Arial MT"/>
              </a:rPr>
              <a:t> </a:t>
            </a:r>
            <a:r>
              <a:rPr sz="1600" dirty="0">
                <a:latin typeface="Arial MT"/>
                <a:cs typeface="Arial MT"/>
              </a:rPr>
              <a:t>in</a:t>
            </a:r>
            <a:r>
              <a:rPr sz="1600" spc="-25" dirty="0">
                <a:latin typeface="Arial MT"/>
                <a:cs typeface="Arial MT"/>
              </a:rPr>
              <a:t> </a:t>
            </a:r>
            <a:r>
              <a:rPr sz="1600" dirty="0">
                <a:latin typeface="Arial MT"/>
                <a:cs typeface="Arial MT"/>
              </a:rPr>
              <a:t>color,</a:t>
            </a:r>
            <a:r>
              <a:rPr sz="1600" spc="-15" dirty="0">
                <a:latin typeface="Arial MT"/>
                <a:cs typeface="Arial MT"/>
              </a:rPr>
              <a:t> </a:t>
            </a:r>
            <a:r>
              <a:rPr sz="1600" spc="-20" dirty="0">
                <a:latin typeface="Arial MT"/>
                <a:cs typeface="Arial MT"/>
              </a:rPr>
              <a:t>dry, </a:t>
            </a:r>
            <a:r>
              <a:rPr sz="1600" dirty="0">
                <a:latin typeface="Arial MT"/>
                <a:cs typeface="Arial MT"/>
              </a:rPr>
              <a:t>leathery,</a:t>
            </a:r>
            <a:r>
              <a:rPr sz="1600" spc="-15" dirty="0">
                <a:latin typeface="Arial MT"/>
                <a:cs typeface="Arial MT"/>
              </a:rPr>
              <a:t> </a:t>
            </a:r>
            <a:r>
              <a:rPr sz="1600" dirty="0">
                <a:latin typeface="Arial MT"/>
                <a:cs typeface="Arial MT"/>
              </a:rPr>
              <a:t>and</a:t>
            </a:r>
            <a:r>
              <a:rPr sz="1600" spc="-25" dirty="0">
                <a:latin typeface="Arial MT"/>
                <a:cs typeface="Arial MT"/>
              </a:rPr>
              <a:t> </a:t>
            </a:r>
            <a:r>
              <a:rPr sz="1600" spc="-10" dirty="0">
                <a:latin typeface="Arial MT"/>
                <a:cs typeface="Arial MT"/>
              </a:rPr>
              <a:t>insensate. </a:t>
            </a:r>
            <a:r>
              <a:rPr sz="1600" dirty="0">
                <a:latin typeface="Arial MT"/>
                <a:cs typeface="Arial MT"/>
              </a:rPr>
              <a:t>Thrombosed</a:t>
            </a:r>
            <a:r>
              <a:rPr sz="1600" spc="-50" dirty="0">
                <a:latin typeface="Arial MT"/>
                <a:cs typeface="Arial MT"/>
              </a:rPr>
              <a:t> </a:t>
            </a:r>
            <a:r>
              <a:rPr sz="1600" spc="-10" dirty="0">
                <a:latin typeface="Arial MT"/>
                <a:cs typeface="Arial MT"/>
              </a:rPr>
              <a:t>blood </a:t>
            </a:r>
            <a:r>
              <a:rPr sz="1600" dirty="0">
                <a:latin typeface="Arial MT"/>
                <a:cs typeface="Arial MT"/>
              </a:rPr>
              <a:t>vessels</a:t>
            </a:r>
            <a:r>
              <a:rPr sz="1600" spc="-20" dirty="0">
                <a:latin typeface="Arial MT"/>
                <a:cs typeface="Arial MT"/>
              </a:rPr>
              <a:t> </a:t>
            </a:r>
            <a:r>
              <a:rPr sz="1600" dirty="0">
                <a:latin typeface="Arial MT"/>
                <a:cs typeface="Arial MT"/>
              </a:rPr>
              <a:t>may</a:t>
            </a:r>
            <a:r>
              <a:rPr sz="1600" spc="-5" dirty="0">
                <a:latin typeface="Arial MT"/>
                <a:cs typeface="Arial MT"/>
              </a:rPr>
              <a:t> </a:t>
            </a:r>
            <a:r>
              <a:rPr sz="1600" dirty="0">
                <a:latin typeface="Arial MT"/>
                <a:cs typeface="Arial MT"/>
              </a:rPr>
              <a:t>be</a:t>
            </a:r>
            <a:r>
              <a:rPr sz="1600" spc="-10" dirty="0">
                <a:latin typeface="Arial MT"/>
                <a:cs typeface="Arial MT"/>
              </a:rPr>
              <a:t> visible.</a:t>
            </a:r>
            <a:endParaRPr sz="1600">
              <a:latin typeface="Arial MT"/>
              <a:cs typeface="Arial MT"/>
            </a:endParaRPr>
          </a:p>
        </p:txBody>
      </p:sp>
      <p:grpSp>
        <p:nvGrpSpPr>
          <p:cNvPr id="8" name="object 8"/>
          <p:cNvGrpSpPr/>
          <p:nvPr/>
        </p:nvGrpSpPr>
        <p:grpSpPr>
          <a:xfrm>
            <a:off x="285750" y="1756422"/>
            <a:ext cx="5882640" cy="2382520"/>
            <a:chOff x="285750" y="1756422"/>
            <a:chExt cx="5882640" cy="2382520"/>
          </a:xfrm>
        </p:grpSpPr>
        <p:pic>
          <p:nvPicPr>
            <p:cNvPr id="9" name="object 9"/>
            <p:cNvPicPr/>
            <p:nvPr/>
          </p:nvPicPr>
          <p:blipFill>
            <a:blip r:embed="rId4" cstate="print"/>
            <a:stretch>
              <a:fillRect/>
            </a:stretch>
          </p:blipFill>
          <p:spPr>
            <a:xfrm>
              <a:off x="285750" y="1756422"/>
              <a:ext cx="2993897" cy="2366746"/>
            </a:xfrm>
            <a:prstGeom prst="rect">
              <a:avLst/>
            </a:prstGeom>
          </p:spPr>
        </p:pic>
        <p:pic>
          <p:nvPicPr>
            <p:cNvPr id="10" name="object 10"/>
            <p:cNvPicPr/>
            <p:nvPr/>
          </p:nvPicPr>
          <p:blipFill>
            <a:blip r:embed="rId5" cstate="print"/>
            <a:stretch>
              <a:fillRect/>
            </a:stretch>
          </p:blipFill>
          <p:spPr>
            <a:xfrm>
              <a:off x="480060" y="1950719"/>
              <a:ext cx="2407157" cy="1780031"/>
            </a:xfrm>
            <a:prstGeom prst="rect">
              <a:avLst/>
            </a:prstGeom>
          </p:spPr>
        </p:pic>
        <p:pic>
          <p:nvPicPr>
            <p:cNvPr id="11" name="object 11"/>
            <p:cNvPicPr/>
            <p:nvPr/>
          </p:nvPicPr>
          <p:blipFill>
            <a:blip r:embed="rId6" cstate="print"/>
            <a:stretch>
              <a:fillRect/>
            </a:stretch>
          </p:blipFill>
          <p:spPr>
            <a:xfrm>
              <a:off x="3175254" y="1768614"/>
              <a:ext cx="2993110" cy="2369794"/>
            </a:xfrm>
            <a:prstGeom prst="rect">
              <a:avLst/>
            </a:prstGeom>
          </p:spPr>
        </p:pic>
        <p:pic>
          <p:nvPicPr>
            <p:cNvPr id="12" name="object 12"/>
            <p:cNvPicPr/>
            <p:nvPr/>
          </p:nvPicPr>
          <p:blipFill>
            <a:blip r:embed="rId7" cstate="print"/>
            <a:stretch>
              <a:fillRect/>
            </a:stretch>
          </p:blipFill>
          <p:spPr>
            <a:xfrm>
              <a:off x="3369564" y="1962911"/>
              <a:ext cx="2406395" cy="1783079"/>
            </a:xfrm>
            <a:prstGeom prst="rect">
              <a:avLst/>
            </a:prstGeom>
          </p:spPr>
        </p:pic>
      </p:grpSp>
      <p:sp>
        <p:nvSpPr>
          <p:cNvPr id="13" name="object 13"/>
          <p:cNvSpPr txBox="1"/>
          <p:nvPr/>
        </p:nvSpPr>
        <p:spPr>
          <a:xfrm>
            <a:off x="405503" y="3733899"/>
            <a:ext cx="2502535" cy="2068195"/>
          </a:xfrm>
          <a:prstGeom prst="rect">
            <a:avLst/>
          </a:prstGeom>
        </p:spPr>
        <p:txBody>
          <a:bodyPr vert="horz" wrap="square" lIns="0" tIns="149860" rIns="0" bIns="0" rtlCol="0">
            <a:spAutoFit/>
          </a:bodyPr>
          <a:lstStyle/>
          <a:p>
            <a:pPr marL="38100">
              <a:lnSpc>
                <a:spcPct val="100000"/>
              </a:lnSpc>
              <a:spcBef>
                <a:spcPts val="1180"/>
              </a:spcBef>
            </a:pPr>
            <a:r>
              <a:rPr sz="1800" b="1" spc="-10" dirty="0">
                <a:solidFill>
                  <a:srgbClr val="BB8542"/>
                </a:solidFill>
                <a:latin typeface="Arial"/>
                <a:cs typeface="Arial"/>
              </a:rPr>
              <a:t>SUPERFICIAL</a:t>
            </a:r>
            <a:endParaRPr sz="1800">
              <a:latin typeface="Arial"/>
              <a:cs typeface="Arial"/>
            </a:endParaRPr>
          </a:p>
          <a:p>
            <a:pPr marL="38100">
              <a:lnSpc>
                <a:spcPct val="100000"/>
              </a:lnSpc>
              <a:spcBef>
                <a:spcPts val="1080"/>
              </a:spcBef>
            </a:pPr>
            <a:r>
              <a:rPr sz="1800" b="1" dirty="0">
                <a:latin typeface="Arial"/>
                <a:cs typeface="Arial"/>
              </a:rPr>
              <a:t>1</a:t>
            </a:r>
            <a:r>
              <a:rPr sz="1800" b="1" baseline="25462" dirty="0">
                <a:latin typeface="Arial"/>
                <a:cs typeface="Arial"/>
              </a:rPr>
              <a:t>ST</a:t>
            </a:r>
            <a:r>
              <a:rPr sz="1800" b="1" spc="480" baseline="25462" dirty="0">
                <a:latin typeface="Arial"/>
                <a:cs typeface="Arial"/>
              </a:rPr>
              <a:t> </a:t>
            </a:r>
            <a:r>
              <a:rPr sz="1800" b="1" dirty="0">
                <a:latin typeface="Arial"/>
                <a:cs typeface="Arial"/>
              </a:rPr>
              <a:t>DEGREE</a:t>
            </a:r>
            <a:r>
              <a:rPr sz="1800" b="1" spc="-20" dirty="0">
                <a:latin typeface="Arial"/>
                <a:cs typeface="Arial"/>
              </a:rPr>
              <a:t> </a:t>
            </a:r>
            <a:r>
              <a:rPr sz="1800" b="1" spc="-10" dirty="0">
                <a:latin typeface="Arial"/>
                <a:cs typeface="Arial"/>
              </a:rPr>
              <a:t>BURNS</a:t>
            </a:r>
            <a:endParaRPr sz="1800">
              <a:latin typeface="Arial"/>
              <a:cs typeface="Arial"/>
            </a:endParaRPr>
          </a:p>
          <a:p>
            <a:pPr marL="38100" marR="30480">
              <a:lnSpc>
                <a:spcPct val="100000"/>
              </a:lnSpc>
            </a:pPr>
            <a:r>
              <a:rPr sz="1600" dirty="0">
                <a:latin typeface="Arial MT"/>
                <a:cs typeface="Arial MT"/>
              </a:rPr>
              <a:t>These</a:t>
            </a:r>
            <a:r>
              <a:rPr sz="1600" spc="-25" dirty="0">
                <a:latin typeface="Arial MT"/>
                <a:cs typeface="Arial MT"/>
              </a:rPr>
              <a:t> </a:t>
            </a:r>
            <a:r>
              <a:rPr sz="1600" dirty="0">
                <a:latin typeface="Arial MT"/>
                <a:cs typeface="Arial MT"/>
              </a:rPr>
              <a:t>burns</a:t>
            </a:r>
            <a:r>
              <a:rPr sz="1600" spc="-15" dirty="0">
                <a:latin typeface="Arial MT"/>
                <a:cs typeface="Arial MT"/>
              </a:rPr>
              <a:t> </a:t>
            </a:r>
            <a:r>
              <a:rPr sz="1600" dirty="0">
                <a:latin typeface="Arial MT"/>
                <a:cs typeface="Arial MT"/>
              </a:rPr>
              <a:t>are</a:t>
            </a:r>
            <a:r>
              <a:rPr sz="1600" spc="-10" dirty="0">
                <a:latin typeface="Arial MT"/>
                <a:cs typeface="Arial MT"/>
              </a:rPr>
              <a:t> painful </a:t>
            </a:r>
            <a:r>
              <a:rPr sz="1600" dirty="0">
                <a:latin typeface="Arial MT"/>
                <a:cs typeface="Arial MT"/>
              </a:rPr>
              <a:t>and</a:t>
            </a:r>
            <a:r>
              <a:rPr sz="1600" spc="-40" dirty="0">
                <a:latin typeface="Arial MT"/>
                <a:cs typeface="Arial MT"/>
              </a:rPr>
              <a:t> </a:t>
            </a:r>
            <a:r>
              <a:rPr sz="1600" dirty="0">
                <a:latin typeface="Arial MT"/>
                <a:cs typeface="Arial MT"/>
              </a:rPr>
              <a:t>erythematous</a:t>
            </a:r>
            <a:r>
              <a:rPr sz="1600" spc="-30" dirty="0">
                <a:latin typeface="Arial MT"/>
                <a:cs typeface="Arial MT"/>
              </a:rPr>
              <a:t> </a:t>
            </a:r>
            <a:r>
              <a:rPr sz="1600" spc="-10" dirty="0">
                <a:latin typeface="Arial MT"/>
                <a:cs typeface="Arial MT"/>
              </a:rPr>
              <a:t>without </a:t>
            </a:r>
            <a:r>
              <a:rPr sz="1600" dirty="0">
                <a:latin typeface="Arial MT"/>
                <a:cs typeface="Arial MT"/>
              </a:rPr>
              <a:t>blistering</a:t>
            </a:r>
            <a:r>
              <a:rPr sz="1600" spc="-35" dirty="0">
                <a:latin typeface="Arial MT"/>
                <a:cs typeface="Arial MT"/>
              </a:rPr>
              <a:t> </a:t>
            </a:r>
            <a:r>
              <a:rPr sz="1600" dirty="0">
                <a:latin typeface="Arial MT"/>
                <a:cs typeface="Arial MT"/>
              </a:rPr>
              <a:t>or</a:t>
            </a:r>
            <a:r>
              <a:rPr sz="1600" spc="-25" dirty="0">
                <a:latin typeface="Arial MT"/>
                <a:cs typeface="Arial MT"/>
              </a:rPr>
              <a:t> </a:t>
            </a:r>
            <a:r>
              <a:rPr sz="1600" dirty="0">
                <a:latin typeface="Arial MT"/>
                <a:cs typeface="Arial MT"/>
              </a:rPr>
              <a:t>open</a:t>
            </a:r>
            <a:r>
              <a:rPr sz="1600" spc="-30" dirty="0">
                <a:latin typeface="Arial MT"/>
                <a:cs typeface="Arial MT"/>
              </a:rPr>
              <a:t> </a:t>
            </a:r>
            <a:r>
              <a:rPr sz="1600" spc="-10" dirty="0">
                <a:latin typeface="Arial MT"/>
                <a:cs typeface="Arial MT"/>
              </a:rPr>
              <a:t>wounds. </a:t>
            </a:r>
            <a:r>
              <a:rPr sz="1600" dirty="0">
                <a:latin typeface="Arial MT"/>
                <a:cs typeface="Arial MT"/>
              </a:rPr>
              <a:t>An</a:t>
            </a:r>
            <a:r>
              <a:rPr sz="1600" spc="-25" dirty="0">
                <a:latin typeface="Arial MT"/>
                <a:cs typeface="Arial MT"/>
              </a:rPr>
              <a:t> </a:t>
            </a:r>
            <a:r>
              <a:rPr sz="1600" dirty="0">
                <a:latin typeface="Arial MT"/>
                <a:cs typeface="Arial MT"/>
              </a:rPr>
              <a:t>example</a:t>
            </a:r>
            <a:r>
              <a:rPr sz="1600" spc="-20" dirty="0">
                <a:latin typeface="Arial MT"/>
                <a:cs typeface="Arial MT"/>
              </a:rPr>
              <a:t> </a:t>
            </a:r>
            <a:r>
              <a:rPr sz="1600" dirty="0">
                <a:latin typeface="Arial MT"/>
                <a:cs typeface="Arial MT"/>
              </a:rPr>
              <a:t>of</a:t>
            </a:r>
            <a:r>
              <a:rPr sz="1600" spc="-5" dirty="0">
                <a:latin typeface="Arial MT"/>
                <a:cs typeface="Arial MT"/>
              </a:rPr>
              <a:t> </a:t>
            </a:r>
            <a:r>
              <a:rPr sz="1600" spc="-50" dirty="0">
                <a:latin typeface="Arial MT"/>
                <a:cs typeface="Arial MT"/>
              </a:rPr>
              <a:t>a</a:t>
            </a:r>
            <a:r>
              <a:rPr sz="1600" spc="500" dirty="0">
                <a:latin typeface="Arial MT"/>
                <a:cs typeface="Arial MT"/>
              </a:rPr>
              <a:t> </a:t>
            </a:r>
            <a:r>
              <a:rPr sz="1600" dirty="0">
                <a:latin typeface="Arial MT"/>
                <a:cs typeface="Arial MT"/>
              </a:rPr>
              <a:t>superficial</a:t>
            </a:r>
            <a:r>
              <a:rPr sz="1600" spc="-30" dirty="0">
                <a:latin typeface="Arial MT"/>
                <a:cs typeface="Arial MT"/>
              </a:rPr>
              <a:t> </a:t>
            </a:r>
            <a:r>
              <a:rPr sz="1600" dirty="0">
                <a:latin typeface="Arial MT"/>
                <a:cs typeface="Arial MT"/>
              </a:rPr>
              <a:t>burn</a:t>
            </a:r>
            <a:r>
              <a:rPr sz="1600" spc="-15" dirty="0">
                <a:latin typeface="Arial MT"/>
                <a:cs typeface="Arial MT"/>
              </a:rPr>
              <a:t> </a:t>
            </a:r>
            <a:r>
              <a:rPr sz="1600" dirty="0">
                <a:latin typeface="Arial MT"/>
                <a:cs typeface="Arial MT"/>
              </a:rPr>
              <a:t>is</a:t>
            </a:r>
            <a:r>
              <a:rPr sz="1600" spc="-15" dirty="0">
                <a:latin typeface="Arial MT"/>
                <a:cs typeface="Arial MT"/>
              </a:rPr>
              <a:t> </a:t>
            </a:r>
            <a:r>
              <a:rPr sz="1600" spc="-10" dirty="0">
                <a:latin typeface="Arial MT"/>
                <a:cs typeface="Arial MT"/>
              </a:rPr>
              <a:t>sunburn.</a:t>
            </a:r>
            <a:endParaRPr sz="1600">
              <a:latin typeface="Arial MT"/>
              <a:cs typeface="Arial MT"/>
            </a:endParaRPr>
          </a:p>
        </p:txBody>
      </p:sp>
      <p:sp>
        <p:nvSpPr>
          <p:cNvPr id="14" name="object 14"/>
          <p:cNvSpPr txBox="1"/>
          <p:nvPr/>
        </p:nvSpPr>
        <p:spPr>
          <a:xfrm>
            <a:off x="9225395" y="3744531"/>
            <a:ext cx="2392680" cy="1824355"/>
          </a:xfrm>
          <a:prstGeom prst="rect">
            <a:avLst/>
          </a:prstGeom>
        </p:spPr>
        <p:txBody>
          <a:bodyPr vert="horz" wrap="square" lIns="0" tIns="12700" rIns="0" bIns="0" rtlCol="0">
            <a:spAutoFit/>
          </a:bodyPr>
          <a:lstStyle/>
          <a:p>
            <a:pPr marL="38100" marR="146050">
              <a:lnSpc>
                <a:spcPct val="150000"/>
              </a:lnSpc>
              <a:spcBef>
                <a:spcPts val="100"/>
              </a:spcBef>
            </a:pPr>
            <a:r>
              <a:rPr sz="1800" b="1" dirty="0">
                <a:solidFill>
                  <a:srgbClr val="BB8542"/>
                </a:solidFill>
                <a:latin typeface="Arial"/>
                <a:cs typeface="Arial"/>
              </a:rPr>
              <a:t>SUBDERMAL</a:t>
            </a:r>
            <a:r>
              <a:rPr sz="1800" b="1" spc="-75" dirty="0">
                <a:solidFill>
                  <a:srgbClr val="BB8542"/>
                </a:solidFill>
                <a:latin typeface="Arial"/>
                <a:cs typeface="Arial"/>
              </a:rPr>
              <a:t> </a:t>
            </a:r>
            <a:r>
              <a:rPr sz="1800" b="1" spc="-20" dirty="0">
                <a:solidFill>
                  <a:srgbClr val="BB8542"/>
                </a:solidFill>
                <a:latin typeface="Arial"/>
                <a:cs typeface="Arial"/>
              </a:rPr>
              <a:t>BURN </a:t>
            </a:r>
            <a:r>
              <a:rPr sz="1800" b="1" dirty="0">
                <a:latin typeface="Arial"/>
                <a:cs typeface="Arial"/>
              </a:rPr>
              <a:t>4</a:t>
            </a:r>
            <a:r>
              <a:rPr sz="1800" b="1" baseline="25462" dirty="0">
                <a:latin typeface="Arial"/>
                <a:cs typeface="Arial"/>
              </a:rPr>
              <a:t>th</a:t>
            </a:r>
            <a:r>
              <a:rPr sz="1800" b="1" spc="487" baseline="25462" dirty="0">
                <a:latin typeface="Arial"/>
                <a:cs typeface="Arial"/>
              </a:rPr>
              <a:t> </a:t>
            </a:r>
            <a:r>
              <a:rPr sz="1800" b="1" dirty="0">
                <a:latin typeface="Arial"/>
                <a:cs typeface="Arial"/>
              </a:rPr>
              <a:t>DEGREE</a:t>
            </a:r>
            <a:r>
              <a:rPr sz="1800" b="1" spc="-15" dirty="0">
                <a:latin typeface="Arial"/>
                <a:cs typeface="Arial"/>
              </a:rPr>
              <a:t> </a:t>
            </a:r>
            <a:r>
              <a:rPr sz="1800" b="1" spc="-10" dirty="0">
                <a:latin typeface="Arial"/>
                <a:cs typeface="Arial"/>
              </a:rPr>
              <a:t>BURNS</a:t>
            </a:r>
            <a:endParaRPr sz="1800">
              <a:latin typeface="Arial"/>
              <a:cs typeface="Arial"/>
            </a:endParaRPr>
          </a:p>
          <a:p>
            <a:pPr marL="38100" marR="30480">
              <a:lnSpc>
                <a:spcPct val="100000"/>
              </a:lnSpc>
            </a:pPr>
            <a:r>
              <a:rPr sz="1600" dirty="0">
                <a:latin typeface="Arial MT"/>
                <a:cs typeface="Arial MT"/>
              </a:rPr>
              <a:t>Subdermal</a:t>
            </a:r>
            <a:r>
              <a:rPr sz="1600" spc="-25" dirty="0">
                <a:latin typeface="Arial MT"/>
                <a:cs typeface="Arial MT"/>
              </a:rPr>
              <a:t> </a:t>
            </a:r>
            <a:r>
              <a:rPr sz="1600" dirty="0">
                <a:latin typeface="Arial MT"/>
                <a:cs typeface="Arial MT"/>
              </a:rPr>
              <a:t>burns</a:t>
            </a:r>
            <a:r>
              <a:rPr sz="1600" spc="-25" dirty="0">
                <a:latin typeface="Arial MT"/>
                <a:cs typeface="Arial MT"/>
              </a:rPr>
              <a:t> </a:t>
            </a:r>
            <a:r>
              <a:rPr sz="1600" spc="-10" dirty="0">
                <a:latin typeface="Arial MT"/>
                <a:cs typeface="Arial MT"/>
              </a:rPr>
              <a:t>extend </a:t>
            </a:r>
            <a:r>
              <a:rPr sz="1600" dirty="0">
                <a:latin typeface="Arial MT"/>
                <a:cs typeface="Arial MT"/>
              </a:rPr>
              <a:t>through</a:t>
            </a:r>
            <a:r>
              <a:rPr sz="1600" spc="-45" dirty="0">
                <a:latin typeface="Arial MT"/>
                <a:cs typeface="Arial MT"/>
              </a:rPr>
              <a:t> </a:t>
            </a:r>
            <a:r>
              <a:rPr sz="1600" spc="-10" dirty="0">
                <a:latin typeface="Arial MT"/>
                <a:cs typeface="Arial MT"/>
              </a:rPr>
              <a:t>subcutaneous </a:t>
            </a:r>
            <a:r>
              <a:rPr sz="1600" dirty="0">
                <a:latin typeface="Arial MT"/>
                <a:cs typeface="Arial MT"/>
              </a:rPr>
              <a:t>tissue</a:t>
            </a:r>
            <a:r>
              <a:rPr sz="1600" spc="-35" dirty="0">
                <a:latin typeface="Arial MT"/>
                <a:cs typeface="Arial MT"/>
              </a:rPr>
              <a:t> </a:t>
            </a:r>
            <a:r>
              <a:rPr sz="1600" dirty="0">
                <a:latin typeface="Arial MT"/>
                <a:cs typeface="Arial MT"/>
              </a:rPr>
              <a:t>into</a:t>
            </a:r>
            <a:r>
              <a:rPr sz="1600" spc="-30" dirty="0">
                <a:latin typeface="Arial MT"/>
                <a:cs typeface="Arial MT"/>
              </a:rPr>
              <a:t> </a:t>
            </a:r>
            <a:r>
              <a:rPr sz="1600" dirty="0">
                <a:latin typeface="Arial MT"/>
                <a:cs typeface="Arial MT"/>
              </a:rPr>
              <a:t>fascia,</a:t>
            </a:r>
            <a:r>
              <a:rPr sz="1600" spc="-25" dirty="0">
                <a:latin typeface="Arial MT"/>
                <a:cs typeface="Arial MT"/>
              </a:rPr>
              <a:t> </a:t>
            </a:r>
            <a:r>
              <a:rPr sz="1600" spc="-10" dirty="0">
                <a:latin typeface="Arial MT"/>
                <a:cs typeface="Arial MT"/>
              </a:rPr>
              <a:t>muscle, </a:t>
            </a:r>
            <a:r>
              <a:rPr sz="1600" dirty="0">
                <a:latin typeface="Arial MT"/>
                <a:cs typeface="Arial MT"/>
              </a:rPr>
              <a:t>and</a:t>
            </a:r>
            <a:r>
              <a:rPr sz="1600" spc="-15" dirty="0">
                <a:latin typeface="Arial MT"/>
                <a:cs typeface="Arial MT"/>
              </a:rPr>
              <a:t> </a:t>
            </a:r>
            <a:r>
              <a:rPr sz="1600" dirty="0">
                <a:latin typeface="Arial MT"/>
                <a:cs typeface="Arial MT"/>
              </a:rPr>
              <a:t>even</a:t>
            </a:r>
            <a:r>
              <a:rPr sz="1600" spc="-10" dirty="0">
                <a:latin typeface="Arial MT"/>
                <a:cs typeface="Arial MT"/>
              </a:rPr>
              <a:t> bone.</a:t>
            </a:r>
            <a:endParaRPr sz="1600">
              <a:latin typeface="Arial MT"/>
              <a:cs typeface="Arial MT"/>
            </a:endParaRPr>
          </a:p>
        </p:txBody>
      </p:sp>
      <p:grpSp>
        <p:nvGrpSpPr>
          <p:cNvPr id="15" name="object 15"/>
          <p:cNvGrpSpPr/>
          <p:nvPr/>
        </p:nvGrpSpPr>
        <p:grpSpPr>
          <a:xfrm>
            <a:off x="6086094" y="1751076"/>
            <a:ext cx="5981700" cy="2394585"/>
            <a:chOff x="6086094" y="1751076"/>
            <a:chExt cx="5981700" cy="2394585"/>
          </a:xfrm>
        </p:grpSpPr>
        <p:pic>
          <p:nvPicPr>
            <p:cNvPr id="16" name="object 16"/>
            <p:cNvPicPr/>
            <p:nvPr/>
          </p:nvPicPr>
          <p:blipFill>
            <a:blip r:embed="rId8" cstate="print"/>
            <a:stretch>
              <a:fillRect/>
            </a:stretch>
          </p:blipFill>
          <p:spPr>
            <a:xfrm>
              <a:off x="6086094" y="1758696"/>
              <a:ext cx="2998469" cy="2386558"/>
            </a:xfrm>
            <a:prstGeom prst="rect">
              <a:avLst/>
            </a:prstGeom>
          </p:spPr>
        </p:pic>
        <p:pic>
          <p:nvPicPr>
            <p:cNvPr id="17" name="object 17"/>
            <p:cNvPicPr/>
            <p:nvPr/>
          </p:nvPicPr>
          <p:blipFill>
            <a:blip r:embed="rId9" cstate="print"/>
            <a:stretch>
              <a:fillRect/>
            </a:stretch>
          </p:blipFill>
          <p:spPr>
            <a:xfrm>
              <a:off x="6280404" y="1953005"/>
              <a:ext cx="2411728" cy="1799843"/>
            </a:xfrm>
            <a:prstGeom prst="rect">
              <a:avLst/>
            </a:prstGeom>
          </p:spPr>
        </p:pic>
        <p:pic>
          <p:nvPicPr>
            <p:cNvPr id="18" name="object 18"/>
            <p:cNvPicPr/>
            <p:nvPr/>
          </p:nvPicPr>
          <p:blipFill>
            <a:blip r:embed="rId10" cstate="print"/>
            <a:stretch>
              <a:fillRect/>
            </a:stretch>
          </p:blipFill>
          <p:spPr>
            <a:xfrm>
              <a:off x="9069336" y="1751076"/>
              <a:ext cx="2998456" cy="2394178"/>
            </a:xfrm>
            <a:prstGeom prst="rect">
              <a:avLst/>
            </a:prstGeom>
          </p:spPr>
        </p:pic>
        <p:pic>
          <p:nvPicPr>
            <p:cNvPr id="19" name="object 19"/>
            <p:cNvPicPr/>
            <p:nvPr/>
          </p:nvPicPr>
          <p:blipFill>
            <a:blip r:embed="rId11" cstate="print"/>
            <a:stretch>
              <a:fillRect/>
            </a:stretch>
          </p:blipFill>
          <p:spPr>
            <a:xfrm>
              <a:off x="9263633" y="1945386"/>
              <a:ext cx="2411729" cy="1807463"/>
            </a:xfrm>
            <a:prstGeom prst="rect">
              <a:avLst/>
            </a:prstGeom>
          </p:spPr>
        </p:pic>
      </p:grpSp>
      <p:sp>
        <p:nvSpPr>
          <p:cNvPr id="21" name="object 21"/>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22" name="object 22"/>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23" name="object 23"/>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25" name="object 25"/>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13</a:t>
            </a:fld>
            <a:endParaRPr spc="-2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57686" y="232850"/>
            <a:ext cx="3557270" cy="1038225"/>
          </a:xfrm>
          <a:prstGeom prst="rect">
            <a:avLst/>
          </a:prstGeom>
        </p:spPr>
        <p:txBody>
          <a:bodyPr vert="horz" wrap="square" lIns="0" tIns="69215" rIns="0" bIns="0" rtlCol="0">
            <a:spAutoFit/>
          </a:bodyPr>
          <a:lstStyle/>
          <a:p>
            <a:pPr marL="674370">
              <a:lnSpc>
                <a:spcPct val="100000"/>
              </a:lnSpc>
              <a:spcBef>
                <a:spcPts val="545"/>
              </a:spcBef>
            </a:pPr>
            <a:r>
              <a:rPr sz="2000" dirty="0">
                <a:solidFill>
                  <a:srgbClr val="756F6F"/>
                </a:solidFill>
              </a:rPr>
              <a:t>Module</a:t>
            </a:r>
            <a:r>
              <a:rPr sz="2000" spc="-60" dirty="0">
                <a:solidFill>
                  <a:srgbClr val="756F6F"/>
                </a:solidFill>
              </a:rPr>
              <a:t> </a:t>
            </a:r>
            <a:r>
              <a:rPr sz="2000" dirty="0">
                <a:solidFill>
                  <a:srgbClr val="756F6F"/>
                </a:solidFill>
              </a:rPr>
              <a:t>18:</a:t>
            </a:r>
            <a:r>
              <a:rPr sz="2000" spc="-65" dirty="0">
                <a:solidFill>
                  <a:srgbClr val="756F6F"/>
                </a:solidFill>
              </a:rPr>
              <a:t> </a:t>
            </a:r>
            <a:r>
              <a:rPr sz="2000" spc="-10" dirty="0">
                <a:solidFill>
                  <a:srgbClr val="756F6F"/>
                </a:solidFill>
              </a:rPr>
              <a:t>Burns</a:t>
            </a:r>
            <a:endParaRPr sz="2000"/>
          </a:p>
          <a:p>
            <a:pPr marL="12700">
              <a:lnSpc>
                <a:spcPct val="100000"/>
              </a:lnSpc>
              <a:spcBef>
                <a:spcPts val="805"/>
              </a:spcBef>
            </a:pPr>
            <a:r>
              <a:rPr dirty="0"/>
              <a:t>RULE</a:t>
            </a:r>
            <a:r>
              <a:rPr spc="-65" dirty="0"/>
              <a:t> </a:t>
            </a:r>
            <a:r>
              <a:rPr dirty="0"/>
              <a:t>OF</a:t>
            </a:r>
            <a:r>
              <a:rPr spc="-60" dirty="0"/>
              <a:t> </a:t>
            </a:r>
            <a:r>
              <a:rPr spc="-10" dirty="0"/>
              <a:t>NINES</a:t>
            </a: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grpSp>
        <p:nvGrpSpPr>
          <p:cNvPr id="5" name="object 5"/>
          <p:cNvGrpSpPr/>
          <p:nvPr/>
        </p:nvGrpSpPr>
        <p:grpSpPr>
          <a:xfrm>
            <a:off x="7267193" y="1408176"/>
            <a:ext cx="4925060" cy="4822190"/>
            <a:chOff x="7267193" y="1408176"/>
            <a:chExt cx="4925060" cy="4822190"/>
          </a:xfrm>
        </p:grpSpPr>
        <p:pic>
          <p:nvPicPr>
            <p:cNvPr id="6" name="object 6"/>
            <p:cNvPicPr/>
            <p:nvPr/>
          </p:nvPicPr>
          <p:blipFill>
            <a:blip r:embed="rId4" cstate="print"/>
            <a:stretch>
              <a:fillRect/>
            </a:stretch>
          </p:blipFill>
          <p:spPr>
            <a:xfrm>
              <a:off x="9742931" y="1408176"/>
              <a:ext cx="2449068" cy="4821935"/>
            </a:xfrm>
            <a:prstGeom prst="rect">
              <a:avLst/>
            </a:prstGeom>
          </p:spPr>
        </p:pic>
        <p:pic>
          <p:nvPicPr>
            <p:cNvPr id="7" name="object 7"/>
            <p:cNvPicPr/>
            <p:nvPr/>
          </p:nvPicPr>
          <p:blipFill>
            <a:blip r:embed="rId5" cstate="print"/>
            <a:stretch>
              <a:fillRect/>
            </a:stretch>
          </p:blipFill>
          <p:spPr>
            <a:xfrm>
              <a:off x="7267193" y="1408176"/>
              <a:ext cx="2637269" cy="4821935"/>
            </a:xfrm>
            <a:prstGeom prst="rect">
              <a:avLst/>
            </a:prstGeom>
          </p:spPr>
        </p:pic>
      </p:grpSp>
      <p:sp>
        <p:nvSpPr>
          <p:cNvPr id="8" name="object 8"/>
          <p:cNvSpPr/>
          <p:nvPr/>
        </p:nvSpPr>
        <p:spPr>
          <a:xfrm>
            <a:off x="787526" y="2578986"/>
            <a:ext cx="0" cy="218440"/>
          </a:xfrm>
          <a:custGeom>
            <a:avLst/>
            <a:gdLst/>
            <a:ahLst/>
            <a:cxnLst/>
            <a:rect l="l" t="t" r="r" b="b"/>
            <a:pathLst>
              <a:path h="218439">
                <a:moveTo>
                  <a:pt x="0" y="218236"/>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787526" y="2912742"/>
            <a:ext cx="0" cy="218440"/>
          </a:xfrm>
          <a:custGeom>
            <a:avLst/>
            <a:gdLst/>
            <a:ahLst/>
            <a:cxnLst/>
            <a:rect l="l" t="t" r="r" b="b"/>
            <a:pathLst>
              <a:path h="218439">
                <a:moveTo>
                  <a:pt x="0" y="218236"/>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771525" y="4469508"/>
            <a:ext cx="0" cy="218440"/>
          </a:xfrm>
          <a:custGeom>
            <a:avLst/>
            <a:gdLst/>
            <a:ahLst/>
            <a:cxnLst/>
            <a:rect l="l" t="t" r="r" b="b"/>
            <a:pathLst>
              <a:path h="218439">
                <a:moveTo>
                  <a:pt x="0" y="218236"/>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771525" y="4802502"/>
            <a:ext cx="0" cy="218440"/>
          </a:xfrm>
          <a:custGeom>
            <a:avLst/>
            <a:gdLst/>
            <a:ahLst/>
            <a:cxnLst/>
            <a:rect l="l" t="t" r="r" b="b"/>
            <a:pathLst>
              <a:path h="218439">
                <a:moveTo>
                  <a:pt x="0" y="218236"/>
                </a:moveTo>
                <a:lnTo>
                  <a:pt x="0" y="0"/>
                </a:lnTo>
              </a:path>
            </a:pathLst>
          </a:custGeom>
          <a:ln w="101600">
            <a:solidFill>
              <a:srgbClr val="CD9146"/>
            </a:solidFill>
          </a:ln>
        </p:spPr>
        <p:txBody>
          <a:bodyPr wrap="square" lIns="0" tIns="0" rIns="0" bIns="0" rtlCol="0"/>
          <a:lstStyle/>
          <a:p>
            <a:endParaRPr/>
          </a:p>
        </p:txBody>
      </p:sp>
      <p:sp>
        <p:nvSpPr>
          <p:cNvPr id="12" name="object 12"/>
          <p:cNvSpPr txBox="1">
            <a:spLocks noGrp="1"/>
          </p:cNvSpPr>
          <p:nvPr>
            <p:ph type="body" idx="1"/>
          </p:nvPr>
        </p:nvSpPr>
        <p:spPr>
          <a:prstGeom prst="rect">
            <a:avLst/>
          </a:prstGeom>
        </p:spPr>
        <p:txBody>
          <a:bodyPr vert="horz" wrap="square" lIns="0" tIns="12700" rIns="0" bIns="0" rtlCol="0">
            <a:spAutoFit/>
          </a:bodyPr>
          <a:lstStyle/>
          <a:p>
            <a:pPr marL="57785" marR="5080">
              <a:lnSpc>
                <a:spcPct val="100000"/>
              </a:lnSpc>
              <a:spcBef>
                <a:spcPts val="100"/>
              </a:spcBef>
            </a:pPr>
            <a:r>
              <a:rPr dirty="0">
                <a:solidFill>
                  <a:srgbClr val="BB8542"/>
                </a:solidFill>
              </a:rPr>
              <a:t>11</a:t>
            </a:r>
            <a:r>
              <a:rPr spc="-15" dirty="0">
                <a:solidFill>
                  <a:srgbClr val="BB8542"/>
                </a:solidFill>
              </a:rPr>
              <a:t> </a:t>
            </a:r>
            <a:r>
              <a:rPr b="0" dirty="0">
                <a:latin typeface="Arial MT"/>
                <a:cs typeface="Arial MT"/>
              </a:rPr>
              <a:t>areas</a:t>
            </a:r>
            <a:r>
              <a:rPr b="0" spc="-20" dirty="0">
                <a:latin typeface="Arial MT"/>
                <a:cs typeface="Arial MT"/>
              </a:rPr>
              <a:t> </a:t>
            </a:r>
            <a:r>
              <a:rPr b="0" dirty="0">
                <a:latin typeface="Arial MT"/>
                <a:cs typeface="Arial MT"/>
              </a:rPr>
              <a:t>that</a:t>
            </a:r>
            <a:r>
              <a:rPr b="0" spc="-20" dirty="0">
                <a:latin typeface="Arial MT"/>
                <a:cs typeface="Arial MT"/>
              </a:rPr>
              <a:t> </a:t>
            </a:r>
            <a:r>
              <a:rPr dirty="0"/>
              <a:t>each</a:t>
            </a:r>
            <a:r>
              <a:rPr spc="-20" dirty="0"/>
              <a:t> </a:t>
            </a:r>
            <a:r>
              <a:rPr b="0" dirty="0">
                <a:latin typeface="Arial MT"/>
                <a:cs typeface="Arial MT"/>
              </a:rPr>
              <a:t>have</a:t>
            </a:r>
            <a:r>
              <a:rPr b="0" spc="-20" dirty="0">
                <a:latin typeface="Arial MT"/>
                <a:cs typeface="Arial MT"/>
              </a:rPr>
              <a:t> </a:t>
            </a:r>
            <a:r>
              <a:rPr dirty="0">
                <a:solidFill>
                  <a:srgbClr val="BB8542"/>
                </a:solidFill>
              </a:rPr>
              <a:t>9%</a:t>
            </a:r>
            <a:r>
              <a:rPr spc="-15" dirty="0">
                <a:solidFill>
                  <a:srgbClr val="BB8542"/>
                </a:solidFill>
              </a:rPr>
              <a:t> </a:t>
            </a:r>
            <a:r>
              <a:rPr dirty="0">
                <a:solidFill>
                  <a:srgbClr val="BB8542"/>
                </a:solidFill>
              </a:rPr>
              <a:t>body</a:t>
            </a:r>
            <a:r>
              <a:rPr spc="-5" dirty="0">
                <a:solidFill>
                  <a:srgbClr val="BB8542"/>
                </a:solidFill>
              </a:rPr>
              <a:t> </a:t>
            </a:r>
            <a:r>
              <a:rPr dirty="0">
                <a:solidFill>
                  <a:srgbClr val="BB8542"/>
                </a:solidFill>
              </a:rPr>
              <a:t>surface</a:t>
            </a:r>
            <a:r>
              <a:rPr spc="-20" dirty="0">
                <a:solidFill>
                  <a:srgbClr val="BB8542"/>
                </a:solidFill>
              </a:rPr>
              <a:t> </a:t>
            </a:r>
            <a:r>
              <a:rPr dirty="0">
                <a:solidFill>
                  <a:srgbClr val="BB8542"/>
                </a:solidFill>
              </a:rPr>
              <a:t>area</a:t>
            </a:r>
            <a:r>
              <a:rPr spc="-25" dirty="0">
                <a:solidFill>
                  <a:srgbClr val="BB8542"/>
                </a:solidFill>
              </a:rPr>
              <a:t> </a:t>
            </a:r>
            <a:r>
              <a:rPr b="0" dirty="0">
                <a:latin typeface="Arial MT"/>
                <a:cs typeface="Arial MT"/>
              </a:rPr>
              <a:t>(</a:t>
            </a:r>
            <a:r>
              <a:rPr dirty="0"/>
              <a:t>head</a:t>
            </a:r>
            <a:r>
              <a:rPr b="0" dirty="0">
                <a:latin typeface="Arial MT"/>
                <a:cs typeface="Arial MT"/>
              </a:rPr>
              <a:t>,</a:t>
            </a:r>
            <a:r>
              <a:rPr b="0" spc="-10" dirty="0">
                <a:latin typeface="Arial MT"/>
                <a:cs typeface="Arial MT"/>
              </a:rPr>
              <a:t> </a:t>
            </a:r>
            <a:r>
              <a:rPr spc="-10" dirty="0"/>
              <a:t>upper </a:t>
            </a:r>
            <a:r>
              <a:rPr dirty="0"/>
              <a:t>extremities</a:t>
            </a:r>
            <a:r>
              <a:rPr b="0" dirty="0">
                <a:latin typeface="Arial MT"/>
                <a:cs typeface="Arial MT"/>
              </a:rPr>
              <a:t>,</a:t>
            </a:r>
            <a:r>
              <a:rPr b="0" spc="-35" dirty="0">
                <a:latin typeface="Arial MT"/>
                <a:cs typeface="Arial MT"/>
              </a:rPr>
              <a:t> </a:t>
            </a:r>
            <a:r>
              <a:rPr dirty="0"/>
              <a:t>front</a:t>
            </a:r>
            <a:r>
              <a:rPr spc="-10" dirty="0"/>
              <a:t> </a:t>
            </a:r>
            <a:r>
              <a:rPr b="0" dirty="0">
                <a:latin typeface="Arial MT"/>
                <a:cs typeface="Arial MT"/>
              </a:rPr>
              <a:t>and</a:t>
            </a:r>
            <a:r>
              <a:rPr b="0" spc="-25" dirty="0">
                <a:latin typeface="Arial MT"/>
                <a:cs typeface="Arial MT"/>
              </a:rPr>
              <a:t> </a:t>
            </a:r>
            <a:r>
              <a:rPr dirty="0"/>
              <a:t>back</a:t>
            </a:r>
            <a:r>
              <a:rPr spc="-15" dirty="0"/>
              <a:t> </a:t>
            </a:r>
            <a:r>
              <a:rPr b="0" dirty="0">
                <a:latin typeface="Arial MT"/>
                <a:cs typeface="Arial MT"/>
              </a:rPr>
              <a:t>of</a:t>
            </a:r>
            <a:r>
              <a:rPr b="0" spc="-20" dirty="0">
                <a:latin typeface="Arial MT"/>
                <a:cs typeface="Arial MT"/>
              </a:rPr>
              <a:t> </a:t>
            </a:r>
            <a:r>
              <a:rPr dirty="0"/>
              <a:t>lower</a:t>
            </a:r>
            <a:r>
              <a:rPr spc="-10" dirty="0"/>
              <a:t> </a:t>
            </a:r>
            <a:r>
              <a:rPr dirty="0"/>
              <a:t>extremities,</a:t>
            </a:r>
            <a:r>
              <a:rPr spc="-30" dirty="0"/>
              <a:t> </a:t>
            </a:r>
            <a:r>
              <a:rPr b="0" dirty="0">
                <a:latin typeface="Arial MT"/>
                <a:cs typeface="Arial MT"/>
              </a:rPr>
              <a:t>and</a:t>
            </a:r>
            <a:r>
              <a:rPr b="0" spc="-25" dirty="0">
                <a:latin typeface="Arial MT"/>
                <a:cs typeface="Arial MT"/>
              </a:rPr>
              <a:t> </a:t>
            </a:r>
            <a:r>
              <a:rPr spc="-10" dirty="0"/>
              <a:t>front </a:t>
            </a:r>
            <a:r>
              <a:rPr b="0" dirty="0">
                <a:latin typeface="Arial MT"/>
                <a:cs typeface="Arial MT"/>
              </a:rPr>
              <a:t>and</a:t>
            </a:r>
            <a:r>
              <a:rPr b="0" spc="-25" dirty="0">
                <a:latin typeface="Arial MT"/>
                <a:cs typeface="Arial MT"/>
              </a:rPr>
              <a:t> </a:t>
            </a:r>
            <a:r>
              <a:rPr dirty="0"/>
              <a:t>back</a:t>
            </a:r>
            <a:r>
              <a:rPr spc="-15" dirty="0"/>
              <a:t> </a:t>
            </a:r>
            <a:r>
              <a:rPr b="0" dirty="0">
                <a:latin typeface="Arial MT"/>
                <a:cs typeface="Arial MT"/>
              </a:rPr>
              <a:t>of</a:t>
            </a:r>
            <a:r>
              <a:rPr b="0" spc="-20" dirty="0">
                <a:latin typeface="Arial MT"/>
                <a:cs typeface="Arial MT"/>
              </a:rPr>
              <a:t> </a:t>
            </a:r>
            <a:r>
              <a:rPr b="0" dirty="0">
                <a:latin typeface="Arial MT"/>
                <a:cs typeface="Arial MT"/>
              </a:rPr>
              <a:t>the</a:t>
            </a:r>
            <a:r>
              <a:rPr b="0" spc="-10" dirty="0">
                <a:latin typeface="Arial MT"/>
                <a:cs typeface="Arial MT"/>
              </a:rPr>
              <a:t> </a:t>
            </a:r>
            <a:r>
              <a:rPr dirty="0"/>
              <a:t>torso</a:t>
            </a:r>
            <a:r>
              <a:rPr spc="-15" dirty="0"/>
              <a:t> </a:t>
            </a:r>
            <a:r>
              <a:rPr b="0" dirty="0">
                <a:latin typeface="Arial MT"/>
                <a:cs typeface="Arial MT"/>
              </a:rPr>
              <a:t>having</a:t>
            </a:r>
            <a:r>
              <a:rPr b="0" spc="-30" dirty="0">
                <a:latin typeface="Arial MT"/>
                <a:cs typeface="Arial MT"/>
              </a:rPr>
              <a:t> </a:t>
            </a:r>
            <a:r>
              <a:rPr u="sng" dirty="0">
                <a:uFill>
                  <a:solidFill>
                    <a:srgbClr val="000000"/>
                  </a:solidFill>
                </a:uFill>
              </a:rPr>
              <a:t>TWO</a:t>
            </a:r>
            <a:r>
              <a:rPr spc="-5" dirty="0"/>
              <a:t> </a:t>
            </a:r>
            <a:r>
              <a:rPr dirty="0">
                <a:solidFill>
                  <a:srgbClr val="BB8542"/>
                </a:solidFill>
              </a:rPr>
              <a:t>9%</a:t>
            </a:r>
            <a:r>
              <a:rPr spc="-20" dirty="0">
                <a:solidFill>
                  <a:srgbClr val="BB8542"/>
                </a:solidFill>
              </a:rPr>
              <a:t> </a:t>
            </a:r>
            <a:r>
              <a:rPr spc="-10" dirty="0">
                <a:solidFill>
                  <a:srgbClr val="BB8542"/>
                </a:solidFill>
              </a:rPr>
              <a:t>areas</a:t>
            </a:r>
            <a:r>
              <a:rPr b="0" spc="-10" dirty="0">
                <a:latin typeface="Arial MT"/>
                <a:cs typeface="Arial MT"/>
              </a:rPr>
              <a:t>)</a:t>
            </a:r>
          </a:p>
          <a:p>
            <a:pPr marL="268605">
              <a:lnSpc>
                <a:spcPct val="100000"/>
              </a:lnSpc>
              <a:spcBef>
                <a:spcPts val="1765"/>
              </a:spcBef>
            </a:pPr>
            <a:r>
              <a:rPr dirty="0"/>
              <a:t>Palm</a:t>
            </a:r>
            <a:r>
              <a:rPr spc="-15" dirty="0"/>
              <a:t> </a:t>
            </a:r>
            <a:r>
              <a:rPr dirty="0"/>
              <a:t>size</a:t>
            </a:r>
            <a:r>
              <a:rPr spc="-10" dirty="0"/>
              <a:t> </a:t>
            </a:r>
            <a:r>
              <a:rPr b="0" dirty="0">
                <a:latin typeface="Arial MT"/>
                <a:cs typeface="Arial MT"/>
              </a:rPr>
              <a:t>represents</a:t>
            </a:r>
            <a:r>
              <a:rPr b="0" spc="-20" dirty="0">
                <a:latin typeface="Arial MT"/>
                <a:cs typeface="Arial MT"/>
              </a:rPr>
              <a:t> </a:t>
            </a:r>
            <a:r>
              <a:rPr b="0" spc="-25" dirty="0">
                <a:latin typeface="Arial MT"/>
                <a:cs typeface="Arial MT"/>
              </a:rPr>
              <a:t>~1%</a:t>
            </a:r>
          </a:p>
          <a:p>
            <a:pPr marL="268605">
              <a:lnSpc>
                <a:spcPct val="100000"/>
              </a:lnSpc>
              <a:spcBef>
                <a:spcPts val="495"/>
              </a:spcBef>
            </a:pPr>
            <a:r>
              <a:rPr dirty="0"/>
              <a:t>Estimate</a:t>
            </a:r>
            <a:r>
              <a:rPr b="0" dirty="0">
                <a:latin typeface="Arial MT"/>
                <a:cs typeface="Arial MT"/>
              </a:rPr>
              <a:t>/</a:t>
            </a:r>
            <a:r>
              <a:rPr dirty="0">
                <a:solidFill>
                  <a:srgbClr val="BB8542"/>
                </a:solidFill>
              </a:rPr>
              <a:t>round</a:t>
            </a:r>
            <a:r>
              <a:rPr spc="-40" dirty="0">
                <a:solidFill>
                  <a:srgbClr val="BB8542"/>
                </a:solidFill>
              </a:rPr>
              <a:t> </a:t>
            </a:r>
            <a:r>
              <a:rPr dirty="0">
                <a:solidFill>
                  <a:srgbClr val="BB8542"/>
                </a:solidFill>
              </a:rPr>
              <a:t>up</a:t>
            </a:r>
            <a:r>
              <a:rPr spc="-35" dirty="0">
                <a:solidFill>
                  <a:srgbClr val="BB8542"/>
                </a:solidFill>
              </a:rPr>
              <a:t> </a:t>
            </a:r>
            <a:r>
              <a:rPr dirty="0">
                <a:solidFill>
                  <a:srgbClr val="BB8542"/>
                </a:solidFill>
              </a:rPr>
              <a:t>to</a:t>
            </a:r>
            <a:r>
              <a:rPr spc="-40" dirty="0">
                <a:solidFill>
                  <a:srgbClr val="BB8542"/>
                </a:solidFill>
              </a:rPr>
              <a:t> </a:t>
            </a:r>
            <a:r>
              <a:rPr dirty="0">
                <a:solidFill>
                  <a:srgbClr val="BB8542"/>
                </a:solidFill>
              </a:rPr>
              <a:t>nearest</a:t>
            </a:r>
            <a:r>
              <a:rPr spc="-45" dirty="0">
                <a:solidFill>
                  <a:srgbClr val="BB8542"/>
                </a:solidFill>
              </a:rPr>
              <a:t> </a:t>
            </a:r>
            <a:r>
              <a:rPr spc="-25" dirty="0">
                <a:solidFill>
                  <a:srgbClr val="BB8542"/>
                </a:solidFill>
              </a:rPr>
              <a:t>10%</a:t>
            </a:r>
          </a:p>
          <a:p>
            <a:pPr marL="12700" marR="670560">
              <a:lnSpc>
                <a:spcPct val="100000"/>
              </a:lnSpc>
              <a:spcBef>
                <a:spcPts val="1280"/>
              </a:spcBef>
            </a:pPr>
            <a:r>
              <a:rPr dirty="0"/>
              <a:t>If</a:t>
            </a:r>
            <a:r>
              <a:rPr spc="-10" dirty="0"/>
              <a:t> </a:t>
            </a:r>
            <a:r>
              <a:rPr b="0" dirty="0">
                <a:latin typeface="Arial MT"/>
                <a:cs typeface="Arial MT"/>
              </a:rPr>
              <a:t>half</a:t>
            </a:r>
            <a:r>
              <a:rPr b="0" spc="-25" dirty="0">
                <a:latin typeface="Arial MT"/>
                <a:cs typeface="Arial MT"/>
              </a:rPr>
              <a:t> </a:t>
            </a:r>
            <a:r>
              <a:rPr b="0" dirty="0">
                <a:latin typeface="Arial MT"/>
                <a:cs typeface="Arial MT"/>
              </a:rPr>
              <a:t>of</a:t>
            </a:r>
            <a:r>
              <a:rPr b="0" spc="-10" dirty="0">
                <a:latin typeface="Arial MT"/>
                <a:cs typeface="Arial MT"/>
              </a:rPr>
              <a:t> </a:t>
            </a:r>
            <a:r>
              <a:rPr b="0" dirty="0">
                <a:latin typeface="Arial MT"/>
                <a:cs typeface="Arial MT"/>
              </a:rPr>
              <a:t>the</a:t>
            </a:r>
            <a:r>
              <a:rPr b="0" spc="-10" dirty="0">
                <a:latin typeface="Arial MT"/>
                <a:cs typeface="Arial MT"/>
              </a:rPr>
              <a:t> </a:t>
            </a:r>
            <a:r>
              <a:rPr b="0" dirty="0">
                <a:latin typeface="Arial MT"/>
                <a:cs typeface="Arial MT"/>
              </a:rPr>
              <a:t>front</a:t>
            </a:r>
            <a:r>
              <a:rPr b="0" spc="-15" dirty="0">
                <a:latin typeface="Arial MT"/>
                <a:cs typeface="Arial MT"/>
              </a:rPr>
              <a:t> </a:t>
            </a:r>
            <a:r>
              <a:rPr b="0" dirty="0">
                <a:latin typeface="Arial MT"/>
                <a:cs typeface="Arial MT"/>
              </a:rPr>
              <a:t>or</a:t>
            </a:r>
            <a:r>
              <a:rPr b="0" spc="-10" dirty="0">
                <a:latin typeface="Arial MT"/>
                <a:cs typeface="Arial MT"/>
              </a:rPr>
              <a:t> </a:t>
            </a:r>
            <a:r>
              <a:rPr b="0" dirty="0">
                <a:latin typeface="Arial MT"/>
                <a:cs typeface="Arial MT"/>
              </a:rPr>
              <a:t>rear</a:t>
            </a:r>
            <a:r>
              <a:rPr b="0" spc="-15" dirty="0">
                <a:latin typeface="Arial MT"/>
                <a:cs typeface="Arial MT"/>
              </a:rPr>
              <a:t> </a:t>
            </a:r>
            <a:r>
              <a:rPr b="0" dirty="0">
                <a:latin typeface="Arial MT"/>
                <a:cs typeface="Arial MT"/>
              </a:rPr>
              <a:t>area</a:t>
            </a:r>
            <a:r>
              <a:rPr b="0" spc="-35" dirty="0">
                <a:latin typeface="Arial MT"/>
                <a:cs typeface="Arial MT"/>
              </a:rPr>
              <a:t> </a:t>
            </a:r>
            <a:r>
              <a:rPr dirty="0"/>
              <a:t>is</a:t>
            </a:r>
            <a:r>
              <a:rPr spc="-15" dirty="0"/>
              <a:t> </a:t>
            </a:r>
            <a:r>
              <a:rPr dirty="0"/>
              <a:t>burned</a:t>
            </a:r>
            <a:r>
              <a:rPr b="0" dirty="0">
                <a:latin typeface="Arial MT"/>
                <a:cs typeface="Arial MT"/>
              </a:rPr>
              <a:t>,</a:t>
            </a:r>
            <a:r>
              <a:rPr b="0" spc="-5" dirty="0">
                <a:latin typeface="Arial MT"/>
                <a:cs typeface="Arial MT"/>
              </a:rPr>
              <a:t> </a:t>
            </a:r>
            <a:r>
              <a:rPr b="0" dirty="0">
                <a:latin typeface="Arial MT"/>
                <a:cs typeface="Arial MT"/>
              </a:rPr>
              <a:t>the</a:t>
            </a:r>
            <a:r>
              <a:rPr b="0" spc="-10" dirty="0">
                <a:latin typeface="Arial MT"/>
                <a:cs typeface="Arial MT"/>
              </a:rPr>
              <a:t> </a:t>
            </a:r>
            <a:r>
              <a:rPr b="0" dirty="0">
                <a:latin typeface="Arial MT"/>
                <a:cs typeface="Arial MT"/>
              </a:rPr>
              <a:t>area</a:t>
            </a:r>
            <a:r>
              <a:rPr b="0" spc="-20" dirty="0">
                <a:latin typeface="Arial MT"/>
                <a:cs typeface="Arial MT"/>
              </a:rPr>
              <a:t> </a:t>
            </a:r>
            <a:r>
              <a:rPr b="0" spc="-10" dirty="0">
                <a:latin typeface="Arial MT"/>
                <a:cs typeface="Arial MT"/>
              </a:rPr>
              <a:t>would </a:t>
            </a:r>
            <a:r>
              <a:rPr b="0" dirty="0">
                <a:latin typeface="Arial MT"/>
                <a:cs typeface="Arial MT"/>
              </a:rPr>
              <a:t>be</a:t>
            </a:r>
            <a:r>
              <a:rPr b="0" spc="-15" dirty="0">
                <a:latin typeface="Arial MT"/>
                <a:cs typeface="Arial MT"/>
              </a:rPr>
              <a:t> </a:t>
            </a:r>
            <a:r>
              <a:rPr dirty="0"/>
              <a:t>half</a:t>
            </a:r>
            <a:r>
              <a:rPr spc="-10" dirty="0"/>
              <a:t> </a:t>
            </a:r>
            <a:r>
              <a:rPr b="0" dirty="0">
                <a:latin typeface="Arial MT"/>
                <a:cs typeface="Arial MT"/>
              </a:rPr>
              <a:t>of</a:t>
            </a:r>
            <a:r>
              <a:rPr b="0" spc="-5" dirty="0">
                <a:latin typeface="Arial MT"/>
                <a:cs typeface="Arial MT"/>
              </a:rPr>
              <a:t> </a:t>
            </a:r>
            <a:r>
              <a:rPr b="0" dirty="0">
                <a:latin typeface="Arial MT"/>
                <a:cs typeface="Arial MT"/>
              </a:rPr>
              <a:t>the</a:t>
            </a:r>
            <a:r>
              <a:rPr b="0" spc="-10" dirty="0">
                <a:latin typeface="Arial MT"/>
                <a:cs typeface="Arial MT"/>
              </a:rPr>
              <a:t> </a:t>
            </a:r>
            <a:r>
              <a:rPr dirty="0"/>
              <a:t>area</a:t>
            </a:r>
            <a:r>
              <a:rPr spc="-15" dirty="0"/>
              <a:t> </a:t>
            </a:r>
            <a:r>
              <a:rPr spc="-20" dirty="0"/>
              <a:t>value</a:t>
            </a:r>
          </a:p>
          <a:p>
            <a:pPr marL="12700">
              <a:lnSpc>
                <a:spcPct val="100000"/>
              </a:lnSpc>
              <a:spcBef>
                <a:spcPts val="1075"/>
              </a:spcBef>
            </a:pPr>
            <a:r>
              <a:rPr sz="2000" dirty="0"/>
              <a:t>Estimation</a:t>
            </a:r>
            <a:r>
              <a:rPr sz="2000" spc="-75" dirty="0"/>
              <a:t> </a:t>
            </a:r>
            <a:r>
              <a:rPr sz="2000" spc="-10" dirty="0"/>
              <a:t>Example:</a:t>
            </a:r>
            <a:endParaRPr sz="2000"/>
          </a:p>
          <a:p>
            <a:pPr marL="268605" marR="1467485">
              <a:lnSpc>
                <a:spcPct val="123100"/>
              </a:lnSpc>
              <a:spcBef>
                <a:spcPts val="575"/>
              </a:spcBef>
            </a:pPr>
            <a:r>
              <a:rPr dirty="0"/>
              <a:t>Half</a:t>
            </a:r>
            <a:r>
              <a:rPr spc="-15" dirty="0"/>
              <a:t> </a:t>
            </a:r>
            <a:r>
              <a:rPr b="0" dirty="0">
                <a:latin typeface="Arial MT"/>
                <a:cs typeface="Arial MT"/>
              </a:rPr>
              <a:t>of</a:t>
            </a:r>
            <a:r>
              <a:rPr b="0" spc="-10" dirty="0">
                <a:latin typeface="Arial MT"/>
                <a:cs typeface="Arial MT"/>
              </a:rPr>
              <a:t> </a:t>
            </a:r>
            <a:r>
              <a:rPr b="0" dirty="0">
                <a:latin typeface="Arial MT"/>
                <a:cs typeface="Arial MT"/>
              </a:rPr>
              <a:t>the</a:t>
            </a:r>
            <a:r>
              <a:rPr b="0" spc="-10" dirty="0">
                <a:latin typeface="Arial MT"/>
                <a:cs typeface="Arial MT"/>
              </a:rPr>
              <a:t> </a:t>
            </a:r>
            <a:r>
              <a:rPr b="0" dirty="0">
                <a:latin typeface="Arial MT"/>
                <a:cs typeface="Arial MT"/>
              </a:rPr>
              <a:t>front</a:t>
            </a:r>
            <a:r>
              <a:rPr b="0" spc="-5" dirty="0">
                <a:latin typeface="Arial MT"/>
                <a:cs typeface="Arial MT"/>
              </a:rPr>
              <a:t> </a:t>
            </a:r>
            <a:r>
              <a:rPr b="0" dirty="0">
                <a:latin typeface="Arial MT"/>
                <a:cs typeface="Arial MT"/>
              </a:rPr>
              <a:t>upper/lower</a:t>
            </a:r>
            <a:r>
              <a:rPr b="0" spc="-20" dirty="0">
                <a:latin typeface="Arial MT"/>
                <a:cs typeface="Arial MT"/>
              </a:rPr>
              <a:t> </a:t>
            </a:r>
            <a:r>
              <a:rPr b="0" dirty="0">
                <a:latin typeface="Arial MT"/>
                <a:cs typeface="Arial MT"/>
              </a:rPr>
              <a:t>extremity</a:t>
            </a:r>
            <a:r>
              <a:rPr b="0" spc="-15" dirty="0">
                <a:latin typeface="Arial MT"/>
                <a:cs typeface="Arial MT"/>
              </a:rPr>
              <a:t> </a:t>
            </a:r>
            <a:r>
              <a:rPr b="0" dirty="0">
                <a:latin typeface="Arial MT"/>
                <a:cs typeface="Arial MT"/>
              </a:rPr>
              <a:t>is</a:t>
            </a:r>
            <a:r>
              <a:rPr b="0" spc="-10" dirty="0">
                <a:latin typeface="Arial MT"/>
                <a:cs typeface="Arial MT"/>
              </a:rPr>
              <a:t> </a:t>
            </a:r>
            <a:r>
              <a:rPr spc="-20" dirty="0">
                <a:solidFill>
                  <a:srgbClr val="BB8542"/>
                </a:solidFill>
              </a:rPr>
              <a:t>4.5% </a:t>
            </a:r>
            <a:r>
              <a:rPr dirty="0"/>
              <a:t>Half</a:t>
            </a:r>
            <a:r>
              <a:rPr spc="-15" dirty="0"/>
              <a:t> </a:t>
            </a:r>
            <a:r>
              <a:rPr b="0" dirty="0">
                <a:latin typeface="Arial MT"/>
                <a:cs typeface="Arial MT"/>
              </a:rPr>
              <a:t>of</a:t>
            </a:r>
            <a:r>
              <a:rPr b="0" spc="-10" dirty="0">
                <a:latin typeface="Arial MT"/>
                <a:cs typeface="Arial MT"/>
              </a:rPr>
              <a:t> </a:t>
            </a:r>
            <a:r>
              <a:rPr b="0" dirty="0">
                <a:latin typeface="Arial MT"/>
                <a:cs typeface="Arial MT"/>
              </a:rPr>
              <a:t>the</a:t>
            </a:r>
            <a:r>
              <a:rPr b="0" spc="-5" dirty="0">
                <a:latin typeface="Arial MT"/>
                <a:cs typeface="Arial MT"/>
              </a:rPr>
              <a:t> </a:t>
            </a:r>
            <a:r>
              <a:rPr b="0" dirty="0">
                <a:latin typeface="Arial MT"/>
                <a:cs typeface="Arial MT"/>
              </a:rPr>
              <a:t>front</a:t>
            </a:r>
            <a:r>
              <a:rPr b="0" spc="-5" dirty="0">
                <a:latin typeface="Arial MT"/>
                <a:cs typeface="Arial MT"/>
              </a:rPr>
              <a:t> </a:t>
            </a:r>
            <a:r>
              <a:rPr b="0" dirty="0">
                <a:latin typeface="Arial MT"/>
                <a:cs typeface="Arial MT"/>
              </a:rPr>
              <a:t>upper/lower</a:t>
            </a:r>
            <a:r>
              <a:rPr b="0" spc="-20" dirty="0">
                <a:latin typeface="Arial MT"/>
                <a:cs typeface="Arial MT"/>
              </a:rPr>
              <a:t> </a:t>
            </a:r>
            <a:r>
              <a:rPr b="0" dirty="0">
                <a:latin typeface="Arial MT"/>
                <a:cs typeface="Arial MT"/>
              </a:rPr>
              <a:t>torso</a:t>
            </a:r>
            <a:r>
              <a:rPr b="0" spc="-5" dirty="0">
                <a:latin typeface="Arial MT"/>
                <a:cs typeface="Arial MT"/>
              </a:rPr>
              <a:t> </a:t>
            </a:r>
            <a:r>
              <a:rPr b="0" dirty="0">
                <a:latin typeface="Arial MT"/>
                <a:cs typeface="Arial MT"/>
              </a:rPr>
              <a:t>is</a:t>
            </a:r>
            <a:r>
              <a:rPr b="0" spc="-10" dirty="0">
                <a:latin typeface="Arial MT"/>
                <a:cs typeface="Arial MT"/>
              </a:rPr>
              <a:t> </a:t>
            </a:r>
            <a:r>
              <a:rPr spc="-25" dirty="0">
                <a:solidFill>
                  <a:srgbClr val="BB8542"/>
                </a:solidFill>
              </a:rPr>
              <a:t>9%</a:t>
            </a:r>
          </a:p>
          <a:p>
            <a:pPr marL="26034">
              <a:lnSpc>
                <a:spcPct val="100000"/>
              </a:lnSpc>
              <a:spcBef>
                <a:spcPts val="1040"/>
              </a:spcBef>
            </a:pPr>
            <a:r>
              <a:rPr u="sng" dirty="0">
                <a:solidFill>
                  <a:srgbClr val="CE9146"/>
                </a:solidFill>
                <a:uFill>
                  <a:solidFill>
                    <a:srgbClr val="CE9146"/>
                  </a:solidFill>
                </a:uFill>
              </a:rPr>
              <a:t>DO</a:t>
            </a:r>
            <a:r>
              <a:rPr u="sng" spc="-35" dirty="0">
                <a:solidFill>
                  <a:srgbClr val="CE9146"/>
                </a:solidFill>
                <a:uFill>
                  <a:solidFill>
                    <a:srgbClr val="CE9146"/>
                  </a:solidFill>
                </a:uFill>
              </a:rPr>
              <a:t> </a:t>
            </a:r>
            <a:r>
              <a:rPr u="sng" dirty="0">
                <a:solidFill>
                  <a:srgbClr val="CE9146"/>
                </a:solidFill>
                <a:uFill>
                  <a:solidFill>
                    <a:srgbClr val="CE9146"/>
                  </a:solidFill>
                </a:uFill>
              </a:rPr>
              <a:t>NOT</a:t>
            </a:r>
            <a:r>
              <a:rPr spc="-30" dirty="0">
                <a:solidFill>
                  <a:srgbClr val="CE9146"/>
                </a:solidFill>
              </a:rPr>
              <a:t> </a:t>
            </a:r>
            <a:r>
              <a:rPr dirty="0"/>
              <a:t>include</a:t>
            </a:r>
            <a:r>
              <a:rPr spc="-25" dirty="0"/>
              <a:t> </a:t>
            </a:r>
            <a:r>
              <a:rPr spc="-10" dirty="0"/>
              <a:t>first-</a:t>
            </a:r>
            <a:r>
              <a:rPr dirty="0"/>
              <a:t>degree</a:t>
            </a:r>
            <a:r>
              <a:rPr spc="-30" dirty="0"/>
              <a:t> </a:t>
            </a:r>
            <a:r>
              <a:rPr dirty="0"/>
              <a:t>wounds</a:t>
            </a:r>
            <a:r>
              <a:rPr spc="-20" dirty="0"/>
              <a:t> </a:t>
            </a:r>
            <a:r>
              <a:rPr dirty="0"/>
              <a:t>in</a:t>
            </a:r>
            <a:r>
              <a:rPr spc="-25" dirty="0"/>
              <a:t> </a:t>
            </a:r>
            <a:r>
              <a:rPr dirty="0"/>
              <a:t>this</a:t>
            </a:r>
            <a:r>
              <a:rPr spc="-20" dirty="0"/>
              <a:t> </a:t>
            </a:r>
            <a:r>
              <a:rPr spc="-10" dirty="0"/>
              <a:t>assessment</a:t>
            </a:r>
          </a:p>
        </p:txBody>
      </p:sp>
      <p:sp>
        <p:nvSpPr>
          <p:cNvPr id="14" name="object 14"/>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15" name="object 15"/>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16" name="object 16"/>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14</a:t>
            </a:fld>
            <a:endParaRPr spc="-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445769" y="1500377"/>
            <a:ext cx="4081779" cy="3985260"/>
            <a:chOff x="445769" y="1500377"/>
            <a:chExt cx="4081779" cy="3985260"/>
          </a:xfrm>
        </p:grpSpPr>
        <p:pic>
          <p:nvPicPr>
            <p:cNvPr id="5" name="object 5"/>
            <p:cNvPicPr/>
            <p:nvPr/>
          </p:nvPicPr>
          <p:blipFill>
            <a:blip r:embed="rId4" cstate="print"/>
            <a:stretch>
              <a:fillRect/>
            </a:stretch>
          </p:blipFill>
          <p:spPr>
            <a:xfrm>
              <a:off x="445769" y="1500377"/>
              <a:ext cx="2266949" cy="3963923"/>
            </a:xfrm>
            <a:prstGeom prst="rect">
              <a:avLst/>
            </a:prstGeom>
          </p:spPr>
        </p:pic>
        <p:pic>
          <p:nvPicPr>
            <p:cNvPr id="6" name="object 6"/>
            <p:cNvPicPr/>
            <p:nvPr/>
          </p:nvPicPr>
          <p:blipFill>
            <a:blip r:embed="rId5" cstate="print"/>
            <a:stretch>
              <a:fillRect/>
            </a:stretch>
          </p:blipFill>
          <p:spPr>
            <a:xfrm>
              <a:off x="2260091" y="1521713"/>
              <a:ext cx="2266949" cy="3963923"/>
            </a:xfrm>
            <a:prstGeom prst="rect">
              <a:avLst/>
            </a:prstGeom>
          </p:spPr>
        </p:pic>
        <p:pic>
          <p:nvPicPr>
            <p:cNvPr id="7" name="object 7"/>
            <p:cNvPicPr/>
            <p:nvPr/>
          </p:nvPicPr>
          <p:blipFill>
            <a:blip r:embed="rId6" cstate="print"/>
            <a:stretch>
              <a:fillRect/>
            </a:stretch>
          </p:blipFill>
          <p:spPr>
            <a:xfrm>
              <a:off x="2453640" y="2272284"/>
              <a:ext cx="580643" cy="1372361"/>
            </a:xfrm>
            <a:prstGeom prst="rect">
              <a:avLst/>
            </a:prstGeom>
          </p:spPr>
        </p:pic>
      </p:grpSp>
      <p:sp>
        <p:nvSpPr>
          <p:cNvPr id="8" name="object 8"/>
          <p:cNvSpPr txBox="1">
            <a:spLocks noGrp="1"/>
          </p:cNvSpPr>
          <p:nvPr>
            <p:ph type="title"/>
          </p:nvPr>
        </p:nvSpPr>
        <p:spPr>
          <a:prstGeom prst="rect">
            <a:avLst/>
          </a:prstGeom>
        </p:spPr>
        <p:txBody>
          <a:bodyPr vert="horz" wrap="square" lIns="0" tIns="12700" rIns="0" bIns="0" rtlCol="0">
            <a:spAutoFit/>
          </a:bodyPr>
          <a:lstStyle/>
          <a:p>
            <a:pPr marL="410209">
              <a:lnSpc>
                <a:spcPct val="100000"/>
              </a:lnSpc>
              <a:spcBef>
                <a:spcPts val="100"/>
              </a:spcBef>
            </a:pPr>
            <a:r>
              <a:rPr dirty="0"/>
              <a:t>CALCULATING</a:t>
            </a:r>
            <a:r>
              <a:rPr spc="-110" dirty="0"/>
              <a:t> </a:t>
            </a:r>
            <a:r>
              <a:rPr dirty="0"/>
              <a:t>RULE</a:t>
            </a:r>
            <a:r>
              <a:rPr spc="-105" dirty="0"/>
              <a:t> </a:t>
            </a:r>
            <a:r>
              <a:rPr dirty="0"/>
              <a:t>OF</a:t>
            </a:r>
            <a:r>
              <a:rPr spc="-110" dirty="0"/>
              <a:t> </a:t>
            </a:r>
            <a:r>
              <a:rPr spc="-10" dirty="0"/>
              <a:t>NINES</a:t>
            </a:r>
          </a:p>
        </p:txBody>
      </p:sp>
      <p:sp>
        <p:nvSpPr>
          <p:cNvPr id="9" name="object 9"/>
          <p:cNvSpPr txBox="1"/>
          <p:nvPr/>
        </p:nvSpPr>
        <p:spPr>
          <a:xfrm>
            <a:off x="4366743" y="1575265"/>
            <a:ext cx="2653665" cy="799465"/>
          </a:xfrm>
          <a:prstGeom prst="rect">
            <a:avLst/>
          </a:prstGeom>
        </p:spPr>
        <p:txBody>
          <a:bodyPr vert="horz" wrap="square" lIns="0" tIns="114935" rIns="0" bIns="0" rtlCol="0">
            <a:spAutoFit/>
          </a:bodyPr>
          <a:lstStyle/>
          <a:p>
            <a:pPr marL="12700">
              <a:lnSpc>
                <a:spcPct val="100000"/>
              </a:lnSpc>
              <a:spcBef>
                <a:spcPts val="905"/>
              </a:spcBef>
            </a:pPr>
            <a:r>
              <a:rPr sz="2000" b="1" dirty="0">
                <a:latin typeface="Arial"/>
                <a:cs typeface="Arial"/>
              </a:rPr>
              <a:t>RULE</a:t>
            </a:r>
            <a:r>
              <a:rPr sz="2000" b="1" spc="-20" dirty="0">
                <a:latin typeface="Arial"/>
                <a:cs typeface="Arial"/>
              </a:rPr>
              <a:t> </a:t>
            </a:r>
            <a:r>
              <a:rPr sz="2000" b="1" dirty="0">
                <a:latin typeface="Arial"/>
                <a:cs typeface="Arial"/>
              </a:rPr>
              <a:t>OF</a:t>
            </a:r>
            <a:r>
              <a:rPr sz="2000" b="1" spc="-55" dirty="0">
                <a:latin typeface="Arial"/>
                <a:cs typeface="Arial"/>
              </a:rPr>
              <a:t> </a:t>
            </a:r>
            <a:r>
              <a:rPr sz="2000" b="1" spc="-10" dirty="0">
                <a:latin typeface="Arial"/>
                <a:cs typeface="Arial"/>
              </a:rPr>
              <a:t>NINES</a:t>
            </a:r>
            <a:r>
              <a:rPr sz="2000" spc="-10" dirty="0">
                <a:latin typeface="Arial MT"/>
                <a:cs typeface="Arial MT"/>
              </a:rPr>
              <a:t>:</a:t>
            </a:r>
            <a:endParaRPr sz="2000">
              <a:latin typeface="Arial MT"/>
              <a:cs typeface="Arial MT"/>
            </a:endParaRPr>
          </a:p>
          <a:p>
            <a:pPr marL="733425">
              <a:lnSpc>
                <a:spcPct val="100000"/>
              </a:lnSpc>
              <a:spcBef>
                <a:spcPts val="730"/>
              </a:spcBef>
            </a:pPr>
            <a:r>
              <a:rPr sz="1800" dirty="0">
                <a:latin typeface="Arial MT"/>
                <a:cs typeface="Arial MT"/>
              </a:rPr>
              <a:t>Left</a:t>
            </a:r>
            <a:r>
              <a:rPr sz="1800" spc="-10" dirty="0">
                <a:latin typeface="Arial MT"/>
                <a:cs typeface="Arial MT"/>
              </a:rPr>
              <a:t> </a:t>
            </a:r>
            <a:r>
              <a:rPr sz="1800" dirty="0">
                <a:latin typeface="Arial MT"/>
                <a:cs typeface="Arial MT"/>
              </a:rPr>
              <a:t>half</a:t>
            </a:r>
            <a:r>
              <a:rPr sz="1800" spc="-5" dirty="0">
                <a:latin typeface="Arial MT"/>
                <a:cs typeface="Arial MT"/>
              </a:rPr>
              <a:t> </a:t>
            </a:r>
            <a:r>
              <a:rPr sz="1800" dirty="0">
                <a:latin typeface="Arial MT"/>
                <a:cs typeface="Arial MT"/>
              </a:rPr>
              <a:t>of</a:t>
            </a:r>
            <a:r>
              <a:rPr sz="1800" spc="-5" dirty="0">
                <a:latin typeface="Arial MT"/>
                <a:cs typeface="Arial MT"/>
              </a:rPr>
              <a:t> </a:t>
            </a:r>
            <a:r>
              <a:rPr sz="1800" spc="-10" dirty="0">
                <a:latin typeface="Arial MT"/>
                <a:cs typeface="Arial MT"/>
              </a:rPr>
              <a:t>anterior</a:t>
            </a:r>
            <a:endParaRPr sz="1800">
              <a:latin typeface="Arial MT"/>
              <a:cs typeface="Arial MT"/>
            </a:endParaRPr>
          </a:p>
        </p:txBody>
      </p:sp>
      <p:sp>
        <p:nvSpPr>
          <p:cNvPr id="10" name="object 10"/>
          <p:cNvSpPr txBox="1"/>
          <p:nvPr/>
        </p:nvSpPr>
        <p:spPr>
          <a:xfrm>
            <a:off x="5087596" y="2196794"/>
            <a:ext cx="2211705" cy="1854835"/>
          </a:xfrm>
          <a:prstGeom prst="rect">
            <a:avLst/>
          </a:prstGeom>
        </p:spPr>
        <p:txBody>
          <a:bodyPr vert="horz" wrap="square" lIns="0" tIns="165100" rIns="0" bIns="0" rtlCol="0">
            <a:spAutoFit/>
          </a:bodyPr>
          <a:lstStyle/>
          <a:p>
            <a:pPr marL="12700">
              <a:lnSpc>
                <a:spcPct val="100000"/>
              </a:lnSpc>
              <a:spcBef>
                <a:spcPts val="1300"/>
              </a:spcBef>
            </a:pPr>
            <a:r>
              <a:rPr sz="1800" spc="-10" dirty="0">
                <a:latin typeface="Arial MT"/>
                <a:cs typeface="Arial MT"/>
              </a:rPr>
              <a:t>torso</a:t>
            </a:r>
            <a:endParaRPr sz="1800">
              <a:latin typeface="Arial MT"/>
              <a:cs typeface="Arial MT"/>
            </a:endParaRPr>
          </a:p>
          <a:p>
            <a:pPr marL="12700" marR="42545">
              <a:lnSpc>
                <a:spcPct val="100000"/>
              </a:lnSpc>
              <a:spcBef>
                <a:spcPts val="1200"/>
              </a:spcBef>
            </a:pPr>
            <a:r>
              <a:rPr sz="1800" dirty="0">
                <a:latin typeface="Arial MT"/>
                <a:cs typeface="Arial MT"/>
              </a:rPr>
              <a:t>Front</a:t>
            </a:r>
            <a:r>
              <a:rPr sz="1800" spc="-15" dirty="0">
                <a:latin typeface="Arial MT"/>
                <a:cs typeface="Arial MT"/>
              </a:rPr>
              <a:t> </a:t>
            </a:r>
            <a:r>
              <a:rPr sz="1800" dirty="0">
                <a:latin typeface="Arial MT"/>
                <a:cs typeface="Arial MT"/>
              </a:rPr>
              <a:t>and</a:t>
            </a:r>
            <a:r>
              <a:rPr sz="1800" spc="-5" dirty="0">
                <a:latin typeface="Arial MT"/>
                <a:cs typeface="Arial MT"/>
              </a:rPr>
              <a:t> </a:t>
            </a:r>
            <a:r>
              <a:rPr sz="1800" dirty="0">
                <a:latin typeface="Arial MT"/>
                <a:cs typeface="Arial MT"/>
              </a:rPr>
              <a:t>back</a:t>
            </a:r>
            <a:r>
              <a:rPr sz="1800" spc="-15" dirty="0">
                <a:latin typeface="Arial MT"/>
                <a:cs typeface="Arial MT"/>
              </a:rPr>
              <a:t> </a:t>
            </a:r>
            <a:r>
              <a:rPr sz="1800" dirty="0">
                <a:latin typeface="Arial MT"/>
                <a:cs typeface="Arial MT"/>
              </a:rPr>
              <a:t>of</a:t>
            </a:r>
            <a:r>
              <a:rPr sz="1800" spc="-5" dirty="0">
                <a:latin typeface="Arial MT"/>
                <a:cs typeface="Arial MT"/>
              </a:rPr>
              <a:t> </a:t>
            </a:r>
            <a:r>
              <a:rPr sz="1800" spc="-20" dirty="0">
                <a:latin typeface="Arial MT"/>
                <a:cs typeface="Arial MT"/>
              </a:rPr>
              <a:t>left </a:t>
            </a:r>
            <a:r>
              <a:rPr sz="1800" dirty="0">
                <a:latin typeface="Arial MT"/>
                <a:cs typeface="Arial MT"/>
              </a:rPr>
              <a:t>upper</a:t>
            </a:r>
            <a:r>
              <a:rPr sz="1800" spc="-10" dirty="0">
                <a:latin typeface="Arial MT"/>
                <a:cs typeface="Arial MT"/>
              </a:rPr>
              <a:t> extremity</a:t>
            </a:r>
            <a:endParaRPr sz="1800">
              <a:latin typeface="Arial MT"/>
              <a:cs typeface="Arial MT"/>
            </a:endParaRPr>
          </a:p>
          <a:p>
            <a:pPr marL="12700" marR="5080">
              <a:lnSpc>
                <a:spcPct val="100000"/>
              </a:lnSpc>
              <a:spcBef>
                <a:spcPts val="1200"/>
              </a:spcBef>
            </a:pPr>
            <a:r>
              <a:rPr sz="1800" dirty="0">
                <a:latin typeface="Arial MT"/>
                <a:cs typeface="Arial MT"/>
              </a:rPr>
              <a:t>Anterior</a:t>
            </a:r>
            <a:r>
              <a:rPr sz="1800" spc="-15" dirty="0">
                <a:latin typeface="Arial MT"/>
                <a:cs typeface="Arial MT"/>
              </a:rPr>
              <a:t> </a:t>
            </a:r>
            <a:r>
              <a:rPr sz="1800" dirty="0">
                <a:latin typeface="Arial MT"/>
                <a:cs typeface="Arial MT"/>
              </a:rPr>
              <a:t>portion</a:t>
            </a:r>
            <a:r>
              <a:rPr sz="1800" spc="-15" dirty="0">
                <a:latin typeface="Arial MT"/>
                <a:cs typeface="Arial MT"/>
              </a:rPr>
              <a:t> </a:t>
            </a:r>
            <a:r>
              <a:rPr sz="1800" dirty="0">
                <a:latin typeface="Arial MT"/>
                <a:cs typeface="Arial MT"/>
              </a:rPr>
              <a:t>of</a:t>
            </a:r>
            <a:r>
              <a:rPr sz="1800" spc="-5" dirty="0">
                <a:latin typeface="Arial MT"/>
                <a:cs typeface="Arial MT"/>
              </a:rPr>
              <a:t> </a:t>
            </a:r>
            <a:r>
              <a:rPr sz="1800" spc="-20" dirty="0">
                <a:latin typeface="Arial MT"/>
                <a:cs typeface="Arial MT"/>
              </a:rPr>
              <a:t>left </a:t>
            </a:r>
            <a:r>
              <a:rPr sz="1800" dirty="0">
                <a:latin typeface="Arial MT"/>
                <a:cs typeface="Arial MT"/>
              </a:rPr>
              <a:t>lower</a:t>
            </a:r>
            <a:r>
              <a:rPr sz="1800" spc="-10" dirty="0">
                <a:latin typeface="Arial MT"/>
                <a:cs typeface="Arial MT"/>
              </a:rPr>
              <a:t> extremity</a:t>
            </a:r>
            <a:endParaRPr sz="1800">
              <a:latin typeface="Arial MT"/>
              <a:cs typeface="Arial MT"/>
            </a:endParaRPr>
          </a:p>
        </p:txBody>
      </p:sp>
      <p:sp>
        <p:nvSpPr>
          <p:cNvPr id="11" name="object 11"/>
          <p:cNvSpPr txBox="1"/>
          <p:nvPr/>
        </p:nvSpPr>
        <p:spPr>
          <a:xfrm>
            <a:off x="4411098" y="2109967"/>
            <a:ext cx="540385" cy="1842770"/>
          </a:xfrm>
          <a:prstGeom prst="rect">
            <a:avLst/>
          </a:prstGeom>
        </p:spPr>
        <p:txBody>
          <a:bodyPr vert="horz" wrap="square" lIns="0" tIns="12700" rIns="0" bIns="0" rtlCol="0">
            <a:spAutoFit/>
          </a:bodyPr>
          <a:lstStyle/>
          <a:p>
            <a:pPr marL="12700">
              <a:lnSpc>
                <a:spcPct val="100000"/>
              </a:lnSpc>
              <a:spcBef>
                <a:spcPts val="100"/>
              </a:spcBef>
            </a:pPr>
            <a:r>
              <a:rPr sz="2800" b="1" spc="-25" dirty="0">
                <a:solidFill>
                  <a:srgbClr val="BB8542"/>
                </a:solidFill>
                <a:latin typeface="Arial"/>
                <a:cs typeface="Arial"/>
              </a:rPr>
              <a:t>9%</a:t>
            </a:r>
            <a:endParaRPr sz="2800">
              <a:latin typeface="Arial"/>
              <a:cs typeface="Arial"/>
            </a:endParaRPr>
          </a:p>
          <a:p>
            <a:pPr marL="12700">
              <a:lnSpc>
                <a:spcPct val="100000"/>
              </a:lnSpc>
              <a:spcBef>
                <a:spcPts val="2295"/>
              </a:spcBef>
            </a:pPr>
            <a:r>
              <a:rPr sz="2800" b="1" spc="-25" dirty="0">
                <a:solidFill>
                  <a:srgbClr val="BB8542"/>
                </a:solidFill>
                <a:latin typeface="Arial"/>
                <a:cs typeface="Arial"/>
              </a:rPr>
              <a:t>9%</a:t>
            </a:r>
            <a:endParaRPr sz="2800">
              <a:latin typeface="Arial"/>
              <a:cs typeface="Arial"/>
            </a:endParaRPr>
          </a:p>
          <a:p>
            <a:pPr marL="12700">
              <a:lnSpc>
                <a:spcPct val="100000"/>
              </a:lnSpc>
              <a:spcBef>
                <a:spcPts val="1930"/>
              </a:spcBef>
            </a:pPr>
            <a:r>
              <a:rPr sz="2800" b="1" spc="-25" dirty="0">
                <a:solidFill>
                  <a:srgbClr val="BB8542"/>
                </a:solidFill>
                <a:latin typeface="Arial"/>
                <a:cs typeface="Arial"/>
              </a:rPr>
              <a:t>9%</a:t>
            </a:r>
            <a:endParaRPr sz="2800">
              <a:latin typeface="Arial"/>
              <a:cs typeface="Arial"/>
            </a:endParaRPr>
          </a:p>
        </p:txBody>
      </p:sp>
      <p:sp>
        <p:nvSpPr>
          <p:cNvPr id="12" name="object 12"/>
          <p:cNvSpPr txBox="1"/>
          <p:nvPr/>
        </p:nvSpPr>
        <p:spPr>
          <a:xfrm>
            <a:off x="6763928" y="4255791"/>
            <a:ext cx="941705" cy="574040"/>
          </a:xfrm>
          <a:prstGeom prst="rect">
            <a:avLst/>
          </a:prstGeom>
        </p:spPr>
        <p:txBody>
          <a:bodyPr vert="horz" wrap="square" lIns="0" tIns="12700" rIns="0" bIns="0" rtlCol="0">
            <a:spAutoFit/>
          </a:bodyPr>
          <a:lstStyle/>
          <a:p>
            <a:pPr marL="12700">
              <a:lnSpc>
                <a:spcPct val="100000"/>
              </a:lnSpc>
              <a:spcBef>
                <a:spcPts val="100"/>
              </a:spcBef>
            </a:pPr>
            <a:r>
              <a:rPr sz="3600" b="1" spc="-25" dirty="0">
                <a:solidFill>
                  <a:srgbClr val="BB8542"/>
                </a:solidFill>
                <a:latin typeface="Arial"/>
                <a:cs typeface="Arial"/>
              </a:rPr>
              <a:t>27%</a:t>
            </a:r>
            <a:endParaRPr sz="3600">
              <a:latin typeface="Arial"/>
              <a:cs typeface="Arial"/>
            </a:endParaRPr>
          </a:p>
        </p:txBody>
      </p:sp>
      <p:sp>
        <p:nvSpPr>
          <p:cNvPr id="13" name="object 13"/>
          <p:cNvSpPr txBox="1"/>
          <p:nvPr/>
        </p:nvSpPr>
        <p:spPr>
          <a:xfrm>
            <a:off x="4320749" y="4299229"/>
            <a:ext cx="1877695" cy="269875"/>
          </a:xfrm>
          <a:prstGeom prst="rect">
            <a:avLst/>
          </a:prstGeom>
        </p:spPr>
        <p:txBody>
          <a:bodyPr vert="horz" wrap="square" lIns="0" tIns="12700" rIns="0" bIns="0" rtlCol="0">
            <a:spAutoFit/>
          </a:bodyPr>
          <a:lstStyle/>
          <a:p>
            <a:pPr marL="12700">
              <a:lnSpc>
                <a:spcPct val="100000"/>
              </a:lnSpc>
              <a:spcBef>
                <a:spcPts val="100"/>
              </a:spcBef>
            </a:pPr>
            <a:r>
              <a:rPr sz="1600" b="1" dirty="0">
                <a:latin typeface="Arial"/>
                <a:cs typeface="Arial"/>
              </a:rPr>
              <a:t>Total</a:t>
            </a:r>
            <a:r>
              <a:rPr sz="1600" b="1" spc="-20" dirty="0">
                <a:latin typeface="Arial"/>
                <a:cs typeface="Arial"/>
              </a:rPr>
              <a:t> </a:t>
            </a:r>
            <a:r>
              <a:rPr sz="1600" b="1" dirty="0">
                <a:latin typeface="Arial"/>
                <a:cs typeface="Arial"/>
              </a:rPr>
              <a:t>Body</a:t>
            </a:r>
            <a:r>
              <a:rPr sz="1600" b="1" spc="-40" dirty="0">
                <a:latin typeface="Arial"/>
                <a:cs typeface="Arial"/>
              </a:rPr>
              <a:t> </a:t>
            </a:r>
            <a:r>
              <a:rPr sz="1600" b="1" spc="-10" dirty="0">
                <a:latin typeface="Arial"/>
                <a:cs typeface="Arial"/>
              </a:rPr>
              <a:t>Surface</a:t>
            </a:r>
            <a:endParaRPr sz="1600">
              <a:latin typeface="Arial"/>
              <a:cs typeface="Arial"/>
            </a:endParaRPr>
          </a:p>
        </p:txBody>
      </p:sp>
      <p:sp>
        <p:nvSpPr>
          <p:cNvPr id="14" name="object 14"/>
          <p:cNvSpPr txBox="1"/>
          <p:nvPr/>
        </p:nvSpPr>
        <p:spPr>
          <a:xfrm>
            <a:off x="4320749" y="4290081"/>
            <a:ext cx="2357120" cy="574040"/>
          </a:xfrm>
          <a:prstGeom prst="rect">
            <a:avLst/>
          </a:prstGeom>
        </p:spPr>
        <p:txBody>
          <a:bodyPr vert="horz" wrap="square" lIns="0" tIns="12700" rIns="0" bIns="0" rtlCol="0">
            <a:spAutoFit/>
          </a:bodyPr>
          <a:lstStyle/>
          <a:p>
            <a:pPr marL="12700">
              <a:lnSpc>
                <a:spcPct val="100000"/>
              </a:lnSpc>
              <a:spcBef>
                <a:spcPts val="100"/>
              </a:spcBef>
            </a:pPr>
            <a:r>
              <a:rPr sz="1600" b="1" dirty="0">
                <a:latin typeface="Arial"/>
                <a:cs typeface="Arial"/>
              </a:rPr>
              <a:t>Area</a:t>
            </a:r>
            <a:r>
              <a:rPr sz="1600" b="1" spc="-25" dirty="0">
                <a:latin typeface="Arial"/>
                <a:cs typeface="Arial"/>
              </a:rPr>
              <a:t> </a:t>
            </a:r>
            <a:r>
              <a:rPr sz="1600" b="1" dirty="0">
                <a:latin typeface="Arial"/>
                <a:cs typeface="Arial"/>
              </a:rPr>
              <a:t>(TBSA)</a:t>
            </a:r>
            <a:r>
              <a:rPr sz="1600" b="1" spc="-30" dirty="0">
                <a:latin typeface="Arial"/>
                <a:cs typeface="Arial"/>
              </a:rPr>
              <a:t> </a:t>
            </a:r>
            <a:r>
              <a:rPr sz="1600" b="1" dirty="0">
                <a:latin typeface="Arial"/>
                <a:cs typeface="Arial"/>
              </a:rPr>
              <a:t>Burned</a:t>
            </a:r>
            <a:r>
              <a:rPr sz="1600" b="1" spc="315" dirty="0">
                <a:latin typeface="Arial"/>
                <a:cs typeface="Arial"/>
              </a:rPr>
              <a:t> </a:t>
            </a:r>
            <a:r>
              <a:rPr sz="3600" b="1" spc="-50" dirty="0">
                <a:latin typeface="Arial"/>
                <a:cs typeface="Arial"/>
              </a:rPr>
              <a:t>=</a:t>
            </a:r>
            <a:endParaRPr sz="3600">
              <a:latin typeface="Arial"/>
              <a:cs typeface="Arial"/>
            </a:endParaRPr>
          </a:p>
        </p:txBody>
      </p:sp>
      <p:sp>
        <p:nvSpPr>
          <p:cNvPr id="15" name="object 15"/>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grpSp>
        <p:nvGrpSpPr>
          <p:cNvPr id="16" name="object 16"/>
          <p:cNvGrpSpPr/>
          <p:nvPr/>
        </p:nvGrpSpPr>
        <p:grpSpPr>
          <a:xfrm>
            <a:off x="1491233" y="2188464"/>
            <a:ext cx="5748655" cy="3727450"/>
            <a:chOff x="1491233" y="2188464"/>
            <a:chExt cx="5748655" cy="3727450"/>
          </a:xfrm>
        </p:grpSpPr>
        <p:pic>
          <p:nvPicPr>
            <p:cNvPr id="17" name="object 17"/>
            <p:cNvPicPr/>
            <p:nvPr/>
          </p:nvPicPr>
          <p:blipFill>
            <a:blip r:embed="rId7" cstate="print"/>
            <a:stretch>
              <a:fillRect/>
            </a:stretch>
          </p:blipFill>
          <p:spPr>
            <a:xfrm>
              <a:off x="1491233" y="2188464"/>
              <a:ext cx="778001" cy="3187433"/>
            </a:xfrm>
            <a:prstGeom prst="rect">
              <a:avLst/>
            </a:prstGeom>
          </p:spPr>
        </p:pic>
        <p:sp>
          <p:nvSpPr>
            <p:cNvPr id="18" name="object 18"/>
            <p:cNvSpPr/>
            <p:nvPr/>
          </p:nvSpPr>
          <p:spPr>
            <a:xfrm>
              <a:off x="4288154" y="5019680"/>
              <a:ext cx="2942590" cy="886460"/>
            </a:xfrm>
            <a:custGeom>
              <a:avLst/>
              <a:gdLst/>
              <a:ahLst/>
              <a:cxnLst/>
              <a:rect l="l" t="t" r="r" b="b"/>
              <a:pathLst>
                <a:path w="2942590" h="886460">
                  <a:moveTo>
                    <a:pt x="2867939" y="0"/>
                  </a:moveTo>
                  <a:lnTo>
                    <a:pt x="74142" y="0"/>
                  </a:lnTo>
                  <a:lnTo>
                    <a:pt x="45284" y="5826"/>
                  </a:lnTo>
                  <a:lnTo>
                    <a:pt x="21717" y="21716"/>
                  </a:lnTo>
                  <a:lnTo>
                    <a:pt x="5826" y="45284"/>
                  </a:lnTo>
                  <a:lnTo>
                    <a:pt x="0" y="74142"/>
                  </a:lnTo>
                  <a:lnTo>
                    <a:pt x="0" y="812050"/>
                  </a:lnTo>
                  <a:lnTo>
                    <a:pt x="5826" y="840916"/>
                  </a:lnTo>
                  <a:lnTo>
                    <a:pt x="21716" y="864487"/>
                  </a:lnTo>
                  <a:lnTo>
                    <a:pt x="45284" y="880378"/>
                  </a:lnTo>
                  <a:lnTo>
                    <a:pt x="74142" y="886206"/>
                  </a:lnTo>
                  <a:lnTo>
                    <a:pt x="2867939" y="886206"/>
                  </a:lnTo>
                  <a:lnTo>
                    <a:pt x="2896797" y="880378"/>
                  </a:lnTo>
                  <a:lnTo>
                    <a:pt x="2920365" y="864487"/>
                  </a:lnTo>
                  <a:lnTo>
                    <a:pt x="2936255" y="840916"/>
                  </a:lnTo>
                  <a:lnTo>
                    <a:pt x="2942082" y="812050"/>
                  </a:lnTo>
                  <a:lnTo>
                    <a:pt x="2942082" y="74142"/>
                  </a:lnTo>
                  <a:lnTo>
                    <a:pt x="2936255" y="45284"/>
                  </a:lnTo>
                  <a:lnTo>
                    <a:pt x="2920365" y="21716"/>
                  </a:lnTo>
                  <a:lnTo>
                    <a:pt x="2896797" y="5826"/>
                  </a:lnTo>
                  <a:lnTo>
                    <a:pt x="2867939" y="0"/>
                  </a:lnTo>
                  <a:close/>
                </a:path>
              </a:pathLst>
            </a:custGeom>
            <a:solidFill>
              <a:srgbClr val="EEE1BB">
                <a:alpha val="89804"/>
              </a:srgbClr>
            </a:solidFill>
          </p:spPr>
          <p:txBody>
            <a:bodyPr wrap="square" lIns="0" tIns="0" rIns="0" bIns="0" rtlCol="0"/>
            <a:lstStyle/>
            <a:p>
              <a:endParaRPr/>
            </a:p>
          </p:txBody>
        </p:sp>
        <p:sp>
          <p:nvSpPr>
            <p:cNvPr id="19" name="object 19"/>
            <p:cNvSpPr/>
            <p:nvPr/>
          </p:nvSpPr>
          <p:spPr>
            <a:xfrm>
              <a:off x="4288154" y="5019680"/>
              <a:ext cx="2942590" cy="886460"/>
            </a:xfrm>
            <a:custGeom>
              <a:avLst/>
              <a:gdLst/>
              <a:ahLst/>
              <a:cxnLst/>
              <a:rect l="l" t="t" r="r" b="b"/>
              <a:pathLst>
                <a:path w="2942590" h="886460">
                  <a:moveTo>
                    <a:pt x="0" y="74142"/>
                  </a:moveTo>
                  <a:lnTo>
                    <a:pt x="5826" y="45284"/>
                  </a:lnTo>
                  <a:lnTo>
                    <a:pt x="21717" y="21716"/>
                  </a:lnTo>
                  <a:lnTo>
                    <a:pt x="45284" y="5826"/>
                  </a:lnTo>
                  <a:lnTo>
                    <a:pt x="74142" y="0"/>
                  </a:lnTo>
                  <a:lnTo>
                    <a:pt x="2867939" y="0"/>
                  </a:lnTo>
                  <a:lnTo>
                    <a:pt x="2896797" y="5826"/>
                  </a:lnTo>
                  <a:lnTo>
                    <a:pt x="2920365" y="21716"/>
                  </a:lnTo>
                  <a:lnTo>
                    <a:pt x="2936255" y="45284"/>
                  </a:lnTo>
                  <a:lnTo>
                    <a:pt x="2942082" y="74142"/>
                  </a:lnTo>
                  <a:lnTo>
                    <a:pt x="2942082" y="812050"/>
                  </a:lnTo>
                  <a:lnTo>
                    <a:pt x="2936255" y="840916"/>
                  </a:lnTo>
                  <a:lnTo>
                    <a:pt x="2920365" y="864487"/>
                  </a:lnTo>
                  <a:lnTo>
                    <a:pt x="2896797" y="880378"/>
                  </a:lnTo>
                  <a:lnTo>
                    <a:pt x="2867939" y="886206"/>
                  </a:lnTo>
                  <a:lnTo>
                    <a:pt x="74142" y="886206"/>
                  </a:lnTo>
                  <a:lnTo>
                    <a:pt x="45284" y="880378"/>
                  </a:lnTo>
                  <a:lnTo>
                    <a:pt x="21716" y="864487"/>
                  </a:lnTo>
                  <a:lnTo>
                    <a:pt x="5826" y="840916"/>
                  </a:lnTo>
                  <a:lnTo>
                    <a:pt x="0" y="812050"/>
                  </a:lnTo>
                  <a:lnTo>
                    <a:pt x="0" y="74142"/>
                  </a:lnTo>
                  <a:close/>
                </a:path>
              </a:pathLst>
            </a:custGeom>
            <a:ln w="19050">
              <a:solidFill>
                <a:srgbClr val="BB8542"/>
              </a:solidFill>
            </a:ln>
          </p:spPr>
          <p:txBody>
            <a:bodyPr wrap="square" lIns="0" tIns="0" rIns="0" bIns="0" rtlCol="0"/>
            <a:lstStyle/>
            <a:p>
              <a:endParaRPr/>
            </a:p>
          </p:txBody>
        </p:sp>
      </p:grpSp>
      <p:graphicFrame>
        <p:nvGraphicFramePr>
          <p:cNvPr id="20" name="object 20"/>
          <p:cNvGraphicFramePr>
            <a:graphicFrameLocks noGrp="1"/>
          </p:cNvGraphicFramePr>
          <p:nvPr/>
        </p:nvGraphicFramePr>
        <p:xfrm>
          <a:off x="7932361" y="1618861"/>
          <a:ext cx="3722370" cy="4043679"/>
        </p:xfrm>
        <a:graphic>
          <a:graphicData uri="http://schemas.openxmlformats.org/drawingml/2006/table">
            <a:tbl>
              <a:tblPr firstRow="1" bandRow="1">
                <a:tableStyleId>{2D5ABB26-0587-4C30-8999-92F81FD0307C}</a:tableStyleId>
              </a:tblPr>
              <a:tblGrid>
                <a:gridCol w="3722370">
                  <a:extLst>
                    <a:ext uri="{9D8B030D-6E8A-4147-A177-3AD203B41FA5}">
                      <a16:colId xmlns:a16="http://schemas.microsoft.com/office/drawing/2014/main" val="20000"/>
                    </a:ext>
                  </a:extLst>
                </a:gridCol>
              </a:tblGrid>
              <a:tr h="414020">
                <a:tc>
                  <a:txBody>
                    <a:bodyPr/>
                    <a:lstStyle/>
                    <a:p>
                      <a:pPr marL="384175">
                        <a:lnSpc>
                          <a:spcPct val="100000"/>
                        </a:lnSpc>
                        <a:spcBef>
                          <a:spcPts val="375"/>
                        </a:spcBef>
                      </a:pPr>
                      <a:r>
                        <a:rPr sz="2000" b="1" dirty="0">
                          <a:latin typeface="Arial"/>
                          <a:cs typeface="Arial"/>
                        </a:rPr>
                        <a:t>BURNED</a:t>
                      </a:r>
                      <a:r>
                        <a:rPr sz="2000" b="1" spc="-65" dirty="0">
                          <a:latin typeface="Arial"/>
                          <a:cs typeface="Arial"/>
                        </a:rPr>
                        <a:t> </a:t>
                      </a:r>
                      <a:r>
                        <a:rPr sz="2000" b="1" dirty="0">
                          <a:latin typeface="Arial"/>
                          <a:cs typeface="Arial"/>
                        </a:rPr>
                        <a:t>AREAS</a:t>
                      </a:r>
                      <a:r>
                        <a:rPr sz="2000" b="1" spc="-65" dirty="0">
                          <a:latin typeface="Arial"/>
                          <a:cs typeface="Arial"/>
                        </a:rPr>
                        <a:t> </a:t>
                      </a:r>
                      <a:r>
                        <a:rPr sz="2000" b="1" spc="-20" dirty="0">
                          <a:latin typeface="Arial"/>
                          <a:cs typeface="Arial"/>
                        </a:rPr>
                        <a:t>STATS</a:t>
                      </a:r>
                      <a:endParaRPr sz="2000">
                        <a:latin typeface="Arial"/>
                        <a:cs typeface="Arial"/>
                      </a:endParaRPr>
                    </a:p>
                  </a:txBody>
                  <a:tcPr marL="0" marR="0" marT="47625"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0"/>
                  </a:ext>
                </a:extLst>
              </a:tr>
              <a:tr h="669290">
                <a:tc>
                  <a:txBody>
                    <a:bodyPr/>
                    <a:lstStyle/>
                    <a:p>
                      <a:pPr marL="91440" marR="469900">
                        <a:lnSpc>
                          <a:spcPct val="100000"/>
                        </a:lnSpc>
                        <a:spcBef>
                          <a:spcPts val="430"/>
                        </a:spcBef>
                      </a:pPr>
                      <a:r>
                        <a:rPr sz="1800" dirty="0">
                          <a:latin typeface="Arial MT"/>
                          <a:cs typeface="Arial MT"/>
                        </a:rPr>
                        <a:t>From</a:t>
                      </a:r>
                      <a:r>
                        <a:rPr sz="1800" spc="-15" dirty="0">
                          <a:latin typeface="Arial MT"/>
                          <a:cs typeface="Arial MT"/>
                        </a:rPr>
                        <a:t> </a:t>
                      </a:r>
                      <a:r>
                        <a:rPr sz="1800" dirty="0">
                          <a:latin typeface="Arial MT"/>
                          <a:cs typeface="Arial MT"/>
                        </a:rPr>
                        <a:t>2001</a:t>
                      </a:r>
                      <a:r>
                        <a:rPr sz="1800" spc="-15" dirty="0">
                          <a:latin typeface="Arial MT"/>
                          <a:cs typeface="Arial MT"/>
                        </a:rPr>
                        <a:t> </a:t>
                      </a:r>
                      <a:r>
                        <a:rPr sz="1800" dirty="0">
                          <a:latin typeface="Arial MT"/>
                          <a:cs typeface="Arial MT"/>
                        </a:rPr>
                        <a:t>through</a:t>
                      </a:r>
                      <a:r>
                        <a:rPr sz="1800" spc="-20" dirty="0">
                          <a:latin typeface="Arial MT"/>
                          <a:cs typeface="Arial MT"/>
                        </a:rPr>
                        <a:t> </a:t>
                      </a:r>
                      <a:r>
                        <a:rPr sz="1800" dirty="0">
                          <a:latin typeface="Arial MT"/>
                          <a:cs typeface="Arial MT"/>
                        </a:rPr>
                        <a:t>2018,</a:t>
                      </a:r>
                      <a:r>
                        <a:rPr sz="1800" spc="-10" dirty="0">
                          <a:latin typeface="Arial MT"/>
                          <a:cs typeface="Arial MT"/>
                        </a:rPr>
                        <a:t> </a:t>
                      </a:r>
                      <a:r>
                        <a:rPr sz="1800" spc="-20" dirty="0">
                          <a:latin typeface="Arial MT"/>
                          <a:cs typeface="Arial MT"/>
                        </a:rPr>
                        <a:t>2507 </a:t>
                      </a:r>
                      <a:r>
                        <a:rPr sz="1800" dirty="0">
                          <a:latin typeface="Arial MT"/>
                          <a:cs typeface="Arial MT"/>
                        </a:rPr>
                        <a:t>surviving</a:t>
                      </a:r>
                      <a:r>
                        <a:rPr sz="1800" spc="-65" dirty="0">
                          <a:latin typeface="Arial MT"/>
                          <a:cs typeface="Arial MT"/>
                        </a:rPr>
                        <a:t> </a:t>
                      </a:r>
                      <a:r>
                        <a:rPr sz="1800" spc="-20" dirty="0">
                          <a:latin typeface="Arial MT"/>
                          <a:cs typeface="Arial MT"/>
                        </a:rPr>
                        <a:t>SVMs</a:t>
                      </a:r>
                      <a:endParaRPr sz="1800">
                        <a:latin typeface="Arial MT"/>
                        <a:cs typeface="Arial MT"/>
                      </a:endParaRPr>
                    </a:p>
                  </a:txBody>
                  <a:tcPr marL="0" marR="0" marT="5461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FC000">
                        <a:alpha val="19999"/>
                      </a:srgbClr>
                    </a:solidFill>
                  </a:tcPr>
                </a:tc>
                <a:extLst>
                  <a:ext uri="{0D108BD9-81ED-4DB2-BD59-A6C34878D82A}">
                    <a16:rowId xmlns:a16="http://schemas.microsoft.com/office/drawing/2014/main" val="10001"/>
                  </a:ext>
                </a:extLst>
              </a:tr>
              <a:tr h="965200">
                <a:tc>
                  <a:txBody>
                    <a:bodyPr/>
                    <a:lstStyle/>
                    <a:p>
                      <a:pPr marL="91440">
                        <a:lnSpc>
                          <a:spcPct val="100000"/>
                        </a:lnSpc>
                        <a:spcBef>
                          <a:spcPts val="310"/>
                        </a:spcBef>
                      </a:pPr>
                      <a:r>
                        <a:rPr sz="1800" spc="-10" dirty="0">
                          <a:latin typeface="Arial MT"/>
                          <a:cs typeface="Arial MT"/>
                        </a:rPr>
                        <a:t>TBSA:</a:t>
                      </a:r>
                      <a:endParaRPr sz="1800">
                        <a:latin typeface="Arial MT"/>
                        <a:cs typeface="Arial MT"/>
                      </a:endParaRPr>
                    </a:p>
                    <a:p>
                      <a:pPr marL="559435" indent="-285115">
                        <a:lnSpc>
                          <a:spcPct val="100000"/>
                        </a:lnSpc>
                        <a:spcBef>
                          <a:spcPts val="200"/>
                        </a:spcBef>
                        <a:buFont typeface="Calibri"/>
                        <a:buChar char="▪"/>
                        <a:tabLst>
                          <a:tab pos="559435" algn="l"/>
                        </a:tabLst>
                      </a:pPr>
                      <a:r>
                        <a:rPr sz="1800" dirty="0">
                          <a:latin typeface="Arial MT"/>
                          <a:cs typeface="Arial MT"/>
                        </a:rPr>
                        <a:t>92%</a:t>
                      </a:r>
                      <a:r>
                        <a:rPr sz="1800" spc="-10" dirty="0">
                          <a:latin typeface="Arial MT"/>
                          <a:cs typeface="Arial MT"/>
                        </a:rPr>
                        <a:t> </a:t>
                      </a:r>
                      <a:r>
                        <a:rPr sz="1800" dirty="0">
                          <a:latin typeface="Arial MT"/>
                          <a:cs typeface="Arial MT"/>
                        </a:rPr>
                        <a:t>of burns</a:t>
                      </a:r>
                      <a:r>
                        <a:rPr sz="1800" spc="-10" dirty="0">
                          <a:latin typeface="Arial MT"/>
                          <a:cs typeface="Arial MT"/>
                        </a:rPr>
                        <a:t> </a:t>
                      </a:r>
                      <a:r>
                        <a:rPr sz="1800" dirty="0">
                          <a:latin typeface="Arial MT"/>
                          <a:cs typeface="Arial MT"/>
                        </a:rPr>
                        <a:t>were</a:t>
                      </a:r>
                      <a:r>
                        <a:rPr sz="1800" spc="-10" dirty="0">
                          <a:latin typeface="Arial MT"/>
                          <a:cs typeface="Arial MT"/>
                        </a:rPr>
                        <a:t> small</a:t>
                      </a:r>
                      <a:endParaRPr sz="1800">
                        <a:latin typeface="Arial MT"/>
                        <a:cs typeface="Arial MT"/>
                      </a:endParaRPr>
                    </a:p>
                    <a:p>
                      <a:pPr marL="559435" indent="-285115">
                        <a:lnSpc>
                          <a:spcPct val="100000"/>
                        </a:lnSpc>
                        <a:spcBef>
                          <a:spcPts val="195"/>
                        </a:spcBef>
                        <a:buFont typeface="Calibri"/>
                        <a:buChar char="▪"/>
                        <a:tabLst>
                          <a:tab pos="559435" algn="l"/>
                        </a:tabLst>
                      </a:pPr>
                      <a:r>
                        <a:rPr sz="1800" dirty="0">
                          <a:latin typeface="Arial MT"/>
                          <a:cs typeface="Arial MT"/>
                        </a:rPr>
                        <a:t>&lt;</a:t>
                      </a:r>
                      <a:r>
                        <a:rPr sz="1800" spc="-15" dirty="0">
                          <a:latin typeface="Arial MT"/>
                          <a:cs typeface="Arial MT"/>
                        </a:rPr>
                        <a:t> </a:t>
                      </a:r>
                      <a:r>
                        <a:rPr sz="1800" dirty="0">
                          <a:latin typeface="Arial MT"/>
                          <a:cs typeface="Arial MT"/>
                        </a:rPr>
                        <a:t>20% </a:t>
                      </a:r>
                      <a:r>
                        <a:rPr sz="1800" spc="-20" dirty="0">
                          <a:latin typeface="Arial MT"/>
                          <a:cs typeface="Arial MT"/>
                        </a:rPr>
                        <a:t>TBSA</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2"/>
                  </a:ext>
                </a:extLst>
              </a:tr>
              <a:tr h="965200">
                <a:tc>
                  <a:txBody>
                    <a:bodyPr/>
                    <a:lstStyle/>
                    <a:p>
                      <a:pPr marL="91440">
                        <a:lnSpc>
                          <a:spcPct val="100000"/>
                        </a:lnSpc>
                        <a:spcBef>
                          <a:spcPts val="310"/>
                        </a:spcBef>
                      </a:pPr>
                      <a:r>
                        <a:rPr sz="1800" spc="-10" dirty="0">
                          <a:latin typeface="Arial MT"/>
                          <a:cs typeface="Arial MT"/>
                        </a:rPr>
                        <a:t>HEAD:</a:t>
                      </a:r>
                      <a:endParaRPr sz="1800">
                        <a:latin typeface="Arial MT"/>
                        <a:cs typeface="Arial MT"/>
                      </a:endParaRPr>
                    </a:p>
                    <a:p>
                      <a:pPr marL="559435" indent="-285115">
                        <a:lnSpc>
                          <a:spcPct val="100000"/>
                        </a:lnSpc>
                        <a:spcBef>
                          <a:spcPts val="200"/>
                        </a:spcBef>
                        <a:buFont typeface="Calibri"/>
                        <a:buChar char="▪"/>
                        <a:tabLst>
                          <a:tab pos="559435" algn="l"/>
                        </a:tabLst>
                      </a:pPr>
                      <a:r>
                        <a:rPr sz="1800" dirty="0">
                          <a:latin typeface="Arial MT"/>
                          <a:cs typeface="Arial MT"/>
                        </a:rPr>
                        <a:t>Most</a:t>
                      </a:r>
                      <a:r>
                        <a:rPr sz="1800" spc="-15" dirty="0">
                          <a:latin typeface="Arial MT"/>
                          <a:cs typeface="Arial MT"/>
                        </a:rPr>
                        <a:t> </a:t>
                      </a:r>
                      <a:r>
                        <a:rPr sz="1800" dirty="0">
                          <a:latin typeface="Arial MT"/>
                          <a:cs typeface="Arial MT"/>
                        </a:rPr>
                        <a:t>frequent</a:t>
                      </a:r>
                      <a:r>
                        <a:rPr sz="1800" spc="-15" dirty="0">
                          <a:latin typeface="Arial MT"/>
                          <a:cs typeface="Arial MT"/>
                        </a:rPr>
                        <a:t> </a:t>
                      </a:r>
                      <a:r>
                        <a:rPr sz="1800" dirty="0">
                          <a:latin typeface="Arial MT"/>
                          <a:cs typeface="Arial MT"/>
                        </a:rPr>
                        <a:t>burn</a:t>
                      </a:r>
                      <a:r>
                        <a:rPr sz="1800" spc="-20" dirty="0">
                          <a:latin typeface="Arial MT"/>
                          <a:cs typeface="Arial MT"/>
                        </a:rPr>
                        <a:t> site</a:t>
                      </a:r>
                      <a:endParaRPr sz="1800">
                        <a:latin typeface="Arial MT"/>
                        <a:cs typeface="Arial MT"/>
                      </a:endParaRPr>
                    </a:p>
                    <a:p>
                      <a:pPr marL="559435" indent="-285115">
                        <a:lnSpc>
                          <a:spcPct val="100000"/>
                        </a:lnSpc>
                        <a:spcBef>
                          <a:spcPts val="195"/>
                        </a:spcBef>
                        <a:buFont typeface="Calibri"/>
                        <a:buChar char="▪"/>
                        <a:tabLst>
                          <a:tab pos="559435" algn="l"/>
                        </a:tabLst>
                      </a:pPr>
                      <a:r>
                        <a:rPr sz="1800" dirty="0">
                          <a:latin typeface="Arial MT"/>
                          <a:cs typeface="Arial MT"/>
                        </a:rPr>
                        <a:t>29%</a:t>
                      </a:r>
                      <a:r>
                        <a:rPr sz="1800" spc="-10" dirty="0">
                          <a:latin typeface="Arial MT"/>
                          <a:cs typeface="Arial MT"/>
                        </a:rPr>
                        <a:t> </a:t>
                      </a:r>
                      <a:r>
                        <a:rPr sz="1800" dirty="0">
                          <a:latin typeface="Arial MT"/>
                          <a:cs typeface="Arial MT"/>
                        </a:rPr>
                        <a:t>of all</a:t>
                      </a:r>
                      <a:r>
                        <a:rPr sz="1800" spc="-10" dirty="0">
                          <a:latin typeface="Arial MT"/>
                          <a:cs typeface="Arial MT"/>
                        </a:rPr>
                        <a:t> burns</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EEE1BB"/>
                    </a:solidFill>
                  </a:tcPr>
                </a:tc>
                <a:extLst>
                  <a:ext uri="{0D108BD9-81ED-4DB2-BD59-A6C34878D82A}">
                    <a16:rowId xmlns:a16="http://schemas.microsoft.com/office/drawing/2014/main" val="10003"/>
                  </a:ext>
                </a:extLst>
              </a:tr>
              <a:tr h="1029969">
                <a:tc>
                  <a:txBody>
                    <a:bodyPr/>
                    <a:lstStyle/>
                    <a:p>
                      <a:pPr marL="91440">
                        <a:lnSpc>
                          <a:spcPct val="100000"/>
                        </a:lnSpc>
                        <a:spcBef>
                          <a:spcPts val="310"/>
                        </a:spcBef>
                      </a:pPr>
                      <a:r>
                        <a:rPr sz="1800" spc="-10" dirty="0">
                          <a:latin typeface="Arial MT"/>
                          <a:cs typeface="Arial MT"/>
                        </a:rPr>
                        <a:t>HANDS:</a:t>
                      </a:r>
                      <a:endParaRPr sz="1800">
                        <a:latin typeface="Arial MT"/>
                        <a:cs typeface="Arial MT"/>
                      </a:endParaRPr>
                    </a:p>
                    <a:p>
                      <a:pPr marL="559435" indent="-285115">
                        <a:lnSpc>
                          <a:spcPct val="100000"/>
                        </a:lnSpc>
                        <a:spcBef>
                          <a:spcPts val="200"/>
                        </a:spcBef>
                        <a:buFont typeface="Calibri"/>
                        <a:buChar char="▪"/>
                        <a:tabLst>
                          <a:tab pos="559435" algn="l"/>
                        </a:tabLst>
                      </a:pPr>
                      <a:r>
                        <a:rPr sz="1800" dirty="0">
                          <a:latin typeface="Arial MT"/>
                          <a:cs typeface="Arial MT"/>
                        </a:rPr>
                        <a:t>2</a:t>
                      </a:r>
                      <a:r>
                        <a:rPr sz="1800" baseline="25462" dirty="0">
                          <a:latin typeface="Arial MT"/>
                          <a:cs typeface="Arial MT"/>
                        </a:rPr>
                        <a:t>ND</a:t>
                      </a:r>
                      <a:r>
                        <a:rPr sz="1800" spc="225" baseline="25462" dirty="0">
                          <a:latin typeface="Arial MT"/>
                          <a:cs typeface="Arial MT"/>
                        </a:rPr>
                        <a:t> </a:t>
                      </a:r>
                      <a:r>
                        <a:rPr sz="1800" dirty="0">
                          <a:latin typeface="Arial MT"/>
                          <a:cs typeface="Arial MT"/>
                        </a:rPr>
                        <a:t>most</a:t>
                      </a:r>
                      <a:r>
                        <a:rPr sz="1800" spc="-15" dirty="0">
                          <a:latin typeface="Arial MT"/>
                          <a:cs typeface="Arial MT"/>
                        </a:rPr>
                        <a:t> </a:t>
                      </a:r>
                      <a:r>
                        <a:rPr sz="1800" dirty="0">
                          <a:latin typeface="Arial MT"/>
                          <a:cs typeface="Arial MT"/>
                        </a:rPr>
                        <a:t>frequent</a:t>
                      </a:r>
                      <a:r>
                        <a:rPr sz="1800" spc="-20" dirty="0">
                          <a:latin typeface="Arial MT"/>
                          <a:cs typeface="Arial MT"/>
                        </a:rPr>
                        <a:t> </a:t>
                      </a:r>
                      <a:r>
                        <a:rPr sz="1800" dirty="0">
                          <a:latin typeface="Arial MT"/>
                          <a:cs typeface="Arial MT"/>
                        </a:rPr>
                        <a:t>burn</a:t>
                      </a:r>
                      <a:r>
                        <a:rPr sz="1800" spc="-10" dirty="0">
                          <a:latin typeface="Arial MT"/>
                          <a:cs typeface="Arial MT"/>
                        </a:rPr>
                        <a:t> </a:t>
                      </a:r>
                      <a:r>
                        <a:rPr sz="1800" spc="-20" dirty="0">
                          <a:latin typeface="Arial MT"/>
                          <a:cs typeface="Arial MT"/>
                        </a:rPr>
                        <a:t>site</a:t>
                      </a:r>
                      <a:endParaRPr sz="1800">
                        <a:latin typeface="Arial MT"/>
                        <a:cs typeface="Arial MT"/>
                      </a:endParaRPr>
                    </a:p>
                    <a:p>
                      <a:pPr marL="560070" indent="-285750">
                        <a:lnSpc>
                          <a:spcPct val="100000"/>
                        </a:lnSpc>
                        <a:spcBef>
                          <a:spcPts val="195"/>
                        </a:spcBef>
                        <a:buFont typeface="Calibri"/>
                        <a:buChar char="▪"/>
                        <a:tabLst>
                          <a:tab pos="560070" algn="l"/>
                        </a:tabLst>
                      </a:pPr>
                      <a:r>
                        <a:rPr sz="1800" dirty="0">
                          <a:latin typeface="Arial MT"/>
                          <a:cs typeface="Arial MT"/>
                        </a:rPr>
                        <a:t>19%</a:t>
                      </a:r>
                      <a:r>
                        <a:rPr sz="1800" spc="-10" dirty="0">
                          <a:latin typeface="Arial MT"/>
                          <a:cs typeface="Arial MT"/>
                        </a:rPr>
                        <a:t> </a:t>
                      </a:r>
                      <a:r>
                        <a:rPr sz="1800" dirty="0">
                          <a:latin typeface="Arial MT"/>
                          <a:cs typeface="Arial MT"/>
                        </a:rPr>
                        <a:t>of all</a:t>
                      </a:r>
                      <a:r>
                        <a:rPr sz="1800" spc="-10" dirty="0">
                          <a:latin typeface="Arial MT"/>
                          <a:cs typeface="Arial MT"/>
                        </a:rPr>
                        <a:t> burns</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4"/>
                  </a:ext>
                </a:extLst>
              </a:tr>
            </a:tbl>
          </a:graphicData>
        </a:graphic>
      </p:graphicFrame>
      <p:sp>
        <p:nvSpPr>
          <p:cNvPr id="21" name="object 21"/>
          <p:cNvSpPr txBox="1"/>
          <p:nvPr/>
        </p:nvSpPr>
        <p:spPr>
          <a:xfrm>
            <a:off x="4533634" y="5125344"/>
            <a:ext cx="2430145" cy="665480"/>
          </a:xfrm>
          <a:prstGeom prst="rect">
            <a:avLst/>
          </a:prstGeom>
        </p:spPr>
        <p:txBody>
          <a:bodyPr vert="horz" wrap="square" lIns="0" tIns="12065" rIns="0" bIns="0" rtlCol="0">
            <a:spAutoFit/>
          </a:bodyPr>
          <a:lstStyle/>
          <a:p>
            <a:pPr marL="12700" marR="5080">
              <a:lnSpc>
                <a:spcPct val="100000"/>
              </a:lnSpc>
              <a:spcBef>
                <a:spcPts val="95"/>
              </a:spcBef>
            </a:pPr>
            <a:r>
              <a:rPr sz="1400" b="1" dirty="0">
                <a:latin typeface="Arial"/>
                <a:cs typeface="Arial"/>
              </a:rPr>
              <a:t>NOTE:</a:t>
            </a:r>
            <a:r>
              <a:rPr sz="1400" b="1" spc="-10" dirty="0">
                <a:latin typeface="Arial"/>
                <a:cs typeface="Arial"/>
              </a:rPr>
              <a:t> </a:t>
            </a:r>
            <a:r>
              <a:rPr sz="1400" dirty="0">
                <a:latin typeface="Arial MT"/>
                <a:cs typeface="Arial MT"/>
              </a:rPr>
              <a:t>For</a:t>
            </a:r>
            <a:r>
              <a:rPr sz="1400" spc="-30" dirty="0">
                <a:latin typeface="Arial MT"/>
                <a:cs typeface="Arial MT"/>
              </a:rPr>
              <a:t> </a:t>
            </a:r>
            <a:r>
              <a:rPr sz="1400" dirty="0">
                <a:latin typeface="Arial MT"/>
                <a:cs typeface="Arial MT"/>
              </a:rPr>
              <a:t>estimation</a:t>
            </a:r>
            <a:r>
              <a:rPr sz="1400" spc="-35" dirty="0">
                <a:latin typeface="Arial MT"/>
                <a:cs typeface="Arial MT"/>
              </a:rPr>
              <a:t> </a:t>
            </a:r>
            <a:r>
              <a:rPr sz="1400" dirty="0">
                <a:latin typeface="Arial MT"/>
                <a:cs typeface="Arial MT"/>
              </a:rPr>
              <a:t>of</a:t>
            </a:r>
            <a:r>
              <a:rPr sz="1400" spc="-25" dirty="0">
                <a:latin typeface="Arial MT"/>
                <a:cs typeface="Arial MT"/>
              </a:rPr>
              <a:t> </a:t>
            </a:r>
            <a:r>
              <a:rPr sz="1400" spc="-20" dirty="0">
                <a:latin typeface="Arial MT"/>
                <a:cs typeface="Arial MT"/>
              </a:rPr>
              <a:t>fluid </a:t>
            </a:r>
            <a:r>
              <a:rPr sz="1400" dirty="0">
                <a:latin typeface="Arial MT"/>
                <a:cs typeface="Arial MT"/>
              </a:rPr>
              <a:t>resuscitation</a:t>
            </a:r>
            <a:r>
              <a:rPr sz="1400" spc="-60" dirty="0">
                <a:latin typeface="Arial MT"/>
                <a:cs typeface="Arial MT"/>
              </a:rPr>
              <a:t> </a:t>
            </a:r>
            <a:r>
              <a:rPr sz="1400" dirty="0">
                <a:latin typeface="Arial MT"/>
                <a:cs typeface="Arial MT"/>
              </a:rPr>
              <a:t>requirements</a:t>
            </a:r>
            <a:r>
              <a:rPr sz="1400" spc="-45" dirty="0">
                <a:latin typeface="Arial MT"/>
                <a:cs typeface="Arial MT"/>
              </a:rPr>
              <a:t> </a:t>
            </a:r>
            <a:r>
              <a:rPr sz="1400" spc="-20" dirty="0">
                <a:latin typeface="Arial MT"/>
                <a:cs typeface="Arial MT"/>
              </a:rPr>
              <a:t>this </a:t>
            </a:r>
            <a:r>
              <a:rPr sz="1400" dirty="0">
                <a:latin typeface="Arial MT"/>
                <a:cs typeface="Arial MT"/>
              </a:rPr>
              <a:t>would</a:t>
            </a:r>
            <a:r>
              <a:rPr sz="1400" spc="-20" dirty="0">
                <a:latin typeface="Arial MT"/>
                <a:cs typeface="Arial MT"/>
              </a:rPr>
              <a:t> </a:t>
            </a:r>
            <a:r>
              <a:rPr sz="1400" dirty="0">
                <a:latin typeface="Arial MT"/>
                <a:cs typeface="Arial MT"/>
              </a:rPr>
              <a:t>be</a:t>
            </a:r>
            <a:r>
              <a:rPr sz="1400" spc="-15" dirty="0">
                <a:latin typeface="Arial MT"/>
                <a:cs typeface="Arial MT"/>
              </a:rPr>
              <a:t> </a:t>
            </a:r>
            <a:r>
              <a:rPr sz="1400" dirty="0">
                <a:latin typeface="Arial MT"/>
                <a:cs typeface="Arial MT"/>
              </a:rPr>
              <a:t>rounded</a:t>
            </a:r>
            <a:r>
              <a:rPr sz="1400" spc="-25" dirty="0">
                <a:latin typeface="Arial MT"/>
                <a:cs typeface="Arial MT"/>
              </a:rPr>
              <a:t> </a:t>
            </a:r>
            <a:r>
              <a:rPr sz="1400" dirty="0">
                <a:latin typeface="Arial MT"/>
                <a:cs typeface="Arial MT"/>
              </a:rPr>
              <a:t>up</a:t>
            </a:r>
            <a:r>
              <a:rPr sz="1400" spc="-20" dirty="0">
                <a:latin typeface="Arial MT"/>
                <a:cs typeface="Arial MT"/>
              </a:rPr>
              <a:t> </a:t>
            </a:r>
            <a:r>
              <a:rPr sz="1400" dirty="0">
                <a:latin typeface="Arial MT"/>
                <a:cs typeface="Arial MT"/>
              </a:rPr>
              <a:t>to</a:t>
            </a:r>
            <a:r>
              <a:rPr sz="1400" spc="-15" dirty="0">
                <a:latin typeface="Arial MT"/>
                <a:cs typeface="Arial MT"/>
              </a:rPr>
              <a:t> </a:t>
            </a:r>
            <a:r>
              <a:rPr sz="1400" spc="-25" dirty="0">
                <a:latin typeface="Arial MT"/>
                <a:cs typeface="Arial MT"/>
              </a:rPr>
              <a:t>30%</a:t>
            </a:r>
            <a:endParaRPr sz="1400">
              <a:latin typeface="Arial MT"/>
              <a:cs typeface="Arial MT"/>
            </a:endParaRPr>
          </a:p>
        </p:txBody>
      </p:sp>
      <p:sp>
        <p:nvSpPr>
          <p:cNvPr id="22" name="object 22"/>
          <p:cNvSpPr/>
          <p:nvPr/>
        </p:nvSpPr>
        <p:spPr>
          <a:xfrm>
            <a:off x="4242053" y="4187190"/>
            <a:ext cx="3434079" cy="0"/>
          </a:xfrm>
          <a:custGeom>
            <a:avLst/>
            <a:gdLst/>
            <a:ahLst/>
            <a:cxnLst/>
            <a:rect l="l" t="t" r="r" b="b"/>
            <a:pathLst>
              <a:path w="3434079">
                <a:moveTo>
                  <a:pt x="0" y="0"/>
                </a:moveTo>
                <a:lnTo>
                  <a:pt x="3433889" y="0"/>
                </a:lnTo>
              </a:path>
            </a:pathLst>
          </a:custGeom>
          <a:ln w="38100">
            <a:solidFill>
              <a:srgbClr val="7E7E7E"/>
            </a:solidFill>
            <a:prstDash val="dot"/>
          </a:ln>
        </p:spPr>
        <p:txBody>
          <a:bodyPr wrap="square" lIns="0" tIns="0" rIns="0" bIns="0" rtlCol="0"/>
          <a:lstStyle/>
          <a:p>
            <a:endParaRPr/>
          </a:p>
        </p:txBody>
      </p:sp>
      <p:sp>
        <p:nvSpPr>
          <p:cNvPr id="24" name="object 24"/>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25" name="object 25"/>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26" name="object 26"/>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15</a:t>
            </a:fld>
            <a:endParaRPr spc="-2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0" dirty="0">
                <a:solidFill>
                  <a:srgbClr val="756F6F"/>
                </a:solidFill>
              </a:rPr>
              <a:t> </a:t>
            </a:r>
            <a:r>
              <a:rPr sz="2000" dirty="0">
                <a:solidFill>
                  <a:srgbClr val="756F6F"/>
                </a:solidFill>
              </a:rPr>
              <a:t>18:</a:t>
            </a:r>
            <a:r>
              <a:rPr sz="2000" spc="-65" dirty="0">
                <a:solidFill>
                  <a:srgbClr val="756F6F"/>
                </a:solidFill>
              </a:rPr>
              <a:t> </a:t>
            </a:r>
            <a:r>
              <a:rPr sz="2000" spc="-10" dirty="0">
                <a:solidFill>
                  <a:srgbClr val="756F6F"/>
                </a:solidFill>
              </a:rPr>
              <a:t>Burns</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8353281" y="2180982"/>
            <a:ext cx="3284854" cy="3783965"/>
          </a:xfrm>
          <a:prstGeom prst="rect">
            <a:avLst/>
          </a:prstGeom>
        </p:spPr>
        <p:txBody>
          <a:bodyPr vert="horz" wrap="square" lIns="0" tIns="12065" rIns="0" bIns="0" rtlCol="0">
            <a:spAutoFit/>
          </a:bodyPr>
          <a:lstStyle/>
          <a:p>
            <a:pPr marL="12700" marR="274320">
              <a:lnSpc>
                <a:spcPct val="100000"/>
              </a:lnSpc>
              <a:spcBef>
                <a:spcPts val="95"/>
              </a:spcBef>
            </a:pPr>
            <a:r>
              <a:rPr sz="2000" b="1" dirty="0">
                <a:solidFill>
                  <a:srgbClr val="BB8542"/>
                </a:solidFill>
                <a:latin typeface="Arial"/>
                <a:cs typeface="Arial"/>
              </a:rPr>
              <a:t>STOP</a:t>
            </a:r>
            <a:r>
              <a:rPr sz="2000" b="1" spc="-50" dirty="0">
                <a:solidFill>
                  <a:srgbClr val="BB8542"/>
                </a:solidFill>
                <a:latin typeface="Arial"/>
                <a:cs typeface="Arial"/>
              </a:rPr>
              <a:t> </a:t>
            </a:r>
            <a:r>
              <a:rPr sz="2000" dirty="0">
                <a:latin typeface="Arial MT"/>
                <a:cs typeface="Arial MT"/>
              </a:rPr>
              <a:t>the</a:t>
            </a:r>
            <a:r>
              <a:rPr sz="2000" spc="-65" dirty="0">
                <a:latin typeface="Arial MT"/>
                <a:cs typeface="Arial MT"/>
              </a:rPr>
              <a:t> </a:t>
            </a:r>
            <a:r>
              <a:rPr sz="2000" dirty="0">
                <a:latin typeface="Arial MT"/>
                <a:cs typeface="Arial MT"/>
              </a:rPr>
              <a:t>burning</a:t>
            </a:r>
            <a:r>
              <a:rPr sz="2000" spc="-50" dirty="0">
                <a:latin typeface="Arial MT"/>
                <a:cs typeface="Arial MT"/>
              </a:rPr>
              <a:t> </a:t>
            </a:r>
            <a:r>
              <a:rPr sz="2000" spc="-10" dirty="0">
                <a:latin typeface="Arial MT"/>
                <a:cs typeface="Arial MT"/>
              </a:rPr>
              <a:t>process immediately!</a:t>
            </a:r>
            <a:endParaRPr sz="2000">
              <a:latin typeface="Arial MT"/>
              <a:cs typeface="Arial MT"/>
            </a:endParaRPr>
          </a:p>
          <a:p>
            <a:pPr marL="12700" marR="344170">
              <a:lnSpc>
                <a:spcPct val="100000"/>
              </a:lnSpc>
              <a:spcBef>
                <a:spcPts val="1605"/>
              </a:spcBef>
            </a:pPr>
            <a:r>
              <a:rPr sz="2000" dirty="0">
                <a:latin typeface="Arial MT"/>
                <a:cs typeface="Arial MT"/>
              </a:rPr>
              <a:t>If</a:t>
            </a:r>
            <a:r>
              <a:rPr sz="2000" spc="-55" dirty="0">
                <a:latin typeface="Arial MT"/>
                <a:cs typeface="Arial MT"/>
              </a:rPr>
              <a:t> </a:t>
            </a:r>
            <a:r>
              <a:rPr sz="2000" dirty="0">
                <a:latin typeface="Arial MT"/>
                <a:cs typeface="Arial MT"/>
              </a:rPr>
              <a:t>the</a:t>
            </a:r>
            <a:r>
              <a:rPr sz="2000" spc="-50" dirty="0">
                <a:latin typeface="Arial MT"/>
                <a:cs typeface="Arial MT"/>
              </a:rPr>
              <a:t> </a:t>
            </a:r>
            <a:r>
              <a:rPr sz="2000" dirty="0">
                <a:latin typeface="Arial MT"/>
                <a:cs typeface="Arial MT"/>
              </a:rPr>
              <a:t>casualty</a:t>
            </a:r>
            <a:r>
              <a:rPr sz="2000" spc="-40" dirty="0">
                <a:latin typeface="Arial MT"/>
                <a:cs typeface="Arial MT"/>
              </a:rPr>
              <a:t> </a:t>
            </a:r>
            <a:r>
              <a:rPr sz="2000" dirty="0">
                <a:latin typeface="Arial MT"/>
                <a:cs typeface="Arial MT"/>
              </a:rPr>
              <a:t>was</a:t>
            </a:r>
            <a:r>
              <a:rPr sz="2000" spc="-35" dirty="0">
                <a:latin typeface="Arial MT"/>
                <a:cs typeface="Arial MT"/>
              </a:rPr>
              <a:t> </a:t>
            </a:r>
            <a:r>
              <a:rPr sz="2000" dirty="0">
                <a:latin typeface="Arial MT"/>
                <a:cs typeface="Arial MT"/>
              </a:rPr>
              <a:t>in</a:t>
            </a:r>
            <a:r>
              <a:rPr sz="2000" spc="-35" dirty="0">
                <a:latin typeface="Arial MT"/>
                <a:cs typeface="Arial MT"/>
              </a:rPr>
              <a:t> </a:t>
            </a:r>
            <a:r>
              <a:rPr sz="2000" spc="-25" dirty="0">
                <a:latin typeface="Arial MT"/>
                <a:cs typeface="Arial MT"/>
              </a:rPr>
              <a:t>an </a:t>
            </a:r>
            <a:r>
              <a:rPr sz="2000" dirty="0">
                <a:latin typeface="Arial MT"/>
                <a:cs typeface="Arial MT"/>
              </a:rPr>
              <a:t>enclosed</a:t>
            </a:r>
            <a:r>
              <a:rPr sz="2000" spc="-60" dirty="0">
                <a:latin typeface="Arial MT"/>
                <a:cs typeface="Arial MT"/>
              </a:rPr>
              <a:t> </a:t>
            </a:r>
            <a:r>
              <a:rPr sz="2000" dirty="0">
                <a:latin typeface="Arial MT"/>
                <a:cs typeface="Arial MT"/>
              </a:rPr>
              <a:t>space</a:t>
            </a:r>
            <a:r>
              <a:rPr sz="2000" spc="-70" dirty="0">
                <a:latin typeface="Arial MT"/>
                <a:cs typeface="Arial MT"/>
              </a:rPr>
              <a:t> </a:t>
            </a:r>
            <a:r>
              <a:rPr sz="2000" dirty="0">
                <a:latin typeface="Arial MT"/>
                <a:cs typeface="Arial MT"/>
              </a:rPr>
              <a:t>such</a:t>
            </a:r>
            <a:r>
              <a:rPr sz="2000" spc="-70" dirty="0">
                <a:latin typeface="Arial MT"/>
                <a:cs typeface="Arial MT"/>
              </a:rPr>
              <a:t> </a:t>
            </a:r>
            <a:r>
              <a:rPr sz="2000" dirty="0">
                <a:latin typeface="Arial MT"/>
                <a:cs typeface="Arial MT"/>
              </a:rPr>
              <a:t>as</a:t>
            </a:r>
            <a:r>
              <a:rPr sz="2000" spc="-65" dirty="0">
                <a:latin typeface="Arial MT"/>
                <a:cs typeface="Arial MT"/>
              </a:rPr>
              <a:t> </a:t>
            </a:r>
            <a:r>
              <a:rPr sz="2000" spc="-50" dirty="0">
                <a:latin typeface="Arial MT"/>
                <a:cs typeface="Arial MT"/>
              </a:rPr>
              <a:t>a </a:t>
            </a:r>
            <a:r>
              <a:rPr sz="2000" dirty="0">
                <a:latin typeface="Arial MT"/>
                <a:cs typeface="Arial MT"/>
              </a:rPr>
              <a:t>vehicle,</a:t>
            </a:r>
            <a:r>
              <a:rPr sz="2000" spc="-50" dirty="0">
                <a:latin typeface="Arial MT"/>
                <a:cs typeface="Arial MT"/>
              </a:rPr>
              <a:t> </a:t>
            </a:r>
            <a:r>
              <a:rPr sz="2000" dirty="0">
                <a:latin typeface="Arial MT"/>
                <a:cs typeface="Arial MT"/>
              </a:rPr>
              <a:t>a</a:t>
            </a:r>
            <a:r>
              <a:rPr sz="2000" spc="-60" dirty="0">
                <a:latin typeface="Arial MT"/>
                <a:cs typeface="Arial MT"/>
              </a:rPr>
              <a:t> </a:t>
            </a:r>
            <a:r>
              <a:rPr sz="2000" dirty="0">
                <a:latin typeface="Arial MT"/>
                <a:cs typeface="Arial MT"/>
              </a:rPr>
              <a:t>building,</a:t>
            </a:r>
            <a:r>
              <a:rPr sz="2000" spc="-40" dirty="0">
                <a:latin typeface="Arial MT"/>
                <a:cs typeface="Arial MT"/>
              </a:rPr>
              <a:t> </a:t>
            </a:r>
            <a:r>
              <a:rPr sz="2000" dirty="0">
                <a:latin typeface="Arial MT"/>
                <a:cs typeface="Arial MT"/>
              </a:rPr>
              <a:t>or</a:t>
            </a:r>
            <a:r>
              <a:rPr sz="2000" spc="-55" dirty="0">
                <a:latin typeface="Arial MT"/>
                <a:cs typeface="Arial MT"/>
              </a:rPr>
              <a:t> </a:t>
            </a:r>
            <a:r>
              <a:rPr sz="2000" spc="-50" dirty="0">
                <a:latin typeface="Arial MT"/>
                <a:cs typeface="Arial MT"/>
              </a:rPr>
              <a:t>a </a:t>
            </a:r>
            <a:r>
              <a:rPr sz="2000" dirty="0">
                <a:latin typeface="Arial MT"/>
                <a:cs typeface="Arial MT"/>
              </a:rPr>
              <a:t>burning</a:t>
            </a:r>
            <a:r>
              <a:rPr sz="2000" spc="-35" dirty="0">
                <a:latin typeface="Arial MT"/>
                <a:cs typeface="Arial MT"/>
              </a:rPr>
              <a:t> </a:t>
            </a:r>
            <a:r>
              <a:rPr sz="2000" spc="-10" dirty="0">
                <a:latin typeface="Arial MT"/>
                <a:cs typeface="Arial MT"/>
              </a:rPr>
              <a:t>compartment</a:t>
            </a:r>
            <a:r>
              <a:rPr sz="2000" spc="-50" dirty="0">
                <a:latin typeface="Arial MT"/>
                <a:cs typeface="Arial MT"/>
              </a:rPr>
              <a:t> </a:t>
            </a:r>
            <a:r>
              <a:rPr sz="2000" dirty="0">
                <a:latin typeface="Arial MT"/>
                <a:cs typeface="Arial MT"/>
              </a:rPr>
              <a:t>in</a:t>
            </a:r>
            <a:r>
              <a:rPr sz="2000" spc="-35" dirty="0">
                <a:latin typeface="Arial MT"/>
                <a:cs typeface="Arial MT"/>
              </a:rPr>
              <a:t> </a:t>
            </a:r>
            <a:r>
              <a:rPr sz="2000" spc="-50" dirty="0">
                <a:latin typeface="Arial MT"/>
                <a:cs typeface="Arial MT"/>
              </a:rPr>
              <a:t>a </a:t>
            </a:r>
            <a:r>
              <a:rPr sz="2000" dirty="0">
                <a:latin typeface="Arial MT"/>
                <a:cs typeface="Arial MT"/>
              </a:rPr>
              <a:t>ship</a:t>
            </a:r>
            <a:r>
              <a:rPr sz="2000" spc="-35" dirty="0">
                <a:latin typeface="Arial MT"/>
                <a:cs typeface="Arial MT"/>
              </a:rPr>
              <a:t> </a:t>
            </a:r>
            <a:r>
              <a:rPr sz="2000" dirty="0">
                <a:latin typeface="Arial MT"/>
                <a:cs typeface="Arial MT"/>
              </a:rPr>
              <a:t>at</a:t>
            </a:r>
            <a:r>
              <a:rPr sz="2000" spc="-40" dirty="0">
                <a:latin typeface="Arial MT"/>
                <a:cs typeface="Arial MT"/>
              </a:rPr>
              <a:t> </a:t>
            </a:r>
            <a:r>
              <a:rPr sz="2000" dirty="0">
                <a:latin typeface="Arial MT"/>
                <a:cs typeface="Arial MT"/>
              </a:rPr>
              <a:t>sea,</a:t>
            </a:r>
            <a:r>
              <a:rPr sz="2000" spc="-40" dirty="0">
                <a:latin typeface="Arial MT"/>
                <a:cs typeface="Arial MT"/>
              </a:rPr>
              <a:t> </a:t>
            </a:r>
            <a:r>
              <a:rPr sz="2000" spc="-10" dirty="0">
                <a:latin typeface="Arial MT"/>
                <a:cs typeface="Arial MT"/>
              </a:rPr>
              <a:t>suspect </a:t>
            </a:r>
            <a:r>
              <a:rPr sz="2000" dirty="0">
                <a:latin typeface="Arial MT"/>
                <a:cs typeface="Arial MT"/>
              </a:rPr>
              <a:t>inhalation</a:t>
            </a:r>
            <a:r>
              <a:rPr sz="2000" spc="-90" dirty="0">
                <a:latin typeface="Arial MT"/>
                <a:cs typeface="Arial MT"/>
              </a:rPr>
              <a:t> </a:t>
            </a:r>
            <a:r>
              <a:rPr sz="2000" spc="-10" dirty="0">
                <a:latin typeface="Arial MT"/>
                <a:cs typeface="Arial MT"/>
              </a:rPr>
              <a:t>injury</a:t>
            </a:r>
            <a:endParaRPr sz="2000">
              <a:latin typeface="Arial MT"/>
              <a:cs typeface="Arial MT"/>
            </a:endParaRPr>
          </a:p>
          <a:p>
            <a:pPr marL="12700" marR="5080">
              <a:lnSpc>
                <a:spcPct val="100000"/>
              </a:lnSpc>
              <a:spcBef>
                <a:spcPts val="1590"/>
              </a:spcBef>
            </a:pPr>
            <a:r>
              <a:rPr sz="2000" dirty="0">
                <a:latin typeface="Arial MT"/>
                <a:cs typeface="Arial MT"/>
              </a:rPr>
              <a:t>27%</a:t>
            </a:r>
            <a:r>
              <a:rPr sz="2000" spc="-35" dirty="0">
                <a:latin typeface="Arial MT"/>
                <a:cs typeface="Arial MT"/>
              </a:rPr>
              <a:t> </a:t>
            </a:r>
            <a:r>
              <a:rPr sz="2000" dirty="0">
                <a:latin typeface="Arial MT"/>
                <a:cs typeface="Arial MT"/>
              </a:rPr>
              <a:t>of</a:t>
            </a:r>
            <a:r>
              <a:rPr sz="2000" spc="-40" dirty="0">
                <a:latin typeface="Arial MT"/>
                <a:cs typeface="Arial MT"/>
              </a:rPr>
              <a:t> </a:t>
            </a:r>
            <a:r>
              <a:rPr sz="2000" dirty="0">
                <a:latin typeface="Arial MT"/>
                <a:cs typeface="Arial MT"/>
              </a:rPr>
              <a:t>combat</a:t>
            </a:r>
            <a:r>
              <a:rPr sz="2000" spc="-40" dirty="0">
                <a:latin typeface="Arial MT"/>
                <a:cs typeface="Arial MT"/>
              </a:rPr>
              <a:t> </a:t>
            </a:r>
            <a:r>
              <a:rPr sz="2000" spc="-20" dirty="0">
                <a:latin typeface="Arial MT"/>
                <a:cs typeface="Arial MT"/>
              </a:rPr>
              <a:t>burn </a:t>
            </a:r>
            <a:r>
              <a:rPr sz="2000" dirty="0">
                <a:latin typeface="Arial MT"/>
                <a:cs typeface="Arial MT"/>
              </a:rPr>
              <a:t>casualties</a:t>
            </a:r>
            <a:r>
              <a:rPr sz="2000" spc="-60" dirty="0">
                <a:latin typeface="Arial MT"/>
                <a:cs typeface="Arial MT"/>
              </a:rPr>
              <a:t> </a:t>
            </a:r>
            <a:r>
              <a:rPr sz="2000" dirty="0">
                <a:latin typeface="Arial MT"/>
                <a:cs typeface="Arial MT"/>
              </a:rPr>
              <a:t>had</a:t>
            </a:r>
            <a:r>
              <a:rPr sz="2000" spc="-55" dirty="0">
                <a:latin typeface="Arial MT"/>
                <a:cs typeface="Arial MT"/>
              </a:rPr>
              <a:t> </a:t>
            </a:r>
            <a:r>
              <a:rPr sz="2000" dirty="0">
                <a:latin typeface="Arial MT"/>
                <a:cs typeface="Arial MT"/>
              </a:rPr>
              <a:t>an</a:t>
            </a:r>
            <a:r>
              <a:rPr sz="2000" spc="-65" dirty="0">
                <a:latin typeface="Arial MT"/>
                <a:cs typeface="Arial MT"/>
              </a:rPr>
              <a:t> </a:t>
            </a:r>
            <a:r>
              <a:rPr sz="2000" spc="-10" dirty="0">
                <a:latin typeface="Arial MT"/>
                <a:cs typeface="Arial MT"/>
              </a:rPr>
              <a:t>associated </a:t>
            </a:r>
            <a:r>
              <a:rPr sz="2000" dirty="0">
                <a:latin typeface="Arial MT"/>
                <a:cs typeface="Arial MT"/>
              </a:rPr>
              <a:t>inhalation</a:t>
            </a:r>
            <a:r>
              <a:rPr sz="2000" spc="-90" dirty="0">
                <a:latin typeface="Arial MT"/>
                <a:cs typeface="Arial MT"/>
              </a:rPr>
              <a:t> </a:t>
            </a:r>
            <a:r>
              <a:rPr sz="2000" spc="-10" dirty="0">
                <a:latin typeface="Arial MT"/>
                <a:cs typeface="Arial MT"/>
              </a:rPr>
              <a:t>injury</a:t>
            </a:r>
            <a:endParaRPr sz="2000">
              <a:latin typeface="Arial MT"/>
              <a:cs typeface="Arial MT"/>
            </a:endParaRPr>
          </a:p>
        </p:txBody>
      </p:sp>
      <p:sp>
        <p:nvSpPr>
          <p:cNvPr id="5" name="object 5"/>
          <p:cNvSpPr txBox="1"/>
          <p:nvPr/>
        </p:nvSpPr>
        <p:spPr>
          <a:xfrm>
            <a:off x="3454166" y="696454"/>
            <a:ext cx="5334635" cy="1068070"/>
          </a:xfrm>
          <a:prstGeom prst="rect">
            <a:avLst/>
          </a:prstGeom>
        </p:spPr>
        <p:txBody>
          <a:bodyPr vert="horz" wrap="square" lIns="0" tIns="74295" rIns="0" bIns="0" rtlCol="0">
            <a:spAutoFit/>
          </a:bodyPr>
          <a:lstStyle/>
          <a:p>
            <a:pPr marL="1002665" marR="5080" indent="-990600">
              <a:lnSpc>
                <a:spcPts val="3890"/>
              </a:lnSpc>
              <a:spcBef>
                <a:spcPts val="585"/>
              </a:spcBef>
            </a:pPr>
            <a:r>
              <a:rPr sz="3600" b="1" dirty="0">
                <a:solidFill>
                  <a:srgbClr val="BB8542"/>
                </a:solidFill>
                <a:latin typeface="Arial"/>
                <a:cs typeface="Arial"/>
              </a:rPr>
              <a:t>AIRWAY</a:t>
            </a:r>
            <a:r>
              <a:rPr sz="3600" b="1" spc="-105" dirty="0">
                <a:solidFill>
                  <a:srgbClr val="BB8542"/>
                </a:solidFill>
                <a:latin typeface="Arial"/>
                <a:cs typeface="Arial"/>
              </a:rPr>
              <a:t> </a:t>
            </a:r>
            <a:r>
              <a:rPr sz="3600" b="1" spc="-10" dirty="0">
                <a:solidFill>
                  <a:srgbClr val="BB8542"/>
                </a:solidFill>
                <a:latin typeface="Arial"/>
                <a:cs typeface="Arial"/>
              </a:rPr>
              <a:t>MANAGEMENT </a:t>
            </a:r>
            <a:r>
              <a:rPr sz="3600" b="1" dirty="0">
                <a:latin typeface="Arial"/>
                <a:cs typeface="Arial"/>
              </a:rPr>
              <a:t>IN</a:t>
            </a:r>
            <a:r>
              <a:rPr sz="3600" b="1" spc="-10" dirty="0">
                <a:latin typeface="Arial"/>
                <a:cs typeface="Arial"/>
              </a:rPr>
              <a:t> </a:t>
            </a:r>
            <a:r>
              <a:rPr sz="3600" b="1" dirty="0">
                <a:latin typeface="Arial"/>
                <a:cs typeface="Arial"/>
              </a:rPr>
              <a:t>BURN</a:t>
            </a:r>
            <a:r>
              <a:rPr sz="3600" b="1" spc="-5" dirty="0">
                <a:latin typeface="Arial"/>
                <a:cs typeface="Arial"/>
              </a:rPr>
              <a:t> </a:t>
            </a:r>
            <a:r>
              <a:rPr sz="3600" b="1" spc="-20" dirty="0">
                <a:latin typeface="Arial"/>
                <a:cs typeface="Arial"/>
              </a:rPr>
              <a:t>CARE</a:t>
            </a:r>
            <a:endParaRPr sz="3600">
              <a:latin typeface="Arial"/>
              <a:cs typeface="Arial"/>
            </a:endParaRPr>
          </a:p>
        </p:txBody>
      </p:sp>
      <p:grpSp>
        <p:nvGrpSpPr>
          <p:cNvPr id="6" name="object 6"/>
          <p:cNvGrpSpPr/>
          <p:nvPr/>
        </p:nvGrpSpPr>
        <p:grpSpPr>
          <a:xfrm>
            <a:off x="963930" y="1501902"/>
            <a:ext cx="7176770" cy="4178300"/>
            <a:chOff x="963930" y="1501902"/>
            <a:chExt cx="7176770" cy="4178300"/>
          </a:xfrm>
        </p:grpSpPr>
        <p:pic>
          <p:nvPicPr>
            <p:cNvPr id="7" name="object 7"/>
            <p:cNvPicPr/>
            <p:nvPr/>
          </p:nvPicPr>
          <p:blipFill>
            <a:blip r:embed="rId4" cstate="print"/>
            <a:stretch>
              <a:fillRect/>
            </a:stretch>
          </p:blipFill>
          <p:spPr>
            <a:xfrm>
              <a:off x="3723131" y="1694688"/>
              <a:ext cx="4417313" cy="3985247"/>
            </a:xfrm>
            <a:prstGeom prst="rect">
              <a:avLst/>
            </a:prstGeom>
          </p:spPr>
        </p:pic>
        <p:pic>
          <p:nvPicPr>
            <p:cNvPr id="8" name="object 8"/>
            <p:cNvPicPr/>
            <p:nvPr/>
          </p:nvPicPr>
          <p:blipFill>
            <a:blip r:embed="rId5" cstate="print"/>
            <a:stretch>
              <a:fillRect/>
            </a:stretch>
          </p:blipFill>
          <p:spPr>
            <a:xfrm>
              <a:off x="3917441" y="1888998"/>
              <a:ext cx="3830573" cy="3398519"/>
            </a:xfrm>
            <a:prstGeom prst="rect">
              <a:avLst/>
            </a:prstGeom>
          </p:spPr>
        </p:pic>
        <p:pic>
          <p:nvPicPr>
            <p:cNvPr id="9" name="object 9"/>
            <p:cNvPicPr/>
            <p:nvPr/>
          </p:nvPicPr>
          <p:blipFill>
            <a:blip r:embed="rId6" cstate="print"/>
            <a:stretch>
              <a:fillRect/>
            </a:stretch>
          </p:blipFill>
          <p:spPr>
            <a:xfrm>
              <a:off x="963930" y="1501902"/>
              <a:ext cx="2830067" cy="1985009"/>
            </a:xfrm>
            <a:prstGeom prst="rect">
              <a:avLst/>
            </a:prstGeom>
          </p:spPr>
        </p:pic>
      </p:grpSp>
      <p:sp>
        <p:nvSpPr>
          <p:cNvPr id="10" name="object 10"/>
          <p:cNvSpPr txBox="1"/>
          <p:nvPr/>
        </p:nvSpPr>
        <p:spPr>
          <a:xfrm>
            <a:off x="824069" y="3587752"/>
            <a:ext cx="2644140" cy="57404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Findings</a:t>
            </a:r>
            <a:r>
              <a:rPr sz="1800" spc="-30" dirty="0">
                <a:latin typeface="Arial MT"/>
                <a:cs typeface="Arial MT"/>
              </a:rPr>
              <a:t> </a:t>
            </a:r>
            <a:r>
              <a:rPr sz="1800" dirty="0">
                <a:latin typeface="Arial MT"/>
                <a:cs typeface="Arial MT"/>
              </a:rPr>
              <a:t>suggestive</a:t>
            </a:r>
            <a:r>
              <a:rPr sz="1800" spc="-30" dirty="0">
                <a:latin typeface="Arial MT"/>
                <a:cs typeface="Arial MT"/>
              </a:rPr>
              <a:t> </a:t>
            </a:r>
            <a:r>
              <a:rPr sz="1800" spc="-25" dirty="0">
                <a:latin typeface="Arial MT"/>
                <a:cs typeface="Arial MT"/>
              </a:rPr>
              <a:t>of</a:t>
            </a:r>
            <a:endParaRPr sz="1800">
              <a:latin typeface="Arial MT"/>
              <a:cs typeface="Arial MT"/>
            </a:endParaRPr>
          </a:p>
          <a:p>
            <a:pPr marL="12700">
              <a:lnSpc>
                <a:spcPct val="100000"/>
              </a:lnSpc>
            </a:pPr>
            <a:r>
              <a:rPr sz="1800" b="1" dirty="0">
                <a:latin typeface="Arial"/>
                <a:cs typeface="Arial"/>
              </a:rPr>
              <a:t>Inhalation</a:t>
            </a:r>
            <a:r>
              <a:rPr sz="1800" b="1" spc="-40" dirty="0">
                <a:latin typeface="Arial"/>
                <a:cs typeface="Arial"/>
              </a:rPr>
              <a:t> </a:t>
            </a:r>
            <a:r>
              <a:rPr sz="1800" b="1" dirty="0">
                <a:latin typeface="Arial"/>
                <a:cs typeface="Arial"/>
              </a:rPr>
              <a:t>Injury</a:t>
            </a:r>
            <a:r>
              <a:rPr sz="1800" b="1" spc="-35" dirty="0">
                <a:latin typeface="Arial"/>
                <a:cs typeface="Arial"/>
              </a:rPr>
              <a:t> </a:t>
            </a:r>
            <a:r>
              <a:rPr sz="1800" spc="-10" dirty="0">
                <a:latin typeface="Arial MT"/>
                <a:cs typeface="Arial MT"/>
              </a:rPr>
              <a:t>include:</a:t>
            </a:r>
            <a:endParaRPr sz="1800">
              <a:latin typeface="Arial MT"/>
              <a:cs typeface="Arial MT"/>
            </a:endParaRPr>
          </a:p>
        </p:txBody>
      </p:sp>
      <p:sp>
        <p:nvSpPr>
          <p:cNvPr id="11" name="object 11"/>
          <p:cNvSpPr txBox="1"/>
          <p:nvPr/>
        </p:nvSpPr>
        <p:spPr>
          <a:xfrm>
            <a:off x="1098389" y="4186684"/>
            <a:ext cx="2611755" cy="1613535"/>
          </a:xfrm>
          <a:prstGeom prst="rect">
            <a:avLst/>
          </a:prstGeom>
        </p:spPr>
        <p:txBody>
          <a:bodyPr vert="horz" wrap="square" lIns="0" tIns="12700" rIns="0" bIns="0" rtlCol="0">
            <a:spAutoFit/>
          </a:bodyPr>
          <a:lstStyle/>
          <a:p>
            <a:pPr marL="297815" indent="-285115">
              <a:lnSpc>
                <a:spcPct val="100000"/>
              </a:lnSpc>
              <a:spcBef>
                <a:spcPts val="100"/>
              </a:spcBef>
              <a:buClr>
                <a:srgbClr val="BB8542"/>
              </a:buClr>
              <a:buSzPct val="127777"/>
              <a:buFont typeface="Calibri"/>
              <a:buChar char="▪"/>
              <a:tabLst>
                <a:tab pos="297815" algn="l"/>
              </a:tabLst>
            </a:pPr>
            <a:r>
              <a:rPr sz="1800" dirty="0">
                <a:latin typeface="Arial MT"/>
                <a:cs typeface="Arial MT"/>
              </a:rPr>
              <a:t>Facial</a:t>
            </a:r>
            <a:r>
              <a:rPr sz="1800" spc="-30" dirty="0">
                <a:latin typeface="Arial MT"/>
                <a:cs typeface="Arial MT"/>
              </a:rPr>
              <a:t> </a:t>
            </a:r>
            <a:r>
              <a:rPr sz="1800" spc="-10" dirty="0">
                <a:latin typeface="Arial MT"/>
                <a:cs typeface="Arial MT"/>
              </a:rPr>
              <a:t>burns</a:t>
            </a:r>
            <a:endParaRPr sz="1800">
              <a:latin typeface="Arial MT"/>
              <a:cs typeface="Arial MT"/>
            </a:endParaRPr>
          </a:p>
          <a:p>
            <a:pPr marL="297815" indent="-285115">
              <a:lnSpc>
                <a:spcPct val="100000"/>
              </a:lnSpc>
              <a:spcBef>
                <a:spcPts val="400"/>
              </a:spcBef>
              <a:buClr>
                <a:srgbClr val="BB8542"/>
              </a:buClr>
              <a:buSzPct val="127777"/>
              <a:buFont typeface="Calibri"/>
              <a:buChar char="▪"/>
              <a:tabLst>
                <a:tab pos="297815" algn="l"/>
              </a:tabLst>
            </a:pPr>
            <a:r>
              <a:rPr sz="1800" dirty="0">
                <a:latin typeface="Arial MT"/>
                <a:cs typeface="Arial MT"/>
              </a:rPr>
              <a:t>Carbonaceous</a:t>
            </a:r>
            <a:r>
              <a:rPr sz="1800" spc="-20" dirty="0">
                <a:latin typeface="Arial MT"/>
                <a:cs typeface="Arial MT"/>
              </a:rPr>
              <a:t> </a:t>
            </a:r>
            <a:r>
              <a:rPr sz="1800" spc="-10" dirty="0">
                <a:latin typeface="Arial MT"/>
                <a:cs typeface="Arial MT"/>
              </a:rPr>
              <a:t>sputum</a:t>
            </a:r>
            <a:endParaRPr sz="1800">
              <a:latin typeface="Arial MT"/>
              <a:cs typeface="Arial MT"/>
            </a:endParaRPr>
          </a:p>
          <a:p>
            <a:pPr marL="297815" indent="-285115">
              <a:lnSpc>
                <a:spcPct val="100000"/>
              </a:lnSpc>
              <a:spcBef>
                <a:spcPts val="405"/>
              </a:spcBef>
              <a:buClr>
                <a:srgbClr val="BB8542"/>
              </a:buClr>
              <a:buSzPct val="127777"/>
              <a:buFont typeface="Calibri"/>
              <a:buChar char="▪"/>
              <a:tabLst>
                <a:tab pos="297815" algn="l"/>
              </a:tabLst>
            </a:pPr>
            <a:r>
              <a:rPr sz="1800" spc="-10" dirty="0">
                <a:latin typeface="Arial MT"/>
                <a:cs typeface="Arial MT"/>
              </a:rPr>
              <a:t>Stridor</a:t>
            </a:r>
            <a:endParaRPr sz="1800">
              <a:latin typeface="Arial MT"/>
              <a:cs typeface="Arial MT"/>
            </a:endParaRPr>
          </a:p>
          <a:p>
            <a:pPr marL="297815" indent="-285115">
              <a:lnSpc>
                <a:spcPct val="100000"/>
              </a:lnSpc>
              <a:spcBef>
                <a:spcPts val="395"/>
              </a:spcBef>
              <a:buClr>
                <a:srgbClr val="BB8542"/>
              </a:buClr>
              <a:buSzPct val="127777"/>
              <a:buFont typeface="Calibri"/>
              <a:buChar char="▪"/>
              <a:tabLst>
                <a:tab pos="297815" algn="l"/>
              </a:tabLst>
            </a:pPr>
            <a:r>
              <a:rPr sz="1800" spc="-10" dirty="0">
                <a:latin typeface="Arial MT"/>
                <a:cs typeface="Arial MT"/>
              </a:rPr>
              <a:t>Hoarseness</a:t>
            </a:r>
            <a:endParaRPr sz="1800">
              <a:latin typeface="Arial MT"/>
              <a:cs typeface="Arial MT"/>
            </a:endParaRPr>
          </a:p>
          <a:p>
            <a:pPr marL="297815" indent="-285115">
              <a:lnSpc>
                <a:spcPct val="100000"/>
              </a:lnSpc>
              <a:spcBef>
                <a:spcPts val="400"/>
              </a:spcBef>
              <a:buClr>
                <a:srgbClr val="BB8542"/>
              </a:buClr>
              <a:buSzPct val="127777"/>
              <a:buFont typeface="Calibri"/>
              <a:buChar char="▪"/>
              <a:tabLst>
                <a:tab pos="297815" algn="l"/>
              </a:tabLst>
            </a:pPr>
            <a:r>
              <a:rPr sz="1800" spc="-10" dirty="0">
                <a:latin typeface="Arial MT"/>
                <a:cs typeface="Arial MT"/>
              </a:rPr>
              <a:t>Cough</a:t>
            </a:r>
            <a:endParaRPr sz="1800">
              <a:latin typeface="Arial MT"/>
              <a:cs typeface="Arial MT"/>
            </a:endParaRPr>
          </a:p>
        </p:txBody>
      </p:sp>
      <p:sp>
        <p:nvSpPr>
          <p:cNvPr id="12" name="object 12"/>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grpSp>
        <p:nvGrpSpPr>
          <p:cNvPr id="13" name="object 13"/>
          <p:cNvGrpSpPr/>
          <p:nvPr/>
        </p:nvGrpSpPr>
        <p:grpSpPr>
          <a:xfrm>
            <a:off x="8128889" y="2223135"/>
            <a:ext cx="101600" cy="3677920"/>
            <a:chOff x="8128889" y="2223135"/>
            <a:chExt cx="101600" cy="3677920"/>
          </a:xfrm>
        </p:grpSpPr>
        <p:sp>
          <p:nvSpPr>
            <p:cNvPr id="14" name="object 14"/>
            <p:cNvSpPr/>
            <p:nvPr/>
          </p:nvSpPr>
          <p:spPr>
            <a:xfrm>
              <a:off x="8179689" y="2223135"/>
              <a:ext cx="0" cy="548640"/>
            </a:xfrm>
            <a:custGeom>
              <a:avLst/>
              <a:gdLst/>
              <a:ahLst/>
              <a:cxnLst/>
              <a:rect l="l" t="t" r="r" b="b"/>
              <a:pathLst>
                <a:path h="548639">
                  <a:moveTo>
                    <a:pt x="0" y="548639"/>
                  </a:moveTo>
                  <a:lnTo>
                    <a:pt x="0" y="0"/>
                  </a:lnTo>
                </a:path>
              </a:pathLst>
            </a:custGeom>
            <a:ln w="101600">
              <a:solidFill>
                <a:srgbClr val="CD9146"/>
              </a:solidFill>
            </a:ln>
          </p:spPr>
          <p:txBody>
            <a:bodyPr wrap="square" lIns="0" tIns="0" rIns="0" bIns="0" rtlCol="0"/>
            <a:lstStyle/>
            <a:p>
              <a:endParaRPr/>
            </a:p>
          </p:txBody>
        </p:sp>
        <p:sp>
          <p:nvSpPr>
            <p:cNvPr id="15" name="object 15"/>
            <p:cNvSpPr/>
            <p:nvPr/>
          </p:nvSpPr>
          <p:spPr>
            <a:xfrm>
              <a:off x="8179689" y="3060573"/>
              <a:ext cx="0" cy="1737360"/>
            </a:xfrm>
            <a:custGeom>
              <a:avLst/>
              <a:gdLst/>
              <a:ahLst/>
              <a:cxnLst/>
              <a:rect l="l" t="t" r="r" b="b"/>
              <a:pathLst>
                <a:path h="1737360">
                  <a:moveTo>
                    <a:pt x="0" y="1737359"/>
                  </a:moveTo>
                  <a:lnTo>
                    <a:pt x="0" y="0"/>
                  </a:lnTo>
                </a:path>
              </a:pathLst>
            </a:custGeom>
            <a:ln w="101600">
              <a:solidFill>
                <a:srgbClr val="CD9146"/>
              </a:solidFill>
            </a:ln>
          </p:spPr>
          <p:txBody>
            <a:bodyPr wrap="square" lIns="0" tIns="0" rIns="0" bIns="0" rtlCol="0"/>
            <a:lstStyle/>
            <a:p>
              <a:endParaRPr/>
            </a:p>
          </p:txBody>
        </p:sp>
        <p:sp>
          <p:nvSpPr>
            <p:cNvPr id="16" name="object 16"/>
            <p:cNvSpPr/>
            <p:nvPr/>
          </p:nvSpPr>
          <p:spPr>
            <a:xfrm>
              <a:off x="8179689" y="5031867"/>
              <a:ext cx="0" cy="868680"/>
            </a:xfrm>
            <a:custGeom>
              <a:avLst/>
              <a:gdLst/>
              <a:ahLst/>
              <a:cxnLst/>
              <a:rect l="l" t="t" r="r" b="b"/>
              <a:pathLst>
                <a:path h="868679">
                  <a:moveTo>
                    <a:pt x="0" y="868680"/>
                  </a:moveTo>
                  <a:lnTo>
                    <a:pt x="0" y="0"/>
                  </a:lnTo>
                </a:path>
              </a:pathLst>
            </a:custGeom>
            <a:ln w="101600">
              <a:solidFill>
                <a:srgbClr val="CD9146"/>
              </a:solidFill>
            </a:ln>
          </p:spPr>
          <p:txBody>
            <a:bodyPr wrap="square" lIns="0" tIns="0" rIns="0" bIns="0" rtlCol="0"/>
            <a:lstStyle/>
            <a:p>
              <a:endParaRPr/>
            </a:p>
          </p:txBody>
        </p:sp>
      </p:grpSp>
      <p:grpSp>
        <p:nvGrpSpPr>
          <p:cNvPr id="17" name="object 17"/>
          <p:cNvGrpSpPr/>
          <p:nvPr/>
        </p:nvGrpSpPr>
        <p:grpSpPr>
          <a:xfrm>
            <a:off x="301116" y="6026025"/>
            <a:ext cx="3397250" cy="652145"/>
            <a:chOff x="301116" y="6026025"/>
            <a:chExt cx="3397250" cy="652145"/>
          </a:xfrm>
        </p:grpSpPr>
        <p:sp>
          <p:nvSpPr>
            <p:cNvPr id="18" name="object 18"/>
            <p:cNvSpPr/>
            <p:nvPr/>
          </p:nvSpPr>
          <p:spPr>
            <a:xfrm>
              <a:off x="316991" y="6041900"/>
              <a:ext cx="3365500" cy="620395"/>
            </a:xfrm>
            <a:custGeom>
              <a:avLst/>
              <a:gdLst/>
              <a:ahLst/>
              <a:cxnLst/>
              <a:rect l="l" t="t" r="r" b="b"/>
              <a:pathLst>
                <a:path w="3365500" h="620395">
                  <a:moveTo>
                    <a:pt x="3293783" y="0"/>
                  </a:moveTo>
                  <a:lnTo>
                    <a:pt x="71208" y="0"/>
                  </a:lnTo>
                  <a:lnTo>
                    <a:pt x="43489" y="5595"/>
                  </a:lnTo>
                  <a:lnTo>
                    <a:pt x="20854" y="20854"/>
                  </a:lnTo>
                  <a:lnTo>
                    <a:pt x="5595" y="43489"/>
                  </a:lnTo>
                  <a:lnTo>
                    <a:pt x="0" y="71208"/>
                  </a:lnTo>
                  <a:lnTo>
                    <a:pt x="0" y="549059"/>
                  </a:lnTo>
                  <a:lnTo>
                    <a:pt x="5595" y="576773"/>
                  </a:lnTo>
                  <a:lnTo>
                    <a:pt x="20854" y="599408"/>
                  </a:lnTo>
                  <a:lnTo>
                    <a:pt x="43489" y="614670"/>
                  </a:lnTo>
                  <a:lnTo>
                    <a:pt x="71208" y="620267"/>
                  </a:lnTo>
                  <a:lnTo>
                    <a:pt x="3293783" y="620267"/>
                  </a:lnTo>
                  <a:lnTo>
                    <a:pt x="3321502" y="614670"/>
                  </a:lnTo>
                  <a:lnTo>
                    <a:pt x="3344137" y="599408"/>
                  </a:lnTo>
                  <a:lnTo>
                    <a:pt x="3359396" y="576773"/>
                  </a:lnTo>
                  <a:lnTo>
                    <a:pt x="3364991" y="549059"/>
                  </a:lnTo>
                  <a:lnTo>
                    <a:pt x="3364991" y="71208"/>
                  </a:lnTo>
                  <a:lnTo>
                    <a:pt x="3359396" y="43489"/>
                  </a:lnTo>
                  <a:lnTo>
                    <a:pt x="3344137" y="20854"/>
                  </a:lnTo>
                  <a:lnTo>
                    <a:pt x="3321502" y="5595"/>
                  </a:lnTo>
                  <a:lnTo>
                    <a:pt x="3293783" y="0"/>
                  </a:lnTo>
                  <a:close/>
                </a:path>
              </a:pathLst>
            </a:custGeom>
            <a:solidFill>
              <a:srgbClr val="A0C1E7">
                <a:alpha val="74900"/>
              </a:srgbClr>
            </a:solidFill>
          </p:spPr>
          <p:txBody>
            <a:bodyPr wrap="square" lIns="0" tIns="0" rIns="0" bIns="0" rtlCol="0"/>
            <a:lstStyle/>
            <a:p>
              <a:endParaRPr/>
            </a:p>
          </p:txBody>
        </p:sp>
        <p:sp>
          <p:nvSpPr>
            <p:cNvPr id="19" name="object 19"/>
            <p:cNvSpPr/>
            <p:nvPr/>
          </p:nvSpPr>
          <p:spPr>
            <a:xfrm>
              <a:off x="316991" y="6041900"/>
              <a:ext cx="3365500" cy="620395"/>
            </a:xfrm>
            <a:custGeom>
              <a:avLst/>
              <a:gdLst/>
              <a:ahLst/>
              <a:cxnLst/>
              <a:rect l="l" t="t" r="r" b="b"/>
              <a:pathLst>
                <a:path w="3365500" h="620395">
                  <a:moveTo>
                    <a:pt x="0" y="71208"/>
                  </a:moveTo>
                  <a:lnTo>
                    <a:pt x="5595" y="43489"/>
                  </a:lnTo>
                  <a:lnTo>
                    <a:pt x="20854" y="20854"/>
                  </a:lnTo>
                  <a:lnTo>
                    <a:pt x="43489" y="5595"/>
                  </a:lnTo>
                  <a:lnTo>
                    <a:pt x="71208" y="0"/>
                  </a:lnTo>
                  <a:lnTo>
                    <a:pt x="3293783" y="0"/>
                  </a:lnTo>
                  <a:lnTo>
                    <a:pt x="3321502" y="5595"/>
                  </a:lnTo>
                  <a:lnTo>
                    <a:pt x="3344137" y="20854"/>
                  </a:lnTo>
                  <a:lnTo>
                    <a:pt x="3359396" y="43489"/>
                  </a:lnTo>
                  <a:lnTo>
                    <a:pt x="3364991" y="71208"/>
                  </a:lnTo>
                  <a:lnTo>
                    <a:pt x="3364991" y="549059"/>
                  </a:lnTo>
                  <a:lnTo>
                    <a:pt x="3359396" y="576773"/>
                  </a:lnTo>
                  <a:lnTo>
                    <a:pt x="3344137" y="599408"/>
                  </a:lnTo>
                  <a:lnTo>
                    <a:pt x="3321502" y="614670"/>
                  </a:lnTo>
                  <a:lnTo>
                    <a:pt x="3293783" y="620267"/>
                  </a:lnTo>
                  <a:lnTo>
                    <a:pt x="71208" y="620267"/>
                  </a:lnTo>
                  <a:lnTo>
                    <a:pt x="43489" y="614670"/>
                  </a:lnTo>
                  <a:lnTo>
                    <a:pt x="20854" y="599408"/>
                  </a:lnTo>
                  <a:lnTo>
                    <a:pt x="5595" y="576773"/>
                  </a:lnTo>
                  <a:lnTo>
                    <a:pt x="0" y="549059"/>
                  </a:lnTo>
                  <a:lnTo>
                    <a:pt x="0" y="71208"/>
                  </a:lnTo>
                  <a:close/>
                </a:path>
              </a:pathLst>
            </a:custGeom>
            <a:ln w="31750">
              <a:solidFill>
                <a:srgbClr val="A0C1E7"/>
              </a:solidFill>
            </a:ln>
          </p:spPr>
          <p:txBody>
            <a:bodyPr wrap="square" lIns="0" tIns="0" rIns="0" bIns="0" rtlCol="0"/>
            <a:lstStyle/>
            <a:p>
              <a:endParaRPr/>
            </a:p>
          </p:txBody>
        </p:sp>
      </p:grpSp>
      <p:grpSp>
        <p:nvGrpSpPr>
          <p:cNvPr id="20" name="object 20"/>
          <p:cNvGrpSpPr/>
          <p:nvPr/>
        </p:nvGrpSpPr>
        <p:grpSpPr>
          <a:xfrm>
            <a:off x="316991" y="5998476"/>
            <a:ext cx="946150" cy="859790"/>
            <a:chOff x="316991" y="5998476"/>
            <a:chExt cx="946150" cy="859790"/>
          </a:xfrm>
        </p:grpSpPr>
        <p:pic>
          <p:nvPicPr>
            <p:cNvPr id="21" name="object 21"/>
            <p:cNvPicPr/>
            <p:nvPr/>
          </p:nvPicPr>
          <p:blipFill>
            <a:blip r:embed="rId7" cstate="print"/>
            <a:stretch>
              <a:fillRect/>
            </a:stretch>
          </p:blipFill>
          <p:spPr>
            <a:xfrm>
              <a:off x="316991" y="5998476"/>
              <a:ext cx="945616" cy="859523"/>
            </a:xfrm>
            <a:prstGeom prst="rect">
              <a:avLst/>
            </a:prstGeom>
          </p:spPr>
        </p:pic>
        <p:pic>
          <p:nvPicPr>
            <p:cNvPr id="22" name="object 22"/>
            <p:cNvPicPr/>
            <p:nvPr/>
          </p:nvPicPr>
          <p:blipFill>
            <a:blip r:embed="rId8" cstate="print"/>
            <a:stretch>
              <a:fillRect/>
            </a:stretch>
          </p:blipFill>
          <p:spPr>
            <a:xfrm>
              <a:off x="511301" y="6192774"/>
              <a:ext cx="358901" cy="391667"/>
            </a:xfrm>
            <a:prstGeom prst="rect">
              <a:avLst/>
            </a:prstGeom>
          </p:spPr>
        </p:pic>
      </p:grpSp>
      <p:sp>
        <p:nvSpPr>
          <p:cNvPr id="24" name="object 24"/>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25" name="object 25"/>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26" name="object 26"/>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27" name="object 27"/>
          <p:cNvSpPr txBox="1"/>
          <p:nvPr/>
        </p:nvSpPr>
        <p:spPr>
          <a:xfrm>
            <a:off x="1021537" y="6234342"/>
            <a:ext cx="2329815" cy="252729"/>
          </a:xfrm>
          <a:prstGeom prst="rect">
            <a:avLst/>
          </a:prstGeom>
        </p:spPr>
        <p:txBody>
          <a:bodyPr vert="horz" wrap="square" lIns="0" tIns="0" rIns="0" bIns="0" rtlCol="0">
            <a:spAutoFit/>
          </a:bodyPr>
          <a:lstStyle/>
          <a:p>
            <a:pPr marL="12700">
              <a:lnSpc>
                <a:spcPts val="1870"/>
              </a:lnSpc>
            </a:pPr>
            <a:r>
              <a:rPr sz="1600" b="1" dirty="0">
                <a:latin typeface="Arial"/>
                <a:cs typeface="Arial"/>
              </a:rPr>
              <a:t>Level</a:t>
            </a:r>
            <a:r>
              <a:rPr sz="1600" b="1" spc="-30"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dirty="0">
                <a:latin typeface="Arial MT"/>
                <a:cs typeface="Arial MT"/>
              </a:rPr>
              <a:t>:</a:t>
            </a:r>
            <a:r>
              <a:rPr sz="1600" spc="-25" dirty="0">
                <a:latin typeface="Arial MT"/>
                <a:cs typeface="Arial MT"/>
              </a:rPr>
              <a:t> </a:t>
            </a:r>
            <a:r>
              <a:rPr sz="1600" spc="-10" dirty="0">
                <a:latin typeface="Arial MT"/>
                <a:cs typeface="Arial MT"/>
              </a:rPr>
              <a:t>C-</a:t>
            </a:r>
            <a:r>
              <a:rPr sz="1600" spc="-25" dirty="0">
                <a:latin typeface="Arial MT"/>
                <a:cs typeface="Arial MT"/>
              </a:rPr>
              <a:t>LD</a:t>
            </a:r>
            <a:endParaRPr sz="1600">
              <a:latin typeface="Arial MT"/>
              <a:cs typeface="Arial MT"/>
            </a:endParaRPr>
          </a:p>
        </p:txBody>
      </p:sp>
      <p:sp>
        <p:nvSpPr>
          <p:cNvPr id="28" name="object 28"/>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29" name="object 2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16</a:t>
            </a:fld>
            <a:endParaRPr spc="-2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0" dirty="0">
                <a:solidFill>
                  <a:srgbClr val="756F6F"/>
                </a:solidFill>
              </a:rPr>
              <a:t> </a:t>
            </a:r>
            <a:r>
              <a:rPr sz="2000" dirty="0">
                <a:solidFill>
                  <a:srgbClr val="756F6F"/>
                </a:solidFill>
              </a:rPr>
              <a:t>18:</a:t>
            </a:r>
            <a:r>
              <a:rPr sz="2000" spc="-65" dirty="0">
                <a:solidFill>
                  <a:srgbClr val="756F6F"/>
                </a:solidFill>
              </a:rPr>
              <a:t> </a:t>
            </a:r>
            <a:r>
              <a:rPr sz="2000" spc="-10" dirty="0">
                <a:solidFill>
                  <a:srgbClr val="756F6F"/>
                </a:solidFill>
              </a:rPr>
              <a:t>Burns</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3454166" y="696454"/>
            <a:ext cx="5334635" cy="1068070"/>
          </a:xfrm>
          <a:prstGeom prst="rect">
            <a:avLst/>
          </a:prstGeom>
        </p:spPr>
        <p:txBody>
          <a:bodyPr vert="horz" wrap="square" lIns="0" tIns="74295" rIns="0" bIns="0" rtlCol="0">
            <a:spAutoFit/>
          </a:bodyPr>
          <a:lstStyle/>
          <a:p>
            <a:pPr marL="240029" marR="5080" indent="-227965">
              <a:lnSpc>
                <a:spcPts val="3890"/>
              </a:lnSpc>
              <a:spcBef>
                <a:spcPts val="585"/>
              </a:spcBef>
            </a:pPr>
            <a:r>
              <a:rPr sz="3600" b="1" dirty="0">
                <a:solidFill>
                  <a:srgbClr val="BB8542"/>
                </a:solidFill>
                <a:latin typeface="Arial"/>
                <a:cs typeface="Arial"/>
              </a:rPr>
              <a:t>AIRWAY</a:t>
            </a:r>
            <a:r>
              <a:rPr sz="3600" b="1" spc="-105" dirty="0">
                <a:solidFill>
                  <a:srgbClr val="BB8542"/>
                </a:solidFill>
                <a:latin typeface="Arial"/>
                <a:cs typeface="Arial"/>
              </a:rPr>
              <a:t> </a:t>
            </a:r>
            <a:r>
              <a:rPr sz="3600" b="1" spc="-10" dirty="0">
                <a:solidFill>
                  <a:srgbClr val="BB8542"/>
                </a:solidFill>
                <a:latin typeface="Arial"/>
                <a:cs typeface="Arial"/>
              </a:rPr>
              <a:t>MANAGEMENT </a:t>
            </a:r>
            <a:r>
              <a:rPr sz="3600" b="1" dirty="0">
                <a:latin typeface="Arial"/>
                <a:cs typeface="Arial"/>
              </a:rPr>
              <a:t>IN</a:t>
            </a:r>
            <a:r>
              <a:rPr sz="3600" b="1" spc="-10" dirty="0">
                <a:latin typeface="Arial"/>
                <a:cs typeface="Arial"/>
              </a:rPr>
              <a:t> </a:t>
            </a:r>
            <a:r>
              <a:rPr sz="3600" b="1" dirty="0">
                <a:latin typeface="Arial"/>
                <a:cs typeface="Arial"/>
              </a:rPr>
              <a:t>BURN CARE</a:t>
            </a:r>
            <a:r>
              <a:rPr sz="3600" b="1" spc="-5" dirty="0">
                <a:latin typeface="Arial"/>
                <a:cs typeface="Arial"/>
              </a:rPr>
              <a:t> </a:t>
            </a:r>
            <a:r>
              <a:rPr sz="3600" b="1" spc="-10" dirty="0">
                <a:latin typeface="Arial"/>
                <a:cs typeface="Arial"/>
              </a:rPr>
              <a:t>(cont.)</a:t>
            </a:r>
            <a:endParaRPr sz="3600">
              <a:latin typeface="Arial"/>
              <a:cs typeface="Arial"/>
            </a:endParaRPr>
          </a:p>
        </p:txBody>
      </p:sp>
      <p:sp>
        <p:nvSpPr>
          <p:cNvPr id="5" name="object 5"/>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graphicFrame>
        <p:nvGraphicFramePr>
          <p:cNvPr id="6" name="object 6"/>
          <p:cNvGraphicFramePr>
            <a:graphicFrameLocks noGrp="1"/>
          </p:cNvGraphicFramePr>
          <p:nvPr/>
        </p:nvGraphicFramePr>
        <p:xfrm>
          <a:off x="420284" y="1993961"/>
          <a:ext cx="5417820" cy="3870960"/>
        </p:xfrm>
        <a:graphic>
          <a:graphicData uri="http://schemas.openxmlformats.org/drawingml/2006/table">
            <a:tbl>
              <a:tblPr firstRow="1" bandRow="1">
                <a:tableStyleId>{2D5ABB26-0587-4C30-8999-92F81FD0307C}</a:tableStyleId>
              </a:tblPr>
              <a:tblGrid>
                <a:gridCol w="5417820">
                  <a:extLst>
                    <a:ext uri="{9D8B030D-6E8A-4147-A177-3AD203B41FA5}">
                      <a16:colId xmlns:a16="http://schemas.microsoft.com/office/drawing/2014/main" val="20000"/>
                    </a:ext>
                  </a:extLst>
                </a:gridCol>
              </a:tblGrid>
              <a:tr h="396240">
                <a:tc>
                  <a:txBody>
                    <a:bodyPr/>
                    <a:lstStyle/>
                    <a:p>
                      <a:pPr algn="ctr">
                        <a:lnSpc>
                          <a:spcPct val="100000"/>
                        </a:lnSpc>
                        <a:spcBef>
                          <a:spcPts val="305"/>
                        </a:spcBef>
                      </a:pPr>
                      <a:r>
                        <a:rPr sz="2000" b="1" dirty="0">
                          <a:latin typeface="Arial"/>
                          <a:cs typeface="Arial"/>
                        </a:rPr>
                        <a:t>AIRWAY</a:t>
                      </a:r>
                      <a:r>
                        <a:rPr sz="2000" b="1" spc="-80" dirty="0">
                          <a:latin typeface="Arial"/>
                          <a:cs typeface="Arial"/>
                        </a:rPr>
                        <a:t> </a:t>
                      </a:r>
                      <a:r>
                        <a:rPr sz="2000" b="1" spc="-10" dirty="0">
                          <a:latin typeface="Arial"/>
                          <a:cs typeface="Arial"/>
                        </a:rPr>
                        <a:t>CONSIDERATIONS</a:t>
                      </a:r>
                      <a:endParaRPr sz="2000">
                        <a:latin typeface="Arial"/>
                        <a:cs typeface="Arial"/>
                      </a:endParaRPr>
                    </a:p>
                  </a:txBody>
                  <a:tcPr marL="0" marR="0" marT="38735"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0"/>
                  </a:ext>
                </a:extLst>
              </a:tr>
              <a:tr h="640080">
                <a:tc>
                  <a:txBody>
                    <a:bodyPr/>
                    <a:lstStyle/>
                    <a:p>
                      <a:pPr marL="377190" marR="344805" indent="-285750">
                        <a:lnSpc>
                          <a:spcPct val="100000"/>
                        </a:lnSpc>
                        <a:spcBef>
                          <a:spcPts val="310"/>
                        </a:spcBef>
                        <a:buSzPct val="127777"/>
                        <a:buFont typeface="Calibri"/>
                        <a:buChar char="▪"/>
                        <a:tabLst>
                          <a:tab pos="377190" algn="l"/>
                        </a:tabLst>
                      </a:pPr>
                      <a:r>
                        <a:rPr sz="1800" dirty="0">
                          <a:latin typeface="Arial MT"/>
                          <a:cs typeface="Arial MT"/>
                        </a:rPr>
                        <a:t>Facial</a:t>
                      </a:r>
                      <a:r>
                        <a:rPr sz="1800" spc="-15" dirty="0">
                          <a:latin typeface="Arial MT"/>
                          <a:cs typeface="Arial MT"/>
                        </a:rPr>
                        <a:t> </a:t>
                      </a:r>
                      <a:r>
                        <a:rPr sz="1800" dirty="0">
                          <a:latin typeface="Arial MT"/>
                          <a:cs typeface="Arial MT"/>
                        </a:rPr>
                        <a:t>burns,</a:t>
                      </a:r>
                      <a:r>
                        <a:rPr sz="1800" spc="-10" dirty="0">
                          <a:latin typeface="Arial MT"/>
                          <a:cs typeface="Arial MT"/>
                        </a:rPr>
                        <a:t> </a:t>
                      </a:r>
                      <a:r>
                        <a:rPr sz="1800" dirty="0">
                          <a:latin typeface="Arial MT"/>
                          <a:cs typeface="Arial MT"/>
                        </a:rPr>
                        <a:t>especially</a:t>
                      </a:r>
                      <a:r>
                        <a:rPr sz="1800" spc="-20" dirty="0">
                          <a:latin typeface="Arial MT"/>
                          <a:cs typeface="Arial MT"/>
                        </a:rPr>
                        <a:t> </a:t>
                      </a:r>
                      <a:r>
                        <a:rPr sz="1800" dirty="0">
                          <a:latin typeface="Arial MT"/>
                          <a:cs typeface="Arial MT"/>
                        </a:rPr>
                        <a:t>in</a:t>
                      </a:r>
                      <a:r>
                        <a:rPr sz="1800" spc="-5" dirty="0">
                          <a:latin typeface="Arial MT"/>
                          <a:cs typeface="Arial MT"/>
                        </a:rPr>
                        <a:t> </a:t>
                      </a:r>
                      <a:r>
                        <a:rPr sz="1800" dirty="0">
                          <a:latin typeface="Arial MT"/>
                          <a:cs typeface="Arial MT"/>
                        </a:rPr>
                        <a:t>closed</a:t>
                      </a:r>
                      <a:r>
                        <a:rPr sz="1800" spc="-15" dirty="0">
                          <a:latin typeface="Arial MT"/>
                          <a:cs typeface="Arial MT"/>
                        </a:rPr>
                        <a:t> </a:t>
                      </a:r>
                      <a:r>
                        <a:rPr sz="1800" dirty="0">
                          <a:latin typeface="Arial MT"/>
                          <a:cs typeface="Arial MT"/>
                        </a:rPr>
                        <a:t>spaces,</a:t>
                      </a:r>
                      <a:r>
                        <a:rPr sz="1800" spc="-20" dirty="0">
                          <a:latin typeface="Arial MT"/>
                          <a:cs typeface="Arial MT"/>
                        </a:rPr>
                        <a:t> </a:t>
                      </a:r>
                      <a:r>
                        <a:rPr sz="1800" spc="-25" dirty="0">
                          <a:latin typeface="Arial MT"/>
                          <a:cs typeface="Arial MT"/>
                        </a:rPr>
                        <a:t>may </a:t>
                      </a:r>
                      <a:r>
                        <a:rPr sz="1800" dirty="0">
                          <a:latin typeface="Arial MT"/>
                          <a:cs typeface="Arial MT"/>
                        </a:rPr>
                        <a:t>be</a:t>
                      </a:r>
                      <a:r>
                        <a:rPr sz="1800" spc="-20" dirty="0">
                          <a:latin typeface="Arial MT"/>
                          <a:cs typeface="Arial MT"/>
                        </a:rPr>
                        <a:t> </a:t>
                      </a:r>
                      <a:r>
                        <a:rPr sz="1800" dirty="0">
                          <a:latin typeface="Arial MT"/>
                          <a:cs typeface="Arial MT"/>
                        </a:rPr>
                        <a:t>associated</a:t>
                      </a:r>
                      <a:r>
                        <a:rPr sz="1800" spc="-20" dirty="0">
                          <a:latin typeface="Arial MT"/>
                          <a:cs typeface="Arial MT"/>
                        </a:rPr>
                        <a:t> </a:t>
                      </a:r>
                      <a:r>
                        <a:rPr sz="1800" dirty="0">
                          <a:latin typeface="Arial MT"/>
                          <a:cs typeface="Arial MT"/>
                        </a:rPr>
                        <a:t>with</a:t>
                      </a:r>
                      <a:r>
                        <a:rPr sz="1800" spc="-10" dirty="0">
                          <a:latin typeface="Arial MT"/>
                          <a:cs typeface="Arial MT"/>
                        </a:rPr>
                        <a:t> </a:t>
                      </a:r>
                      <a:r>
                        <a:rPr sz="1800" dirty="0">
                          <a:latin typeface="Arial MT"/>
                          <a:cs typeface="Arial MT"/>
                        </a:rPr>
                        <a:t>inhalation</a:t>
                      </a:r>
                      <a:r>
                        <a:rPr sz="1800" spc="-15" dirty="0">
                          <a:latin typeface="Arial MT"/>
                          <a:cs typeface="Arial MT"/>
                        </a:rPr>
                        <a:t> </a:t>
                      </a:r>
                      <a:r>
                        <a:rPr sz="1800" spc="-10" dirty="0">
                          <a:latin typeface="Arial MT"/>
                          <a:cs typeface="Arial MT"/>
                        </a:rPr>
                        <a:t>injury</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FC000">
                        <a:alpha val="19999"/>
                      </a:srgbClr>
                    </a:solidFill>
                  </a:tcPr>
                </a:tc>
                <a:extLst>
                  <a:ext uri="{0D108BD9-81ED-4DB2-BD59-A6C34878D82A}">
                    <a16:rowId xmlns:a16="http://schemas.microsoft.com/office/drawing/2014/main" val="10001"/>
                  </a:ext>
                </a:extLst>
              </a:tr>
              <a:tr h="640080">
                <a:tc>
                  <a:txBody>
                    <a:bodyPr/>
                    <a:lstStyle/>
                    <a:p>
                      <a:pPr marL="377190" marR="267970" indent="-285750">
                        <a:lnSpc>
                          <a:spcPct val="100000"/>
                        </a:lnSpc>
                        <a:spcBef>
                          <a:spcPts val="310"/>
                        </a:spcBef>
                        <a:buSzPct val="127777"/>
                        <a:buFont typeface="Calibri"/>
                        <a:buChar char="▪"/>
                        <a:tabLst>
                          <a:tab pos="377190" algn="l"/>
                        </a:tabLst>
                      </a:pPr>
                      <a:r>
                        <a:rPr sz="1800" dirty="0">
                          <a:latin typeface="Arial MT"/>
                          <a:cs typeface="Arial MT"/>
                        </a:rPr>
                        <a:t>Aggressively</a:t>
                      </a:r>
                      <a:r>
                        <a:rPr sz="1800" spc="-35" dirty="0">
                          <a:latin typeface="Arial MT"/>
                          <a:cs typeface="Arial MT"/>
                        </a:rPr>
                        <a:t> </a:t>
                      </a:r>
                      <a:r>
                        <a:rPr sz="1800" dirty="0">
                          <a:latin typeface="Arial MT"/>
                          <a:cs typeface="Arial MT"/>
                        </a:rPr>
                        <a:t>monitor</a:t>
                      </a:r>
                      <a:r>
                        <a:rPr sz="1800" spc="-15" dirty="0">
                          <a:latin typeface="Arial MT"/>
                          <a:cs typeface="Arial MT"/>
                        </a:rPr>
                        <a:t> </a:t>
                      </a:r>
                      <a:r>
                        <a:rPr sz="1800" dirty="0">
                          <a:latin typeface="Arial MT"/>
                          <a:cs typeface="Arial MT"/>
                        </a:rPr>
                        <a:t>airway</a:t>
                      </a:r>
                      <a:r>
                        <a:rPr sz="1800" spc="-20" dirty="0">
                          <a:latin typeface="Arial MT"/>
                          <a:cs typeface="Arial MT"/>
                        </a:rPr>
                        <a:t> </a:t>
                      </a:r>
                      <a:r>
                        <a:rPr sz="1800" dirty="0">
                          <a:latin typeface="Arial MT"/>
                          <a:cs typeface="Arial MT"/>
                        </a:rPr>
                        <a:t>status</a:t>
                      </a:r>
                      <a:r>
                        <a:rPr sz="1800" spc="-15" dirty="0">
                          <a:latin typeface="Arial MT"/>
                          <a:cs typeface="Arial MT"/>
                        </a:rPr>
                        <a:t> </a:t>
                      </a:r>
                      <a:r>
                        <a:rPr sz="1800" dirty="0">
                          <a:latin typeface="Arial MT"/>
                          <a:cs typeface="Arial MT"/>
                        </a:rPr>
                        <a:t>and</a:t>
                      </a:r>
                      <a:r>
                        <a:rPr sz="1800" spc="-15" dirty="0">
                          <a:latin typeface="Arial MT"/>
                          <a:cs typeface="Arial MT"/>
                        </a:rPr>
                        <a:t> </a:t>
                      </a:r>
                      <a:r>
                        <a:rPr sz="1800" spc="-10" dirty="0">
                          <a:latin typeface="Arial MT"/>
                          <a:cs typeface="Arial MT"/>
                        </a:rPr>
                        <a:t>oxygen saturation</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2"/>
                  </a:ext>
                </a:extLst>
              </a:tr>
              <a:tr h="914400">
                <a:tc>
                  <a:txBody>
                    <a:bodyPr/>
                    <a:lstStyle/>
                    <a:p>
                      <a:pPr marL="377190" marR="269240" indent="-285750">
                        <a:lnSpc>
                          <a:spcPct val="100000"/>
                        </a:lnSpc>
                        <a:spcBef>
                          <a:spcPts val="310"/>
                        </a:spcBef>
                        <a:buSzPct val="127777"/>
                        <a:buFont typeface="Calibri"/>
                        <a:buChar char="▪"/>
                        <a:tabLst>
                          <a:tab pos="377190" algn="l"/>
                        </a:tabLst>
                      </a:pPr>
                      <a:r>
                        <a:rPr sz="1800" dirty="0">
                          <a:latin typeface="Arial MT"/>
                          <a:cs typeface="Arial MT"/>
                        </a:rPr>
                        <a:t>NPAs</a:t>
                      </a:r>
                      <a:r>
                        <a:rPr sz="1800" spc="-25" dirty="0">
                          <a:latin typeface="Arial MT"/>
                          <a:cs typeface="Arial MT"/>
                        </a:rPr>
                        <a:t> </a:t>
                      </a:r>
                      <a:r>
                        <a:rPr sz="1800" dirty="0">
                          <a:latin typeface="Arial MT"/>
                          <a:cs typeface="Arial MT"/>
                        </a:rPr>
                        <a:t>and</a:t>
                      </a:r>
                      <a:r>
                        <a:rPr sz="1800" spc="-15" dirty="0">
                          <a:latin typeface="Arial MT"/>
                          <a:cs typeface="Arial MT"/>
                        </a:rPr>
                        <a:t> </a:t>
                      </a:r>
                      <a:r>
                        <a:rPr sz="1800" dirty="0">
                          <a:latin typeface="Arial MT"/>
                          <a:cs typeface="Arial MT"/>
                        </a:rPr>
                        <a:t>EGAs</a:t>
                      </a:r>
                      <a:r>
                        <a:rPr sz="1800" spc="-5" dirty="0">
                          <a:latin typeface="Arial MT"/>
                          <a:cs typeface="Arial MT"/>
                        </a:rPr>
                        <a:t> </a:t>
                      </a:r>
                      <a:r>
                        <a:rPr sz="1800" dirty="0">
                          <a:latin typeface="Arial MT"/>
                          <a:cs typeface="Arial MT"/>
                        </a:rPr>
                        <a:t>may</a:t>
                      </a:r>
                      <a:r>
                        <a:rPr sz="1800" spc="-15" dirty="0">
                          <a:latin typeface="Arial MT"/>
                          <a:cs typeface="Arial MT"/>
                        </a:rPr>
                        <a:t> </a:t>
                      </a:r>
                      <a:r>
                        <a:rPr sz="1800" dirty="0">
                          <a:latin typeface="Arial MT"/>
                          <a:cs typeface="Arial MT"/>
                        </a:rPr>
                        <a:t>not</a:t>
                      </a:r>
                      <a:r>
                        <a:rPr sz="1800" spc="-10" dirty="0">
                          <a:latin typeface="Arial MT"/>
                          <a:cs typeface="Arial MT"/>
                        </a:rPr>
                        <a:t> </a:t>
                      </a:r>
                      <a:r>
                        <a:rPr sz="1800" dirty="0">
                          <a:latin typeface="Arial MT"/>
                          <a:cs typeface="Arial MT"/>
                        </a:rPr>
                        <a:t>suffice</a:t>
                      </a:r>
                      <a:r>
                        <a:rPr sz="1800" spc="-10" dirty="0">
                          <a:latin typeface="Arial MT"/>
                          <a:cs typeface="Arial MT"/>
                        </a:rPr>
                        <a:t> </a:t>
                      </a:r>
                      <a:r>
                        <a:rPr sz="1800" dirty="0">
                          <a:latin typeface="Arial MT"/>
                          <a:cs typeface="Arial MT"/>
                        </a:rPr>
                        <a:t>for</a:t>
                      </a:r>
                      <a:r>
                        <a:rPr sz="1800" spc="-10" dirty="0">
                          <a:latin typeface="Arial MT"/>
                          <a:cs typeface="Arial MT"/>
                        </a:rPr>
                        <a:t> respiratory </a:t>
                      </a:r>
                      <a:r>
                        <a:rPr sz="1800" dirty="0">
                          <a:latin typeface="Arial MT"/>
                          <a:cs typeface="Arial MT"/>
                        </a:rPr>
                        <a:t>distress</a:t>
                      </a:r>
                      <a:r>
                        <a:rPr sz="1800" spc="-10" dirty="0">
                          <a:latin typeface="Arial MT"/>
                          <a:cs typeface="Arial MT"/>
                        </a:rPr>
                        <a:t> </a:t>
                      </a:r>
                      <a:r>
                        <a:rPr sz="1800" dirty="0">
                          <a:latin typeface="Arial MT"/>
                          <a:cs typeface="Arial MT"/>
                        </a:rPr>
                        <a:t>or</a:t>
                      </a:r>
                      <a:r>
                        <a:rPr sz="1800" spc="-10" dirty="0">
                          <a:latin typeface="Arial MT"/>
                          <a:cs typeface="Arial MT"/>
                        </a:rPr>
                        <a:t> </a:t>
                      </a:r>
                      <a:r>
                        <a:rPr sz="1800" dirty="0">
                          <a:latin typeface="Arial MT"/>
                          <a:cs typeface="Arial MT"/>
                        </a:rPr>
                        <a:t>oxygen</a:t>
                      </a:r>
                      <a:r>
                        <a:rPr sz="1800" spc="-15" dirty="0">
                          <a:latin typeface="Arial MT"/>
                          <a:cs typeface="Arial MT"/>
                        </a:rPr>
                        <a:t> </a:t>
                      </a:r>
                      <a:r>
                        <a:rPr sz="1800" dirty="0">
                          <a:latin typeface="Arial MT"/>
                          <a:cs typeface="Arial MT"/>
                        </a:rPr>
                        <a:t>desaturation,</a:t>
                      </a:r>
                      <a:r>
                        <a:rPr sz="1800" spc="-25" dirty="0">
                          <a:latin typeface="Arial MT"/>
                          <a:cs typeface="Arial MT"/>
                        </a:rPr>
                        <a:t> </a:t>
                      </a:r>
                      <a:r>
                        <a:rPr sz="1800" dirty="0">
                          <a:latin typeface="Arial MT"/>
                          <a:cs typeface="Arial MT"/>
                        </a:rPr>
                        <a:t>an</a:t>
                      </a:r>
                      <a:r>
                        <a:rPr sz="1800" spc="-5" dirty="0">
                          <a:latin typeface="Arial MT"/>
                          <a:cs typeface="Arial MT"/>
                        </a:rPr>
                        <a:t> </a:t>
                      </a:r>
                      <a:r>
                        <a:rPr sz="1800" spc="-10" dirty="0">
                          <a:latin typeface="Arial MT"/>
                          <a:cs typeface="Arial MT"/>
                        </a:rPr>
                        <a:t>advanced </a:t>
                      </a:r>
                      <a:r>
                        <a:rPr sz="1800" dirty="0">
                          <a:latin typeface="Arial MT"/>
                          <a:cs typeface="Arial MT"/>
                        </a:rPr>
                        <a:t>airway</a:t>
                      </a:r>
                      <a:r>
                        <a:rPr sz="1800" spc="-15" dirty="0">
                          <a:latin typeface="Arial MT"/>
                          <a:cs typeface="Arial MT"/>
                        </a:rPr>
                        <a:t> </a:t>
                      </a:r>
                      <a:r>
                        <a:rPr sz="1800" dirty="0">
                          <a:latin typeface="Arial MT"/>
                          <a:cs typeface="Arial MT"/>
                        </a:rPr>
                        <a:t>may</a:t>
                      </a:r>
                      <a:r>
                        <a:rPr sz="1800" spc="-10" dirty="0">
                          <a:latin typeface="Arial MT"/>
                          <a:cs typeface="Arial MT"/>
                        </a:rPr>
                        <a:t> </a:t>
                      </a:r>
                      <a:r>
                        <a:rPr sz="1800" dirty="0">
                          <a:latin typeface="Arial MT"/>
                          <a:cs typeface="Arial MT"/>
                        </a:rPr>
                        <a:t>be</a:t>
                      </a:r>
                      <a:r>
                        <a:rPr sz="1800" spc="-5" dirty="0">
                          <a:latin typeface="Arial MT"/>
                          <a:cs typeface="Arial MT"/>
                        </a:rPr>
                        <a:t> </a:t>
                      </a:r>
                      <a:r>
                        <a:rPr sz="1800" spc="-10" dirty="0">
                          <a:latin typeface="Arial MT"/>
                          <a:cs typeface="Arial MT"/>
                        </a:rPr>
                        <a:t>required</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FC000">
                        <a:alpha val="19999"/>
                      </a:srgbClr>
                    </a:solidFill>
                  </a:tcPr>
                </a:tc>
                <a:extLst>
                  <a:ext uri="{0D108BD9-81ED-4DB2-BD59-A6C34878D82A}">
                    <a16:rowId xmlns:a16="http://schemas.microsoft.com/office/drawing/2014/main" val="10003"/>
                  </a:ext>
                </a:extLst>
              </a:tr>
              <a:tr h="640080">
                <a:tc>
                  <a:txBody>
                    <a:bodyPr/>
                    <a:lstStyle/>
                    <a:p>
                      <a:pPr marL="377190" marR="179705" indent="-285750">
                        <a:lnSpc>
                          <a:spcPct val="100000"/>
                        </a:lnSpc>
                        <a:spcBef>
                          <a:spcPts val="310"/>
                        </a:spcBef>
                        <a:buSzPct val="127777"/>
                        <a:buFont typeface="Calibri"/>
                        <a:buChar char="▪"/>
                        <a:tabLst>
                          <a:tab pos="377190" algn="l"/>
                        </a:tabLst>
                      </a:pPr>
                      <a:r>
                        <a:rPr sz="1800" dirty="0">
                          <a:latin typeface="Arial MT"/>
                          <a:cs typeface="Arial MT"/>
                        </a:rPr>
                        <a:t>Ensure</a:t>
                      </a:r>
                      <a:r>
                        <a:rPr sz="1800" spc="-20" dirty="0">
                          <a:latin typeface="Arial MT"/>
                          <a:cs typeface="Arial MT"/>
                        </a:rPr>
                        <a:t> </a:t>
                      </a:r>
                      <a:r>
                        <a:rPr sz="1800" dirty="0">
                          <a:latin typeface="Arial MT"/>
                          <a:cs typeface="Arial MT"/>
                        </a:rPr>
                        <a:t>the</a:t>
                      </a:r>
                      <a:r>
                        <a:rPr sz="1800" spc="-10" dirty="0">
                          <a:latin typeface="Arial MT"/>
                          <a:cs typeface="Arial MT"/>
                        </a:rPr>
                        <a:t> </a:t>
                      </a:r>
                      <a:r>
                        <a:rPr sz="1800" dirty="0">
                          <a:latin typeface="Arial MT"/>
                          <a:cs typeface="Arial MT"/>
                        </a:rPr>
                        <a:t>ETT</a:t>
                      </a:r>
                      <a:r>
                        <a:rPr sz="1800" spc="-10" dirty="0">
                          <a:latin typeface="Arial MT"/>
                          <a:cs typeface="Arial MT"/>
                        </a:rPr>
                        <a:t> </a:t>
                      </a:r>
                      <a:r>
                        <a:rPr sz="1800" dirty="0">
                          <a:latin typeface="Arial MT"/>
                          <a:cs typeface="Arial MT"/>
                        </a:rPr>
                        <a:t>in</a:t>
                      </a:r>
                      <a:r>
                        <a:rPr sz="1800" spc="-10" dirty="0">
                          <a:latin typeface="Arial MT"/>
                          <a:cs typeface="Arial MT"/>
                        </a:rPr>
                        <a:t> </a:t>
                      </a:r>
                      <a:r>
                        <a:rPr sz="1800" dirty="0">
                          <a:latin typeface="Arial MT"/>
                          <a:cs typeface="Arial MT"/>
                        </a:rPr>
                        <a:t>casualties</a:t>
                      </a:r>
                      <a:r>
                        <a:rPr sz="1800" spc="-20" dirty="0">
                          <a:latin typeface="Arial MT"/>
                          <a:cs typeface="Arial MT"/>
                        </a:rPr>
                        <a:t> </a:t>
                      </a:r>
                      <a:r>
                        <a:rPr sz="1800" dirty="0">
                          <a:latin typeface="Arial MT"/>
                          <a:cs typeface="Arial MT"/>
                        </a:rPr>
                        <a:t>with</a:t>
                      </a:r>
                      <a:r>
                        <a:rPr sz="1800" spc="-15" dirty="0">
                          <a:latin typeface="Arial MT"/>
                          <a:cs typeface="Arial MT"/>
                        </a:rPr>
                        <a:t> </a:t>
                      </a:r>
                      <a:r>
                        <a:rPr sz="1800" dirty="0">
                          <a:latin typeface="Arial MT"/>
                          <a:cs typeface="Arial MT"/>
                        </a:rPr>
                        <a:t>facial</a:t>
                      </a:r>
                      <a:r>
                        <a:rPr sz="1800" spc="-10" dirty="0">
                          <a:latin typeface="Arial MT"/>
                          <a:cs typeface="Arial MT"/>
                        </a:rPr>
                        <a:t> </a:t>
                      </a:r>
                      <a:r>
                        <a:rPr sz="1800" dirty="0">
                          <a:latin typeface="Arial MT"/>
                          <a:cs typeface="Arial MT"/>
                        </a:rPr>
                        <a:t>burns</a:t>
                      </a:r>
                      <a:r>
                        <a:rPr sz="1800" spc="-20" dirty="0">
                          <a:latin typeface="Arial MT"/>
                          <a:cs typeface="Arial MT"/>
                        </a:rPr>
                        <a:t> </a:t>
                      </a:r>
                      <a:r>
                        <a:rPr sz="1800" spc="-25" dirty="0">
                          <a:latin typeface="Arial MT"/>
                          <a:cs typeface="Arial MT"/>
                        </a:rPr>
                        <a:t>is </a:t>
                      </a:r>
                      <a:r>
                        <a:rPr sz="1800" dirty="0">
                          <a:latin typeface="Arial MT"/>
                          <a:cs typeface="Arial MT"/>
                        </a:rPr>
                        <a:t>critical</a:t>
                      </a:r>
                      <a:r>
                        <a:rPr sz="1800" spc="-20" dirty="0">
                          <a:latin typeface="Arial MT"/>
                          <a:cs typeface="Arial MT"/>
                        </a:rPr>
                        <a:t> </a:t>
                      </a:r>
                      <a:r>
                        <a:rPr sz="1800" dirty="0">
                          <a:latin typeface="Arial MT"/>
                          <a:cs typeface="Arial MT"/>
                        </a:rPr>
                        <a:t>to prevent</a:t>
                      </a:r>
                      <a:r>
                        <a:rPr sz="1800" spc="-20" dirty="0">
                          <a:latin typeface="Arial MT"/>
                          <a:cs typeface="Arial MT"/>
                        </a:rPr>
                        <a:t> </a:t>
                      </a:r>
                      <a:r>
                        <a:rPr sz="1800" dirty="0">
                          <a:latin typeface="Arial MT"/>
                          <a:cs typeface="Arial MT"/>
                        </a:rPr>
                        <a:t>catastrophic</a:t>
                      </a:r>
                      <a:r>
                        <a:rPr sz="1800" spc="-20" dirty="0">
                          <a:latin typeface="Arial MT"/>
                          <a:cs typeface="Arial MT"/>
                        </a:rPr>
                        <a:t> </a:t>
                      </a:r>
                      <a:r>
                        <a:rPr sz="1800" dirty="0">
                          <a:latin typeface="Arial MT"/>
                          <a:cs typeface="Arial MT"/>
                        </a:rPr>
                        <a:t>airway</a:t>
                      </a:r>
                      <a:r>
                        <a:rPr sz="1800" spc="-15" dirty="0">
                          <a:latin typeface="Arial MT"/>
                          <a:cs typeface="Arial MT"/>
                        </a:rPr>
                        <a:t> </a:t>
                      </a:r>
                      <a:r>
                        <a:rPr sz="1800" spc="-20" dirty="0">
                          <a:latin typeface="Arial MT"/>
                          <a:cs typeface="Arial MT"/>
                        </a:rPr>
                        <a:t>loss</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4"/>
                  </a:ext>
                </a:extLst>
              </a:tr>
              <a:tr h="640080">
                <a:tc>
                  <a:txBody>
                    <a:bodyPr/>
                    <a:lstStyle/>
                    <a:p>
                      <a:pPr marL="377190" marR="215900" indent="-285750">
                        <a:lnSpc>
                          <a:spcPct val="100000"/>
                        </a:lnSpc>
                        <a:spcBef>
                          <a:spcPts val="310"/>
                        </a:spcBef>
                        <a:buSzPct val="127777"/>
                        <a:buFont typeface="Calibri"/>
                        <a:buChar char="▪"/>
                        <a:tabLst>
                          <a:tab pos="377190" algn="l"/>
                        </a:tabLst>
                      </a:pPr>
                      <a:r>
                        <a:rPr sz="1800" dirty="0">
                          <a:latin typeface="Arial MT"/>
                          <a:cs typeface="Arial MT"/>
                        </a:rPr>
                        <a:t>Burn</a:t>
                      </a:r>
                      <a:r>
                        <a:rPr sz="1800" spc="-10" dirty="0">
                          <a:latin typeface="Arial MT"/>
                          <a:cs typeface="Arial MT"/>
                        </a:rPr>
                        <a:t> </a:t>
                      </a:r>
                      <a:r>
                        <a:rPr sz="1800" dirty="0">
                          <a:latin typeface="Arial MT"/>
                          <a:cs typeface="Arial MT"/>
                        </a:rPr>
                        <a:t>casualties</a:t>
                      </a:r>
                      <a:r>
                        <a:rPr sz="1800" spc="-20" dirty="0">
                          <a:latin typeface="Arial MT"/>
                          <a:cs typeface="Arial MT"/>
                        </a:rPr>
                        <a:t> </a:t>
                      </a:r>
                      <a:r>
                        <a:rPr sz="1800" dirty="0">
                          <a:latin typeface="Arial MT"/>
                          <a:cs typeface="Arial MT"/>
                        </a:rPr>
                        <a:t>may</a:t>
                      </a:r>
                      <a:r>
                        <a:rPr sz="1800" spc="-15" dirty="0">
                          <a:latin typeface="Arial MT"/>
                          <a:cs typeface="Arial MT"/>
                        </a:rPr>
                        <a:t> </a:t>
                      </a:r>
                      <a:r>
                        <a:rPr sz="1800" dirty="0">
                          <a:latin typeface="Arial MT"/>
                          <a:cs typeface="Arial MT"/>
                        </a:rPr>
                        <a:t>also</a:t>
                      </a:r>
                      <a:r>
                        <a:rPr sz="1800" spc="-5" dirty="0">
                          <a:latin typeface="Arial MT"/>
                          <a:cs typeface="Arial MT"/>
                        </a:rPr>
                        <a:t> </a:t>
                      </a:r>
                      <a:r>
                        <a:rPr sz="1800" dirty="0">
                          <a:latin typeface="Arial MT"/>
                          <a:cs typeface="Arial MT"/>
                        </a:rPr>
                        <a:t>require</a:t>
                      </a:r>
                      <a:r>
                        <a:rPr sz="1800" spc="-20" dirty="0">
                          <a:latin typeface="Arial MT"/>
                          <a:cs typeface="Arial MT"/>
                        </a:rPr>
                        <a:t> </a:t>
                      </a:r>
                      <a:r>
                        <a:rPr sz="1800" dirty="0">
                          <a:latin typeface="Arial MT"/>
                          <a:cs typeface="Arial MT"/>
                        </a:rPr>
                        <a:t>intubation</a:t>
                      </a:r>
                      <a:r>
                        <a:rPr sz="1800" spc="-20" dirty="0">
                          <a:latin typeface="Arial MT"/>
                          <a:cs typeface="Arial MT"/>
                        </a:rPr>
                        <a:t> </a:t>
                      </a:r>
                      <a:r>
                        <a:rPr sz="1800" spc="-25" dirty="0">
                          <a:latin typeface="Arial MT"/>
                          <a:cs typeface="Arial MT"/>
                        </a:rPr>
                        <a:t>due </a:t>
                      </a:r>
                      <a:r>
                        <a:rPr sz="1800" dirty="0">
                          <a:latin typeface="Arial MT"/>
                          <a:cs typeface="Arial MT"/>
                        </a:rPr>
                        <a:t>to</a:t>
                      </a:r>
                      <a:r>
                        <a:rPr sz="1800" spc="-20" dirty="0">
                          <a:latin typeface="Arial MT"/>
                          <a:cs typeface="Arial MT"/>
                        </a:rPr>
                        <a:t> </a:t>
                      </a:r>
                      <a:r>
                        <a:rPr sz="1800" dirty="0">
                          <a:latin typeface="Arial MT"/>
                          <a:cs typeface="Arial MT"/>
                        </a:rPr>
                        <a:t>decreased</a:t>
                      </a:r>
                      <a:r>
                        <a:rPr sz="1800" spc="-20" dirty="0">
                          <a:latin typeface="Arial MT"/>
                          <a:cs typeface="Arial MT"/>
                        </a:rPr>
                        <a:t> </a:t>
                      </a:r>
                      <a:r>
                        <a:rPr sz="1800" dirty="0">
                          <a:latin typeface="Arial MT"/>
                          <a:cs typeface="Arial MT"/>
                        </a:rPr>
                        <a:t>mental</a:t>
                      </a:r>
                      <a:r>
                        <a:rPr sz="1800" spc="-20" dirty="0">
                          <a:latin typeface="Arial MT"/>
                          <a:cs typeface="Arial MT"/>
                        </a:rPr>
                        <a:t> </a:t>
                      </a:r>
                      <a:r>
                        <a:rPr sz="1800" spc="-10" dirty="0">
                          <a:latin typeface="Arial MT"/>
                          <a:cs typeface="Arial MT"/>
                        </a:rPr>
                        <a:t>status</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FC000">
                        <a:alpha val="19999"/>
                      </a:srgbClr>
                    </a:solidFill>
                  </a:tcPr>
                </a:tc>
                <a:extLst>
                  <a:ext uri="{0D108BD9-81ED-4DB2-BD59-A6C34878D82A}">
                    <a16:rowId xmlns:a16="http://schemas.microsoft.com/office/drawing/2014/main" val="10005"/>
                  </a:ext>
                </a:extLst>
              </a:tr>
            </a:tbl>
          </a:graphicData>
        </a:graphic>
      </p:graphicFrame>
      <p:graphicFrame>
        <p:nvGraphicFramePr>
          <p:cNvPr id="7" name="object 7"/>
          <p:cNvGraphicFramePr>
            <a:graphicFrameLocks noGrp="1"/>
          </p:cNvGraphicFramePr>
          <p:nvPr/>
        </p:nvGraphicFramePr>
        <p:xfrm>
          <a:off x="5976824" y="1993961"/>
          <a:ext cx="5666105" cy="3869054"/>
        </p:xfrm>
        <a:graphic>
          <a:graphicData uri="http://schemas.openxmlformats.org/drawingml/2006/table">
            <a:tbl>
              <a:tblPr firstRow="1" bandRow="1">
                <a:tableStyleId>{2D5ABB26-0587-4C30-8999-92F81FD0307C}</a:tableStyleId>
              </a:tblPr>
              <a:tblGrid>
                <a:gridCol w="5666105">
                  <a:extLst>
                    <a:ext uri="{9D8B030D-6E8A-4147-A177-3AD203B41FA5}">
                      <a16:colId xmlns:a16="http://schemas.microsoft.com/office/drawing/2014/main" val="20000"/>
                    </a:ext>
                  </a:extLst>
                </a:gridCol>
              </a:tblGrid>
              <a:tr h="432434">
                <a:tc>
                  <a:txBody>
                    <a:bodyPr/>
                    <a:lstStyle/>
                    <a:p>
                      <a:pPr algn="ctr">
                        <a:lnSpc>
                          <a:spcPct val="100000"/>
                        </a:lnSpc>
                        <a:spcBef>
                          <a:spcPts val="305"/>
                        </a:spcBef>
                      </a:pPr>
                      <a:r>
                        <a:rPr sz="2000" b="1" dirty="0">
                          <a:latin typeface="Arial"/>
                          <a:cs typeface="Arial"/>
                        </a:rPr>
                        <a:t>RESPIRATION</a:t>
                      </a:r>
                      <a:r>
                        <a:rPr sz="2000" b="1" spc="-130" dirty="0">
                          <a:latin typeface="Arial"/>
                          <a:cs typeface="Arial"/>
                        </a:rPr>
                        <a:t> </a:t>
                      </a:r>
                      <a:r>
                        <a:rPr sz="2000" b="1" spc="-10" dirty="0">
                          <a:latin typeface="Arial"/>
                          <a:cs typeface="Arial"/>
                        </a:rPr>
                        <a:t>CONSIDERATIONS</a:t>
                      </a:r>
                      <a:endParaRPr sz="2000">
                        <a:latin typeface="Arial"/>
                        <a:cs typeface="Arial"/>
                      </a:endParaRPr>
                    </a:p>
                  </a:txBody>
                  <a:tcPr marL="0" marR="0" marT="38735"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0"/>
                  </a:ext>
                </a:extLst>
              </a:tr>
              <a:tr h="699135">
                <a:tc>
                  <a:txBody>
                    <a:bodyPr/>
                    <a:lstStyle/>
                    <a:p>
                      <a:pPr marL="377190" marR="783590" indent="-285750">
                        <a:lnSpc>
                          <a:spcPct val="100000"/>
                        </a:lnSpc>
                        <a:spcBef>
                          <a:spcPts val="310"/>
                        </a:spcBef>
                        <a:buSzPct val="127777"/>
                        <a:buFont typeface="Calibri"/>
                        <a:buChar char="▪"/>
                        <a:tabLst>
                          <a:tab pos="377190" algn="l"/>
                        </a:tabLst>
                      </a:pPr>
                      <a:r>
                        <a:rPr sz="1800" dirty="0">
                          <a:latin typeface="Arial MT"/>
                          <a:cs typeface="Arial MT"/>
                        </a:rPr>
                        <a:t>Follow</a:t>
                      </a:r>
                      <a:r>
                        <a:rPr sz="1800" spc="-20" dirty="0">
                          <a:latin typeface="Arial MT"/>
                          <a:cs typeface="Arial MT"/>
                        </a:rPr>
                        <a:t> </a:t>
                      </a:r>
                      <a:r>
                        <a:rPr sz="1800" dirty="0">
                          <a:latin typeface="Arial MT"/>
                          <a:cs typeface="Arial MT"/>
                        </a:rPr>
                        <a:t>airway</a:t>
                      </a:r>
                      <a:r>
                        <a:rPr sz="1800" spc="-20" dirty="0">
                          <a:latin typeface="Arial MT"/>
                          <a:cs typeface="Arial MT"/>
                        </a:rPr>
                        <a:t> </a:t>
                      </a:r>
                      <a:r>
                        <a:rPr sz="1800" dirty="0">
                          <a:latin typeface="Arial MT"/>
                          <a:cs typeface="Arial MT"/>
                        </a:rPr>
                        <a:t>evaluation</a:t>
                      </a:r>
                      <a:r>
                        <a:rPr sz="1800" spc="-20" dirty="0">
                          <a:latin typeface="Arial MT"/>
                          <a:cs typeface="Arial MT"/>
                        </a:rPr>
                        <a:t> </a:t>
                      </a:r>
                      <a:r>
                        <a:rPr sz="1800" dirty="0">
                          <a:latin typeface="Arial MT"/>
                          <a:cs typeface="Arial MT"/>
                        </a:rPr>
                        <a:t>with</a:t>
                      </a:r>
                      <a:r>
                        <a:rPr sz="1800" spc="-15" dirty="0">
                          <a:latin typeface="Arial MT"/>
                          <a:cs typeface="Arial MT"/>
                        </a:rPr>
                        <a:t> </a:t>
                      </a:r>
                      <a:r>
                        <a:rPr sz="1800" dirty="0">
                          <a:latin typeface="Arial MT"/>
                          <a:cs typeface="Arial MT"/>
                        </a:rPr>
                        <a:t>assessment</a:t>
                      </a:r>
                      <a:r>
                        <a:rPr sz="1800" spc="-25" dirty="0">
                          <a:latin typeface="Arial MT"/>
                          <a:cs typeface="Arial MT"/>
                        </a:rPr>
                        <a:t> of </a:t>
                      </a:r>
                      <a:r>
                        <a:rPr sz="1800" dirty="0">
                          <a:latin typeface="Arial MT"/>
                          <a:cs typeface="Arial MT"/>
                        </a:rPr>
                        <a:t>bilateral</a:t>
                      </a:r>
                      <a:r>
                        <a:rPr sz="1800" spc="-30" dirty="0">
                          <a:latin typeface="Arial MT"/>
                          <a:cs typeface="Arial MT"/>
                        </a:rPr>
                        <a:t> </a:t>
                      </a:r>
                      <a:r>
                        <a:rPr sz="1800" dirty="0">
                          <a:latin typeface="Arial MT"/>
                          <a:cs typeface="Arial MT"/>
                        </a:rPr>
                        <a:t>breath</a:t>
                      </a:r>
                      <a:r>
                        <a:rPr sz="1800" spc="-5" dirty="0">
                          <a:latin typeface="Arial MT"/>
                          <a:cs typeface="Arial MT"/>
                        </a:rPr>
                        <a:t> </a:t>
                      </a:r>
                      <a:r>
                        <a:rPr sz="1800" dirty="0">
                          <a:latin typeface="Arial MT"/>
                          <a:cs typeface="Arial MT"/>
                        </a:rPr>
                        <a:t>sounds</a:t>
                      </a:r>
                      <a:r>
                        <a:rPr sz="1800" spc="-15" dirty="0">
                          <a:latin typeface="Arial MT"/>
                          <a:cs typeface="Arial MT"/>
                        </a:rPr>
                        <a:t> </a:t>
                      </a:r>
                      <a:r>
                        <a:rPr sz="1800" dirty="0">
                          <a:latin typeface="Arial MT"/>
                          <a:cs typeface="Arial MT"/>
                        </a:rPr>
                        <a:t>and</a:t>
                      </a:r>
                      <a:r>
                        <a:rPr sz="1800" spc="-10" dirty="0">
                          <a:latin typeface="Arial MT"/>
                          <a:cs typeface="Arial MT"/>
                        </a:rPr>
                        <a:t> </a:t>
                      </a:r>
                      <a:r>
                        <a:rPr sz="1800" dirty="0">
                          <a:latin typeface="Arial MT"/>
                          <a:cs typeface="Arial MT"/>
                        </a:rPr>
                        <a:t>pulse</a:t>
                      </a:r>
                      <a:r>
                        <a:rPr sz="1800" spc="-10" dirty="0">
                          <a:latin typeface="Arial MT"/>
                          <a:cs typeface="Arial MT"/>
                        </a:rPr>
                        <a:t> oximetry</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FC000">
                        <a:alpha val="19999"/>
                      </a:srgbClr>
                    </a:solidFill>
                  </a:tcPr>
                </a:tc>
                <a:extLst>
                  <a:ext uri="{0D108BD9-81ED-4DB2-BD59-A6C34878D82A}">
                    <a16:rowId xmlns:a16="http://schemas.microsoft.com/office/drawing/2014/main" val="10001"/>
                  </a:ext>
                </a:extLst>
              </a:tr>
              <a:tr h="998855">
                <a:tc>
                  <a:txBody>
                    <a:bodyPr/>
                    <a:lstStyle/>
                    <a:p>
                      <a:pPr marL="377190" marR="262255" indent="-285750">
                        <a:lnSpc>
                          <a:spcPct val="100000"/>
                        </a:lnSpc>
                        <a:spcBef>
                          <a:spcPts val="310"/>
                        </a:spcBef>
                        <a:buSzPct val="127777"/>
                        <a:buFont typeface="Calibri"/>
                        <a:buChar char="▪"/>
                        <a:tabLst>
                          <a:tab pos="377190" algn="l"/>
                        </a:tabLst>
                      </a:pPr>
                      <a:r>
                        <a:rPr sz="1800" dirty="0">
                          <a:latin typeface="Arial MT"/>
                          <a:cs typeface="Arial MT"/>
                        </a:rPr>
                        <a:t>The</a:t>
                      </a:r>
                      <a:r>
                        <a:rPr sz="1800" spc="-10" dirty="0">
                          <a:latin typeface="Arial MT"/>
                          <a:cs typeface="Arial MT"/>
                        </a:rPr>
                        <a:t> </a:t>
                      </a:r>
                      <a:r>
                        <a:rPr sz="1800" dirty="0">
                          <a:latin typeface="Arial MT"/>
                          <a:cs typeface="Arial MT"/>
                        </a:rPr>
                        <a:t>presence</a:t>
                      </a:r>
                      <a:r>
                        <a:rPr sz="1800" spc="-15" dirty="0">
                          <a:latin typeface="Arial MT"/>
                          <a:cs typeface="Arial MT"/>
                        </a:rPr>
                        <a:t> </a:t>
                      </a:r>
                      <a:r>
                        <a:rPr sz="1800" dirty="0">
                          <a:latin typeface="Arial MT"/>
                          <a:cs typeface="Arial MT"/>
                        </a:rPr>
                        <a:t>of</a:t>
                      </a:r>
                      <a:r>
                        <a:rPr sz="1800" spc="-10" dirty="0">
                          <a:latin typeface="Arial MT"/>
                          <a:cs typeface="Arial MT"/>
                        </a:rPr>
                        <a:t> </a:t>
                      </a:r>
                      <a:r>
                        <a:rPr sz="1800" dirty="0">
                          <a:latin typeface="Arial MT"/>
                          <a:cs typeface="Arial MT"/>
                        </a:rPr>
                        <a:t>an</a:t>
                      </a:r>
                      <a:r>
                        <a:rPr sz="1800" spc="-5" dirty="0">
                          <a:latin typeface="Arial MT"/>
                          <a:cs typeface="Arial MT"/>
                        </a:rPr>
                        <a:t> </a:t>
                      </a:r>
                      <a:r>
                        <a:rPr sz="1800" dirty="0">
                          <a:latin typeface="Arial MT"/>
                          <a:cs typeface="Arial MT"/>
                        </a:rPr>
                        <a:t>inhalation</a:t>
                      </a:r>
                      <a:r>
                        <a:rPr sz="1800" spc="-25" dirty="0">
                          <a:latin typeface="Arial MT"/>
                          <a:cs typeface="Arial MT"/>
                        </a:rPr>
                        <a:t> </a:t>
                      </a:r>
                      <a:r>
                        <a:rPr sz="1800" dirty="0">
                          <a:latin typeface="Arial MT"/>
                          <a:cs typeface="Arial MT"/>
                        </a:rPr>
                        <a:t>injury</a:t>
                      </a:r>
                      <a:r>
                        <a:rPr sz="1800" spc="-15" dirty="0">
                          <a:latin typeface="Arial MT"/>
                          <a:cs typeface="Arial MT"/>
                        </a:rPr>
                        <a:t> </a:t>
                      </a:r>
                      <a:r>
                        <a:rPr sz="1800" dirty="0">
                          <a:latin typeface="Arial MT"/>
                          <a:cs typeface="Arial MT"/>
                        </a:rPr>
                        <a:t>may</a:t>
                      </a:r>
                      <a:r>
                        <a:rPr sz="1800" spc="-10" dirty="0">
                          <a:latin typeface="Arial MT"/>
                          <a:cs typeface="Arial MT"/>
                        </a:rPr>
                        <a:t> cause </a:t>
                      </a:r>
                      <a:r>
                        <a:rPr sz="1800" dirty="0">
                          <a:latin typeface="Arial MT"/>
                          <a:cs typeface="Arial MT"/>
                        </a:rPr>
                        <a:t>delayed</a:t>
                      </a:r>
                      <a:r>
                        <a:rPr sz="1800" spc="-20" dirty="0">
                          <a:latin typeface="Arial MT"/>
                          <a:cs typeface="Arial MT"/>
                        </a:rPr>
                        <a:t> </a:t>
                      </a:r>
                      <a:r>
                        <a:rPr sz="1800" dirty="0">
                          <a:latin typeface="Arial MT"/>
                          <a:cs typeface="Arial MT"/>
                        </a:rPr>
                        <a:t>respiratory</a:t>
                      </a:r>
                      <a:r>
                        <a:rPr sz="1800" spc="-15" dirty="0">
                          <a:latin typeface="Arial MT"/>
                          <a:cs typeface="Arial MT"/>
                        </a:rPr>
                        <a:t> </a:t>
                      </a:r>
                      <a:r>
                        <a:rPr sz="1800" dirty="0">
                          <a:latin typeface="Arial MT"/>
                          <a:cs typeface="Arial MT"/>
                        </a:rPr>
                        <a:t>failure</a:t>
                      </a:r>
                      <a:r>
                        <a:rPr sz="1800" spc="-10" dirty="0">
                          <a:latin typeface="Arial MT"/>
                          <a:cs typeface="Arial MT"/>
                        </a:rPr>
                        <a:t> </a:t>
                      </a:r>
                      <a:r>
                        <a:rPr sz="1800" dirty="0">
                          <a:latin typeface="Arial MT"/>
                          <a:cs typeface="Arial MT"/>
                        </a:rPr>
                        <a:t>that</a:t>
                      </a:r>
                      <a:r>
                        <a:rPr sz="1800" spc="-5" dirty="0">
                          <a:latin typeface="Arial MT"/>
                          <a:cs typeface="Arial MT"/>
                        </a:rPr>
                        <a:t> </a:t>
                      </a:r>
                      <a:r>
                        <a:rPr sz="1800" dirty="0">
                          <a:latin typeface="Arial MT"/>
                          <a:cs typeface="Arial MT"/>
                        </a:rPr>
                        <a:t>can</a:t>
                      </a:r>
                      <a:r>
                        <a:rPr sz="1800" spc="-15" dirty="0">
                          <a:latin typeface="Arial MT"/>
                          <a:cs typeface="Arial MT"/>
                        </a:rPr>
                        <a:t> </a:t>
                      </a:r>
                      <a:r>
                        <a:rPr sz="1800" dirty="0">
                          <a:latin typeface="Arial MT"/>
                          <a:cs typeface="Arial MT"/>
                        </a:rPr>
                        <a:t>occur</a:t>
                      </a:r>
                      <a:r>
                        <a:rPr sz="1800" spc="-5" dirty="0">
                          <a:latin typeface="Arial MT"/>
                          <a:cs typeface="Arial MT"/>
                        </a:rPr>
                        <a:t> </a:t>
                      </a:r>
                      <a:r>
                        <a:rPr sz="1800" dirty="0">
                          <a:latin typeface="Arial MT"/>
                          <a:cs typeface="Arial MT"/>
                        </a:rPr>
                        <a:t>15</a:t>
                      </a:r>
                      <a:r>
                        <a:rPr sz="1800" spc="-10" dirty="0">
                          <a:latin typeface="Arial MT"/>
                          <a:cs typeface="Arial MT"/>
                        </a:rPr>
                        <a:t> </a:t>
                      </a:r>
                      <a:r>
                        <a:rPr sz="1800" dirty="0">
                          <a:latin typeface="Arial MT"/>
                          <a:cs typeface="Arial MT"/>
                        </a:rPr>
                        <a:t>to</a:t>
                      </a:r>
                      <a:r>
                        <a:rPr sz="1800" spc="-10" dirty="0">
                          <a:latin typeface="Arial MT"/>
                          <a:cs typeface="Arial MT"/>
                        </a:rPr>
                        <a:t> </a:t>
                      </a:r>
                      <a:r>
                        <a:rPr sz="1800" spc="-25" dirty="0">
                          <a:latin typeface="Arial MT"/>
                          <a:cs typeface="Arial MT"/>
                        </a:rPr>
                        <a:t>60 </a:t>
                      </a:r>
                      <a:r>
                        <a:rPr sz="1800" dirty="0">
                          <a:latin typeface="Arial MT"/>
                          <a:cs typeface="Arial MT"/>
                        </a:rPr>
                        <a:t>minutes</a:t>
                      </a:r>
                      <a:r>
                        <a:rPr sz="1800" spc="-25" dirty="0">
                          <a:latin typeface="Arial MT"/>
                          <a:cs typeface="Arial MT"/>
                        </a:rPr>
                        <a:t> </a:t>
                      </a:r>
                      <a:r>
                        <a:rPr sz="1800" dirty="0">
                          <a:latin typeface="Arial MT"/>
                          <a:cs typeface="Arial MT"/>
                        </a:rPr>
                        <a:t>after</a:t>
                      </a:r>
                      <a:r>
                        <a:rPr sz="1800" spc="-10" dirty="0">
                          <a:latin typeface="Arial MT"/>
                          <a:cs typeface="Arial MT"/>
                        </a:rPr>
                        <a:t> </a:t>
                      </a:r>
                      <a:r>
                        <a:rPr sz="1800" dirty="0">
                          <a:latin typeface="Arial MT"/>
                          <a:cs typeface="Arial MT"/>
                        </a:rPr>
                        <a:t>the</a:t>
                      </a:r>
                      <a:r>
                        <a:rPr sz="1800" spc="-15" dirty="0">
                          <a:latin typeface="Arial MT"/>
                          <a:cs typeface="Arial MT"/>
                        </a:rPr>
                        <a:t> </a:t>
                      </a:r>
                      <a:r>
                        <a:rPr sz="1800" spc="-10" dirty="0">
                          <a:latin typeface="Arial MT"/>
                          <a:cs typeface="Arial MT"/>
                        </a:rPr>
                        <a:t>injury</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2"/>
                  </a:ext>
                </a:extLst>
              </a:tr>
              <a:tr h="998855">
                <a:tc>
                  <a:txBody>
                    <a:bodyPr/>
                    <a:lstStyle/>
                    <a:p>
                      <a:pPr marL="377190" marR="235585" indent="-285750">
                        <a:lnSpc>
                          <a:spcPct val="100000"/>
                        </a:lnSpc>
                        <a:spcBef>
                          <a:spcPts val="310"/>
                        </a:spcBef>
                        <a:buSzPct val="127777"/>
                        <a:buFont typeface="Calibri"/>
                        <a:buChar char="▪"/>
                        <a:tabLst>
                          <a:tab pos="377190" algn="l"/>
                        </a:tabLst>
                      </a:pPr>
                      <a:r>
                        <a:rPr sz="1800" dirty="0">
                          <a:latin typeface="Arial MT"/>
                          <a:cs typeface="Arial MT"/>
                        </a:rPr>
                        <a:t>Burning</a:t>
                      </a:r>
                      <a:r>
                        <a:rPr sz="1800" spc="-15" dirty="0">
                          <a:latin typeface="Arial MT"/>
                          <a:cs typeface="Arial MT"/>
                        </a:rPr>
                        <a:t> </a:t>
                      </a:r>
                      <a:r>
                        <a:rPr sz="1800" dirty="0">
                          <a:latin typeface="Arial MT"/>
                          <a:cs typeface="Arial MT"/>
                        </a:rPr>
                        <a:t>compounds</a:t>
                      </a:r>
                      <a:r>
                        <a:rPr sz="1800" spc="-20" dirty="0">
                          <a:latin typeface="Arial MT"/>
                          <a:cs typeface="Arial MT"/>
                        </a:rPr>
                        <a:t> </a:t>
                      </a:r>
                      <a:r>
                        <a:rPr sz="1800" dirty="0">
                          <a:latin typeface="Arial MT"/>
                          <a:cs typeface="Arial MT"/>
                        </a:rPr>
                        <a:t>can release</a:t>
                      </a:r>
                      <a:r>
                        <a:rPr sz="1800" spc="-20" dirty="0">
                          <a:latin typeface="Arial MT"/>
                          <a:cs typeface="Arial MT"/>
                        </a:rPr>
                        <a:t> </a:t>
                      </a:r>
                      <a:r>
                        <a:rPr sz="1800" dirty="0">
                          <a:latin typeface="Arial MT"/>
                          <a:cs typeface="Arial MT"/>
                        </a:rPr>
                        <a:t>a variety</a:t>
                      </a:r>
                      <a:r>
                        <a:rPr sz="1800" spc="-10" dirty="0">
                          <a:latin typeface="Arial MT"/>
                          <a:cs typeface="Arial MT"/>
                        </a:rPr>
                        <a:t> </a:t>
                      </a:r>
                      <a:r>
                        <a:rPr sz="1800" spc="-25" dirty="0">
                          <a:latin typeface="Arial MT"/>
                          <a:cs typeface="Arial MT"/>
                        </a:rPr>
                        <a:t>of </a:t>
                      </a:r>
                      <a:r>
                        <a:rPr sz="1800" dirty="0">
                          <a:latin typeface="Arial MT"/>
                          <a:cs typeface="Arial MT"/>
                        </a:rPr>
                        <a:t>chemicals</a:t>
                      </a:r>
                      <a:r>
                        <a:rPr sz="1800" spc="-15" dirty="0">
                          <a:latin typeface="Arial MT"/>
                          <a:cs typeface="Arial MT"/>
                        </a:rPr>
                        <a:t> </a:t>
                      </a:r>
                      <a:r>
                        <a:rPr sz="1800" dirty="0">
                          <a:latin typeface="Arial MT"/>
                          <a:cs typeface="Arial MT"/>
                        </a:rPr>
                        <a:t>such</a:t>
                      </a:r>
                      <a:r>
                        <a:rPr sz="1800" spc="-15" dirty="0">
                          <a:latin typeface="Arial MT"/>
                          <a:cs typeface="Arial MT"/>
                        </a:rPr>
                        <a:t> </a:t>
                      </a:r>
                      <a:r>
                        <a:rPr sz="1800" dirty="0">
                          <a:latin typeface="Arial MT"/>
                          <a:cs typeface="Arial MT"/>
                        </a:rPr>
                        <a:t>as</a:t>
                      </a:r>
                      <a:r>
                        <a:rPr sz="1800" spc="-10" dirty="0">
                          <a:latin typeface="Arial MT"/>
                          <a:cs typeface="Arial MT"/>
                        </a:rPr>
                        <a:t> </a:t>
                      </a:r>
                      <a:r>
                        <a:rPr sz="1800" dirty="0">
                          <a:latin typeface="Arial MT"/>
                          <a:cs typeface="Arial MT"/>
                        </a:rPr>
                        <a:t>carbon</a:t>
                      </a:r>
                      <a:r>
                        <a:rPr sz="1800" spc="-15" dirty="0">
                          <a:latin typeface="Arial MT"/>
                          <a:cs typeface="Arial MT"/>
                        </a:rPr>
                        <a:t> </a:t>
                      </a:r>
                      <a:r>
                        <a:rPr sz="1800" dirty="0">
                          <a:latin typeface="Arial MT"/>
                          <a:cs typeface="Arial MT"/>
                        </a:rPr>
                        <a:t>monoxide</a:t>
                      </a:r>
                      <a:r>
                        <a:rPr sz="1800" spc="-15" dirty="0">
                          <a:latin typeface="Arial MT"/>
                          <a:cs typeface="Arial MT"/>
                        </a:rPr>
                        <a:t> </a:t>
                      </a:r>
                      <a:r>
                        <a:rPr sz="1800" dirty="0">
                          <a:latin typeface="Arial MT"/>
                          <a:cs typeface="Arial MT"/>
                        </a:rPr>
                        <a:t>and</a:t>
                      </a:r>
                      <a:r>
                        <a:rPr sz="1800" spc="-15" dirty="0">
                          <a:latin typeface="Arial MT"/>
                          <a:cs typeface="Arial MT"/>
                        </a:rPr>
                        <a:t> </a:t>
                      </a:r>
                      <a:r>
                        <a:rPr sz="1800" spc="-10" dirty="0">
                          <a:latin typeface="Arial MT"/>
                          <a:cs typeface="Arial MT"/>
                        </a:rPr>
                        <a:t>cyanide, </a:t>
                      </a:r>
                      <a:r>
                        <a:rPr sz="1800" dirty="0">
                          <a:latin typeface="Arial MT"/>
                          <a:cs typeface="Arial MT"/>
                        </a:rPr>
                        <a:t>all</a:t>
                      </a:r>
                      <a:r>
                        <a:rPr sz="1800" spc="-15" dirty="0">
                          <a:latin typeface="Arial MT"/>
                          <a:cs typeface="Arial MT"/>
                        </a:rPr>
                        <a:t> </a:t>
                      </a:r>
                      <a:r>
                        <a:rPr sz="1800" dirty="0">
                          <a:latin typeface="Arial MT"/>
                          <a:cs typeface="Arial MT"/>
                        </a:rPr>
                        <a:t>burn</a:t>
                      </a:r>
                      <a:r>
                        <a:rPr sz="1800" spc="-5" dirty="0">
                          <a:latin typeface="Arial MT"/>
                          <a:cs typeface="Arial MT"/>
                        </a:rPr>
                        <a:t> </a:t>
                      </a:r>
                      <a:r>
                        <a:rPr sz="1800" dirty="0">
                          <a:latin typeface="Arial MT"/>
                          <a:cs typeface="Arial MT"/>
                        </a:rPr>
                        <a:t>casualties</a:t>
                      </a:r>
                      <a:r>
                        <a:rPr sz="1800" spc="-20" dirty="0">
                          <a:latin typeface="Arial MT"/>
                          <a:cs typeface="Arial MT"/>
                        </a:rPr>
                        <a:t> </a:t>
                      </a:r>
                      <a:r>
                        <a:rPr sz="1800" dirty="0">
                          <a:latin typeface="Arial MT"/>
                          <a:cs typeface="Arial MT"/>
                        </a:rPr>
                        <a:t>should</a:t>
                      </a:r>
                      <a:r>
                        <a:rPr sz="1800" spc="-10" dirty="0">
                          <a:latin typeface="Arial MT"/>
                          <a:cs typeface="Arial MT"/>
                        </a:rPr>
                        <a:t> </a:t>
                      </a:r>
                      <a:r>
                        <a:rPr sz="1800" dirty="0">
                          <a:latin typeface="Arial MT"/>
                          <a:cs typeface="Arial MT"/>
                        </a:rPr>
                        <a:t>receive</a:t>
                      </a:r>
                      <a:r>
                        <a:rPr sz="1800" spc="-10" dirty="0">
                          <a:latin typeface="Arial MT"/>
                          <a:cs typeface="Arial MT"/>
                        </a:rPr>
                        <a:t> </a:t>
                      </a:r>
                      <a:r>
                        <a:rPr sz="1800" dirty="0">
                          <a:latin typeface="Arial MT"/>
                          <a:cs typeface="Arial MT"/>
                        </a:rPr>
                        <a:t>100%</a:t>
                      </a:r>
                      <a:r>
                        <a:rPr sz="1800" spc="-15" dirty="0">
                          <a:latin typeface="Arial MT"/>
                          <a:cs typeface="Arial MT"/>
                        </a:rPr>
                        <a:t> </a:t>
                      </a:r>
                      <a:r>
                        <a:rPr sz="1800" spc="-10" dirty="0">
                          <a:latin typeface="Arial MT"/>
                          <a:cs typeface="Arial MT"/>
                        </a:rPr>
                        <a:t>oxygen</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solidFill>
                      <a:srgbClr val="FFC000">
                        <a:alpha val="19999"/>
                      </a:srgbClr>
                    </a:solidFill>
                  </a:tcPr>
                </a:tc>
                <a:extLst>
                  <a:ext uri="{0D108BD9-81ED-4DB2-BD59-A6C34878D82A}">
                    <a16:rowId xmlns:a16="http://schemas.microsoft.com/office/drawing/2014/main" val="10003"/>
                  </a:ext>
                </a:extLst>
              </a:tr>
              <a:tr h="739775">
                <a:tc>
                  <a:txBody>
                    <a:bodyPr/>
                    <a:lstStyle/>
                    <a:p>
                      <a:pPr marL="377190" marR="401955" indent="-285750">
                        <a:lnSpc>
                          <a:spcPct val="100000"/>
                        </a:lnSpc>
                        <a:spcBef>
                          <a:spcPts val="310"/>
                        </a:spcBef>
                        <a:buSzPct val="127777"/>
                        <a:buFont typeface="Calibri"/>
                        <a:buChar char="▪"/>
                        <a:tabLst>
                          <a:tab pos="377190" algn="l"/>
                        </a:tabLst>
                      </a:pPr>
                      <a:r>
                        <a:rPr sz="1800" spc="-10" dirty="0">
                          <a:latin typeface="Arial MT"/>
                          <a:cs typeface="Arial MT"/>
                        </a:rPr>
                        <a:t>Full-</a:t>
                      </a:r>
                      <a:r>
                        <a:rPr sz="1800" dirty="0">
                          <a:latin typeface="Arial MT"/>
                          <a:cs typeface="Arial MT"/>
                        </a:rPr>
                        <a:t>thickness</a:t>
                      </a:r>
                      <a:r>
                        <a:rPr sz="1800" spc="-10" dirty="0">
                          <a:latin typeface="Arial MT"/>
                          <a:cs typeface="Arial MT"/>
                        </a:rPr>
                        <a:t> </a:t>
                      </a:r>
                      <a:r>
                        <a:rPr sz="1800" dirty="0">
                          <a:latin typeface="Arial MT"/>
                          <a:cs typeface="Arial MT"/>
                        </a:rPr>
                        <a:t>burns</a:t>
                      </a:r>
                      <a:r>
                        <a:rPr sz="1800" spc="-10" dirty="0">
                          <a:latin typeface="Arial MT"/>
                          <a:cs typeface="Arial MT"/>
                        </a:rPr>
                        <a:t> </a:t>
                      </a:r>
                      <a:r>
                        <a:rPr sz="1800" dirty="0">
                          <a:latin typeface="Arial MT"/>
                          <a:cs typeface="Arial MT"/>
                        </a:rPr>
                        <a:t>across the</a:t>
                      </a:r>
                      <a:r>
                        <a:rPr sz="1800" spc="-5" dirty="0">
                          <a:latin typeface="Arial MT"/>
                          <a:cs typeface="Arial MT"/>
                        </a:rPr>
                        <a:t> </a:t>
                      </a:r>
                      <a:r>
                        <a:rPr sz="1800" dirty="0">
                          <a:latin typeface="Arial MT"/>
                          <a:cs typeface="Arial MT"/>
                        </a:rPr>
                        <a:t>chest can</a:t>
                      </a:r>
                      <a:r>
                        <a:rPr sz="1800" spc="-10" dirty="0">
                          <a:latin typeface="Arial MT"/>
                          <a:cs typeface="Arial MT"/>
                        </a:rPr>
                        <a:t> impair </a:t>
                      </a:r>
                      <a:r>
                        <a:rPr sz="1800" dirty="0">
                          <a:latin typeface="Arial MT"/>
                          <a:cs typeface="Arial MT"/>
                        </a:rPr>
                        <a:t>breathing</a:t>
                      </a:r>
                      <a:r>
                        <a:rPr sz="1800" spc="-30" dirty="0">
                          <a:latin typeface="Arial MT"/>
                          <a:cs typeface="Arial MT"/>
                        </a:rPr>
                        <a:t> </a:t>
                      </a:r>
                      <a:r>
                        <a:rPr sz="1800" dirty="0">
                          <a:latin typeface="Arial MT"/>
                          <a:cs typeface="Arial MT"/>
                        </a:rPr>
                        <a:t>by</a:t>
                      </a:r>
                      <a:r>
                        <a:rPr sz="1800" spc="-5" dirty="0">
                          <a:latin typeface="Arial MT"/>
                          <a:cs typeface="Arial MT"/>
                        </a:rPr>
                        <a:t> </a:t>
                      </a:r>
                      <a:r>
                        <a:rPr sz="1800" dirty="0">
                          <a:latin typeface="Arial MT"/>
                          <a:cs typeface="Arial MT"/>
                        </a:rPr>
                        <a:t>inhibition</a:t>
                      </a:r>
                      <a:r>
                        <a:rPr sz="1800" spc="-15" dirty="0">
                          <a:latin typeface="Arial MT"/>
                          <a:cs typeface="Arial MT"/>
                        </a:rPr>
                        <a:t> </a:t>
                      </a:r>
                      <a:r>
                        <a:rPr sz="1800" dirty="0">
                          <a:latin typeface="Arial MT"/>
                          <a:cs typeface="Arial MT"/>
                        </a:rPr>
                        <a:t>of</a:t>
                      </a:r>
                      <a:r>
                        <a:rPr sz="1800" spc="-10" dirty="0">
                          <a:latin typeface="Arial MT"/>
                          <a:cs typeface="Arial MT"/>
                        </a:rPr>
                        <a:t> </a:t>
                      </a:r>
                      <a:r>
                        <a:rPr sz="1800" dirty="0">
                          <a:latin typeface="Arial MT"/>
                          <a:cs typeface="Arial MT"/>
                        </a:rPr>
                        <a:t>chest</a:t>
                      </a:r>
                      <a:r>
                        <a:rPr sz="1800" spc="-5" dirty="0">
                          <a:latin typeface="Arial MT"/>
                          <a:cs typeface="Arial MT"/>
                        </a:rPr>
                        <a:t> </a:t>
                      </a:r>
                      <a:r>
                        <a:rPr sz="1800" dirty="0">
                          <a:latin typeface="Arial MT"/>
                          <a:cs typeface="Arial MT"/>
                        </a:rPr>
                        <a:t>wall</a:t>
                      </a:r>
                      <a:r>
                        <a:rPr sz="1800" spc="-10" dirty="0">
                          <a:latin typeface="Arial MT"/>
                          <a:cs typeface="Arial MT"/>
                        </a:rPr>
                        <a:t> motion</a:t>
                      </a:r>
                      <a:endParaRPr sz="1800">
                        <a:latin typeface="Arial MT"/>
                        <a:cs typeface="Arial MT"/>
                      </a:endParaRPr>
                    </a:p>
                  </a:txBody>
                  <a:tcPr marL="0" marR="0" marT="39370" marB="0">
                    <a:lnL w="19050">
                      <a:solidFill>
                        <a:srgbClr val="BB8542"/>
                      </a:solidFill>
                      <a:prstDash val="solid"/>
                    </a:lnL>
                    <a:lnR w="19050">
                      <a:solidFill>
                        <a:srgbClr val="BB8542"/>
                      </a:solidFill>
                      <a:prstDash val="solid"/>
                    </a:lnR>
                    <a:lnT w="19050">
                      <a:solidFill>
                        <a:srgbClr val="BB8542"/>
                      </a:solidFill>
                      <a:prstDash val="solid"/>
                    </a:lnT>
                    <a:lnB w="19050">
                      <a:solidFill>
                        <a:srgbClr val="BB8542"/>
                      </a:solidFill>
                      <a:prstDash val="solid"/>
                    </a:lnB>
                  </a:tcPr>
                </a:tc>
                <a:extLst>
                  <a:ext uri="{0D108BD9-81ED-4DB2-BD59-A6C34878D82A}">
                    <a16:rowId xmlns:a16="http://schemas.microsoft.com/office/drawing/2014/main" val="10004"/>
                  </a:ext>
                </a:extLst>
              </a:tr>
            </a:tbl>
          </a:graphicData>
        </a:graphic>
      </p:graphicFrame>
      <p:grpSp>
        <p:nvGrpSpPr>
          <p:cNvPr id="8" name="object 8"/>
          <p:cNvGrpSpPr/>
          <p:nvPr/>
        </p:nvGrpSpPr>
        <p:grpSpPr>
          <a:xfrm>
            <a:off x="301116" y="6026027"/>
            <a:ext cx="3519170" cy="652145"/>
            <a:chOff x="301116" y="6026027"/>
            <a:chExt cx="3519170" cy="652145"/>
          </a:xfrm>
        </p:grpSpPr>
        <p:sp>
          <p:nvSpPr>
            <p:cNvPr id="9" name="object 9"/>
            <p:cNvSpPr/>
            <p:nvPr/>
          </p:nvSpPr>
          <p:spPr>
            <a:xfrm>
              <a:off x="316991" y="6041902"/>
              <a:ext cx="3487420" cy="620395"/>
            </a:xfrm>
            <a:custGeom>
              <a:avLst/>
              <a:gdLst/>
              <a:ahLst/>
              <a:cxnLst/>
              <a:rect l="l" t="t" r="r" b="b"/>
              <a:pathLst>
                <a:path w="3487420" h="620395">
                  <a:moveTo>
                    <a:pt x="3415703" y="0"/>
                  </a:moveTo>
                  <a:lnTo>
                    <a:pt x="71208" y="0"/>
                  </a:lnTo>
                  <a:lnTo>
                    <a:pt x="43494" y="5595"/>
                  </a:lnTo>
                  <a:lnTo>
                    <a:pt x="20859" y="20854"/>
                  </a:lnTo>
                  <a:lnTo>
                    <a:pt x="5597" y="43489"/>
                  </a:lnTo>
                  <a:lnTo>
                    <a:pt x="0" y="71208"/>
                  </a:lnTo>
                  <a:lnTo>
                    <a:pt x="0" y="549046"/>
                  </a:lnTo>
                  <a:lnTo>
                    <a:pt x="5597" y="576767"/>
                  </a:lnTo>
                  <a:lnTo>
                    <a:pt x="20859" y="599406"/>
                  </a:lnTo>
                  <a:lnTo>
                    <a:pt x="43494" y="614670"/>
                  </a:lnTo>
                  <a:lnTo>
                    <a:pt x="71208" y="620267"/>
                  </a:lnTo>
                  <a:lnTo>
                    <a:pt x="3415703" y="620267"/>
                  </a:lnTo>
                  <a:lnTo>
                    <a:pt x="3443417" y="614670"/>
                  </a:lnTo>
                  <a:lnTo>
                    <a:pt x="3466052" y="599406"/>
                  </a:lnTo>
                  <a:lnTo>
                    <a:pt x="3481314" y="576767"/>
                  </a:lnTo>
                  <a:lnTo>
                    <a:pt x="3486912" y="549046"/>
                  </a:lnTo>
                  <a:lnTo>
                    <a:pt x="3486912" y="71208"/>
                  </a:lnTo>
                  <a:lnTo>
                    <a:pt x="3481314" y="43489"/>
                  </a:lnTo>
                  <a:lnTo>
                    <a:pt x="3466052" y="20854"/>
                  </a:lnTo>
                  <a:lnTo>
                    <a:pt x="3443417" y="5595"/>
                  </a:lnTo>
                  <a:lnTo>
                    <a:pt x="3415703" y="0"/>
                  </a:lnTo>
                  <a:close/>
                </a:path>
              </a:pathLst>
            </a:custGeom>
            <a:solidFill>
              <a:srgbClr val="A0C1E7">
                <a:alpha val="74900"/>
              </a:srgbClr>
            </a:solidFill>
          </p:spPr>
          <p:txBody>
            <a:bodyPr wrap="square" lIns="0" tIns="0" rIns="0" bIns="0" rtlCol="0"/>
            <a:lstStyle/>
            <a:p>
              <a:endParaRPr/>
            </a:p>
          </p:txBody>
        </p:sp>
        <p:sp>
          <p:nvSpPr>
            <p:cNvPr id="10" name="object 10"/>
            <p:cNvSpPr/>
            <p:nvPr/>
          </p:nvSpPr>
          <p:spPr>
            <a:xfrm>
              <a:off x="316991" y="6041902"/>
              <a:ext cx="3487420" cy="620395"/>
            </a:xfrm>
            <a:custGeom>
              <a:avLst/>
              <a:gdLst/>
              <a:ahLst/>
              <a:cxnLst/>
              <a:rect l="l" t="t" r="r" b="b"/>
              <a:pathLst>
                <a:path w="3487420" h="620395">
                  <a:moveTo>
                    <a:pt x="0" y="71208"/>
                  </a:moveTo>
                  <a:lnTo>
                    <a:pt x="5597" y="43489"/>
                  </a:lnTo>
                  <a:lnTo>
                    <a:pt x="20859" y="20854"/>
                  </a:lnTo>
                  <a:lnTo>
                    <a:pt x="43494" y="5595"/>
                  </a:lnTo>
                  <a:lnTo>
                    <a:pt x="71208" y="0"/>
                  </a:lnTo>
                  <a:lnTo>
                    <a:pt x="3415703" y="0"/>
                  </a:lnTo>
                  <a:lnTo>
                    <a:pt x="3443417" y="5595"/>
                  </a:lnTo>
                  <a:lnTo>
                    <a:pt x="3466052" y="20854"/>
                  </a:lnTo>
                  <a:lnTo>
                    <a:pt x="3481314" y="43489"/>
                  </a:lnTo>
                  <a:lnTo>
                    <a:pt x="3486912" y="71208"/>
                  </a:lnTo>
                  <a:lnTo>
                    <a:pt x="3486912" y="549046"/>
                  </a:lnTo>
                  <a:lnTo>
                    <a:pt x="3481314" y="576767"/>
                  </a:lnTo>
                  <a:lnTo>
                    <a:pt x="3466052" y="599406"/>
                  </a:lnTo>
                  <a:lnTo>
                    <a:pt x="3443417" y="614670"/>
                  </a:lnTo>
                  <a:lnTo>
                    <a:pt x="3415703" y="620267"/>
                  </a:lnTo>
                  <a:lnTo>
                    <a:pt x="71208" y="620267"/>
                  </a:lnTo>
                  <a:lnTo>
                    <a:pt x="43494" y="614670"/>
                  </a:lnTo>
                  <a:lnTo>
                    <a:pt x="20859" y="599406"/>
                  </a:lnTo>
                  <a:lnTo>
                    <a:pt x="5597" y="576767"/>
                  </a:lnTo>
                  <a:lnTo>
                    <a:pt x="0" y="549046"/>
                  </a:lnTo>
                  <a:lnTo>
                    <a:pt x="0" y="71208"/>
                  </a:lnTo>
                  <a:close/>
                </a:path>
              </a:pathLst>
            </a:custGeom>
            <a:ln w="31750">
              <a:solidFill>
                <a:srgbClr val="A0C1E7"/>
              </a:solidFill>
            </a:ln>
          </p:spPr>
          <p:txBody>
            <a:bodyPr wrap="square" lIns="0" tIns="0" rIns="0" bIns="0" rtlCol="0"/>
            <a:lstStyle/>
            <a:p>
              <a:endParaRPr/>
            </a:p>
          </p:txBody>
        </p:sp>
      </p:grpSp>
      <p:grpSp>
        <p:nvGrpSpPr>
          <p:cNvPr id="11" name="object 11"/>
          <p:cNvGrpSpPr/>
          <p:nvPr/>
        </p:nvGrpSpPr>
        <p:grpSpPr>
          <a:xfrm>
            <a:off x="340613" y="5998476"/>
            <a:ext cx="989965" cy="859790"/>
            <a:chOff x="340613" y="5998476"/>
            <a:chExt cx="989965" cy="859790"/>
          </a:xfrm>
        </p:grpSpPr>
        <p:pic>
          <p:nvPicPr>
            <p:cNvPr id="12" name="object 12"/>
            <p:cNvPicPr/>
            <p:nvPr/>
          </p:nvPicPr>
          <p:blipFill>
            <a:blip r:embed="rId4" cstate="print"/>
            <a:stretch>
              <a:fillRect/>
            </a:stretch>
          </p:blipFill>
          <p:spPr>
            <a:xfrm>
              <a:off x="340613" y="5998476"/>
              <a:ext cx="989825" cy="859523"/>
            </a:xfrm>
            <a:prstGeom prst="rect">
              <a:avLst/>
            </a:prstGeom>
          </p:spPr>
        </p:pic>
        <p:pic>
          <p:nvPicPr>
            <p:cNvPr id="13" name="object 13"/>
            <p:cNvPicPr/>
            <p:nvPr/>
          </p:nvPicPr>
          <p:blipFill>
            <a:blip r:embed="rId5" cstate="print"/>
            <a:stretch>
              <a:fillRect/>
            </a:stretch>
          </p:blipFill>
          <p:spPr>
            <a:xfrm>
              <a:off x="534923" y="6192774"/>
              <a:ext cx="403097" cy="391667"/>
            </a:xfrm>
            <a:prstGeom prst="rect">
              <a:avLst/>
            </a:prstGeom>
          </p:spPr>
        </p:pic>
      </p:grpSp>
      <p:sp>
        <p:nvSpPr>
          <p:cNvPr id="15" name="object 15"/>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16" name="object 16"/>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17" name="object 17"/>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18" name="object 18"/>
          <p:cNvSpPr txBox="1"/>
          <p:nvPr/>
        </p:nvSpPr>
        <p:spPr>
          <a:xfrm>
            <a:off x="1021537" y="6234342"/>
            <a:ext cx="2329815" cy="252729"/>
          </a:xfrm>
          <a:prstGeom prst="rect">
            <a:avLst/>
          </a:prstGeom>
        </p:spPr>
        <p:txBody>
          <a:bodyPr vert="horz" wrap="square" lIns="0" tIns="0" rIns="0" bIns="0" rtlCol="0">
            <a:spAutoFit/>
          </a:bodyPr>
          <a:lstStyle/>
          <a:p>
            <a:pPr marL="12700">
              <a:lnSpc>
                <a:spcPts val="1870"/>
              </a:lnSpc>
            </a:pPr>
            <a:r>
              <a:rPr sz="1600" b="1" dirty="0">
                <a:latin typeface="Arial"/>
                <a:cs typeface="Arial"/>
              </a:rPr>
              <a:t>Level</a:t>
            </a:r>
            <a:r>
              <a:rPr sz="1600" b="1" spc="-30"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dirty="0">
                <a:latin typeface="Arial MT"/>
                <a:cs typeface="Arial MT"/>
              </a:rPr>
              <a:t>:</a:t>
            </a:r>
            <a:r>
              <a:rPr sz="1600" spc="-25" dirty="0">
                <a:latin typeface="Arial MT"/>
                <a:cs typeface="Arial MT"/>
              </a:rPr>
              <a:t> </a:t>
            </a:r>
            <a:r>
              <a:rPr sz="1600" spc="-10" dirty="0">
                <a:latin typeface="Arial MT"/>
                <a:cs typeface="Arial MT"/>
              </a:rPr>
              <a:t>C-</a:t>
            </a:r>
            <a:r>
              <a:rPr sz="1600" spc="-25" dirty="0">
                <a:latin typeface="Arial MT"/>
                <a:cs typeface="Arial MT"/>
              </a:rPr>
              <a:t>LD</a:t>
            </a:r>
            <a:endParaRPr sz="1600">
              <a:latin typeface="Arial MT"/>
              <a:cs typeface="Arial MT"/>
            </a:endParaRPr>
          </a:p>
        </p:txBody>
      </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17</a:t>
            </a:fld>
            <a:endParaRPr spc="-25"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51641" y="232850"/>
            <a:ext cx="2769235" cy="1038225"/>
          </a:xfrm>
          <a:prstGeom prst="rect">
            <a:avLst/>
          </a:prstGeom>
        </p:spPr>
        <p:txBody>
          <a:bodyPr vert="horz" wrap="square" lIns="0" tIns="69215" rIns="0" bIns="0" rtlCol="0">
            <a:spAutoFit/>
          </a:bodyPr>
          <a:lstStyle/>
          <a:p>
            <a:pPr marL="280035">
              <a:lnSpc>
                <a:spcPct val="100000"/>
              </a:lnSpc>
              <a:spcBef>
                <a:spcPts val="545"/>
              </a:spcBef>
            </a:pPr>
            <a:r>
              <a:rPr sz="2000" dirty="0">
                <a:solidFill>
                  <a:srgbClr val="756F6F"/>
                </a:solidFill>
              </a:rPr>
              <a:t>Module</a:t>
            </a:r>
            <a:r>
              <a:rPr sz="2000" spc="-60" dirty="0">
                <a:solidFill>
                  <a:srgbClr val="756F6F"/>
                </a:solidFill>
              </a:rPr>
              <a:t> </a:t>
            </a:r>
            <a:r>
              <a:rPr sz="2000" dirty="0">
                <a:solidFill>
                  <a:srgbClr val="756F6F"/>
                </a:solidFill>
              </a:rPr>
              <a:t>18:</a:t>
            </a:r>
            <a:r>
              <a:rPr sz="2000" spc="-65" dirty="0">
                <a:solidFill>
                  <a:srgbClr val="756F6F"/>
                </a:solidFill>
              </a:rPr>
              <a:t> </a:t>
            </a:r>
            <a:r>
              <a:rPr sz="2000" spc="-10" dirty="0">
                <a:solidFill>
                  <a:srgbClr val="756F6F"/>
                </a:solidFill>
              </a:rPr>
              <a:t>Burns</a:t>
            </a:r>
            <a:endParaRPr sz="2000"/>
          </a:p>
          <a:p>
            <a:pPr marL="12700">
              <a:lnSpc>
                <a:spcPct val="100000"/>
              </a:lnSpc>
              <a:spcBef>
                <a:spcPts val="805"/>
              </a:spcBef>
            </a:pPr>
            <a:r>
              <a:rPr dirty="0">
                <a:solidFill>
                  <a:srgbClr val="BB8542"/>
                </a:solidFill>
              </a:rPr>
              <a:t>BURN</a:t>
            </a:r>
            <a:r>
              <a:rPr spc="-130" dirty="0">
                <a:solidFill>
                  <a:srgbClr val="BB8542"/>
                </a:solidFill>
              </a:rPr>
              <a:t> </a:t>
            </a:r>
            <a:r>
              <a:rPr spc="-20" dirty="0"/>
              <a:t>CARE</a:t>
            </a: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8302180" y="5360099"/>
            <a:ext cx="3205480" cy="830580"/>
            <a:chOff x="8302180" y="5360099"/>
            <a:chExt cx="3205480" cy="830580"/>
          </a:xfrm>
        </p:grpSpPr>
        <p:sp>
          <p:nvSpPr>
            <p:cNvPr id="5" name="object 5"/>
            <p:cNvSpPr/>
            <p:nvPr/>
          </p:nvSpPr>
          <p:spPr>
            <a:xfrm>
              <a:off x="8306943" y="5364862"/>
              <a:ext cx="3195955" cy="821055"/>
            </a:xfrm>
            <a:custGeom>
              <a:avLst/>
              <a:gdLst/>
              <a:ahLst/>
              <a:cxnLst/>
              <a:rect l="l" t="t" r="r" b="b"/>
              <a:pathLst>
                <a:path w="3195954" h="821054">
                  <a:moveTo>
                    <a:pt x="3059049" y="0"/>
                  </a:moveTo>
                  <a:lnTo>
                    <a:pt x="136779" y="0"/>
                  </a:lnTo>
                  <a:lnTo>
                    <a:pt x="93546" y="6973"/>
                  </a:lnTo>
                  <a:lnTo>
                    <a:pt x="55999" y="26390"/>
                  </a:lnTo>
                  <a:lnTo>
                    <a:pt x="26390" y="55999"/>
                  </a:lnTo>
                  <a:lnTo>
                    <a:pt x="6973" y="93546"/>
                  </a:lnTo>
                  <a:lnTo>
                    <a:pt x="0" y="136778"/>
                  </a:lnTo>
                  <a:lnTo>
                    <a:pt x="0" y="683894"/>
                  </a:lnTo>
                  <a:lnTo>
                    <a:pt x="6973" y="727127"/>
                  </a:lnTo>
                  <a:lnTo>
                    <a:pt x="26390" y="764674"/>
                  </a:lnTo>
                  <a:lnTo>
                    <a:pt x="55999" y="794283"/>
                  </a:lnTo>
                  <a:lnTo>
                    <a:pt x="93546" y="813700"/>
                  </a:lnTo>
                  <a:lnTo>
                    <a:pt x="136779" y="820673"/>
                  </a:lnTo>
                  <a:lnTo>
                    <a:pt x="3059049" y="820673"/>
                  </a:lnTo>
                  <a:lnTo>
                    <a:pt x="3102281" y="813700"/>
                  </a:lnTo>
                  <a:lnTo>
                    <a:pt x="3139828" y="794283"/>
                  </a:lnTo>
                  <a:lnTo>
                    <a:pt x="3169437" y="764674"/>
                  </a:lnTo>
                  <a:lnTo>
                    <a:pt x="3188854" y="727127"/>
                  </a:lnTo>
                  <a:lnTo>
                    <a:pt x="3195828" y="683894"/>
                  </a:lnTo>
                  <a:lnTo>
                    <a:pt x="3195828" y="136778"/>
                  </a:lnTo>
                  <a:lnTo>
                    <a:pt x="3188854" y="93546"/>
                  </a:lnTo>
                  <a:lnTo>
                    <a:pt x="3169437" y="55999"/>
                  </a:lnTo>
                  <a:lnTo>
                    <a:pt x="3139828" y="26390"/>
                  </a:lnTo>
                  <a:lnTo>
                    <a:pt x="3102281" y="6973"/>
                  </a:lnTo>
                  <a:lnTo>
                    <a:pt x="3059049" y="0"/>
                  </a:lnTo>
                  <a:close/>
                </a:path>
              </a:pathLst>
            </a:custGeom>
            <a:solidFill>
              <a:srgbClr val="FFF4D2">
                <a:alpha val="49804"/>
              </a:srgbClr>
            </a:solidFill>
          </p:spPr>
          <p:txBody>
            <a:bodyPr wrap="square" lIns="0" tIns="0" rIns="0" bIns="0" rtlCol="0"/>
            <a:lstStyle/>
            <a:p>
              <a:endParaRPr/>
            </a:p>
          </p:txBody>
        </p:sp>
        <p:sp>
          <p:nvSpPr>
            <p:cNvPr id="6" name="object 6"/>
            <p:cNvSpPr/>
            <p:nvPr/>
          </p:nvSpPr>
          <p:spPr>
            <a:xfrm>
              <a:off x="8306943" y="5364862"/>
              <a:ext cx="3195955" cy="821055"/>
            </a:xfrm>
            <a:custGeom>
              <a:avLst/>
              <a:gdLst/>
              <a:ahLst/>
              <a:cxnLst/>
              <a:rect l="l" t="t" r="r" b="b"/>
              <a:pathLst>
                <a:path w="3195954" h="821054">
                  <a:moveTo>
                    <a:pt x="0" y="136778"/>
                  </a:moveTo>
                  <a:lnTo>
                    <a:pt x="6973" y="93546"/>
                  </a:lnTo>
                  <a:lnTo>
                    <a:pt x="26390" y="55999"/>
                  </a:lnTo>
                  <a:lnTo>
                    <a:pt x="55999" y="26390"/>
                  </a:lnTo>
                  <a:lnTo>
                    <a:pt x="93546" y="6973"/>
                  </a:lnTo>
                  <a:lnTo>
                    <a:pt x="136779" y="0"/>
                  </a:lnTo>
                  <a:lnTo>
                    <a:pt x="3059049" y="0"/>
                  </a:lnTo>
                  <a:lnTo>
                    <a:pt x="3102281" y="6973"/>
                  </a:lnTo>
                  <a:lnTo>
                    <a:pt x="3139828" y="26390"/>
                  </a:lnTo>
                  <a:lnTo>
                    <a:pt x="3169437" y="55999"/>
                  </a:lnTo>
                  <a:lnTo>
                    <a:pt x="3188854" y="93546"/>
                  </a:lnTo>
                  <a:lnTo>
                    <a:pt x="3195828" y="136778"/>
                  </a:lnTo>
                  <a:lnTo>
                    <a:pt x="3195828" y="683894"/>
                  </a:lnTo>
                  <a:lnTo>
                    <a:pt x="3188854" y="727127"/>
                  </a:lnTo>
                  <a:lnTo>
                    <a:pt x="3169437" y="764674"/>
                  </a:lnTo>
                  <a:lnTo>
                    <a:pt x="3139828" y="794283"/>
                  </a:lnTo>
                  <a:lnTo>
                    <a:pt x="3102281" y="813700"/>
                  </a:lnTo>
                  <a:lnTo>
                    <a:pt x="3059049" y="820673"/>
                  </a:lnTo>
                  <a:lnTo>
                    <a:pt x="136779" y="820673"/>
                  </a:lnTo>
                  <a:lnTo>
                    <a:pt x="93546" y="813700"/>
                  </a:lnTo>
                  <a:lnTo>
                    <a:pt x="55999" y="794283"/>
                  </a:lnTo>
                  <a:lnTo>
                    <a:pt x="26390" y="764674"/>
                  </a:lnTo>
                  <a:lnTo>
                    <a:pt x="6973" y="727127"/>
                  </a:lnTo>
                  <a:lnTo>
                    <a:pt x="0" y="683894"/>
                  </a:lnTo>
                  <a:lnTo>
                    <a:pt x="0" y="136778"/>
                  </a:lnTo>
                  <a:close/>
                </a:path>
              </a:pathLst>
            </a:custGeom>
            <a:ln w="9525">
              <a:solidFill>
                <a:srgbClr val="BB8542"/>
              </a:solidFill>
            </a:ln>
          </p:spPr>
          <p:txBody>
            <a:bodyPr wrap="square" lIns="0" tIns="0" rIns="0" bIns="0" rtlCol="0"/>
            <a:lstStyle/>
            <a:p>
              <a:endParaRPr/>
            </a:p>
          </p:txBody>
        </p:sp>
      </p:grpSp>
      <p:sp>
        <p:nvSpPr>
          <p:cNvPr id="7" name="object 7"/>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8" name="object 8"/>
          <p:cNvSpPr txBox="1"/>
          <p:nvPr/>
        </p:nvSpPr>
        <p:spPr>
          <a:xfrm>
            <a:off x="8476953" y="5427548"/>
            <a:ext cx="2952750" cy="665480"/>
          </a:xfrm>
          <a:prstGeom prst="rect">
            <a:avLst/>
          </a:prstGeom>
        </p:spPr>
        <p:txBody>
          <a:bodyPr vert="horz" wrap="square" lIns="0" tIns="12065" rIns="0" bIns="0" rtlCol="0">
            <a:spAutoFit/>
          </a:bodyPr>
          <a:lstStyle/>
          <a:p>
            <a:pPr marL="12700" marR="5080">
              <a:lnSpc>
                <a:spcPct val="100000"/>
              </a:lnSpc>
              <a:spcBef>
                <a:spcPts val="95"/>
              </a:spcBef>
            </a:pPr>
            <a:r>
              <a:rPr sz="1400" b="1" dirty="0">
                <a:latin typeface="Arial"/>
                <a:cs typeface="Arial"/>
              </a:rPr>
              <a:t>NOTE:</a:t>
            </a:r>
            <a:r>
              <a:rPr sz="1400" b="1" spc="-5" dirty="0">
                <a:latin typeface="Arial"/>
                <a:cs typeface="Arial"/>
              </a:rPr>
              <a:t> </a:t>
            </a:r>
            <a:r>
              <a:rPr sz="1400" dirty="0">
                <a:latin typeface="Arial MT"/>
                <a:cs typeface="Arial MT"/>
              </a:rPr>
              <a:t>For</a:t>
            </a:r>
            <a:r>
              <a:rPr sz="1400" spc="-25" dirty="0">
                <a:latin typeface="Arial MT"/>
                <a:cs typeface="Arial MT"/>
              </a:rPr>
              <a:t> </a:t>
            </a:r>
            <a:r>
              <a:rPr sz="1400" dirty="0">
                <a:latin typeface="Arial MT"/>
                <a:cs typeface="Arial MT"/>
              </a:rPr>
              <a:t>large</a:t>
            </a:r>
            <a:r>
              <a:rPr sz="1400" spc="-30" dirty="0">
                <a:latin typeface="Arial MT"/>
                <a:cs typeface="Arial MT"/>
              </a:rPr>
              <a:t> </a:t>
            </a:r>
            <a:r>
              <a:rPr sz="1400" dirty="0">
                <a:latin typeface="Arial MT"/>
                <a:cs typeface="Arial MT"/>
              </a:rPr>
              <a:t>surface</a:t>
            </a:r>
            <a:r>
              <a:rPr sz="1400" spc="-35" dirty="0">
                <a:latin typeface="Arial MT"/>
                <a:cs typeface="Arial MT"/>
              </a:rPr>
              <a:t> </a:t>
            </a:r>
            <a:r>
              <a:rPr sz="1400" dirty="0">
                <a:latin typeface="Arial MT"/>
                <a:cs typeface="Arial MT"/>
              </a:rPr>
              <a:t>area</a:t>
            </a:r>
            <a:r>
              <a:rPr sz="1400" spc="-25" dirty="0">
                <a:latin typeface="Arial MT"/>
                <a:cs typeface="Arial MT"/>
              </a:rPr>
              <a:t> </a:t>
            </a:r>
            <a:r>
              <a:rPr sz="1400" spc="-10" dirty="0">
                <a:latin typeface="Arial MT"/>
                <a:cs typeface="Arial MT"/>
              </a:rPr>
              <a:t>burns, </a:t>
            </a:r>
            <a:r>
              <a:rPr sz="1400" dirty="0">
                <a:latin typeface="Arial MT"/>
                <a:cs typeface="Arial MT"/>
              </a:rPr>
              <a:t>the</a:t>
            </a:r>
            <a:r>
              <a:rPr sz="1400" spc="-20" dirty="0">
                <a:latin typeface="Arial MT"/>
                <a:cs typeface="Arial MT"/>
              </a:rPr>
              <a:t> </a:t>
            </a:r>
            <a:r>
              <a:rPr sz="1400" dirty="0">
                <a:latin typeface="Arial MT"/>
                <a:cs typeface="Arial MT"/>
              </a:rPr>
              <a:t>HPMK</a:t>
            </a:r>
            <a:r>
              <a:rPr sz="1400" spc="5" dirty="0">
                <a:latin typeface="Arial MT"/>
                <a:cs typeface="Arial MT"/>
              </a:rPr>
              <a:t> </a:t>
            </a:r>
            <a:r>
              <a:rPr sz="1400" dirty="0">
                <a:latin typeface="Arial MT"/>
                <a:cs typeface="Arial MT"/>
              </a:rPr>
              <a:t>can</a:t>
            </a:r>
            <a:r>
              <a:rPr sz="1400" spc="-20" dirty="0">
                <a:latin typeface="Arial MT"/>
                <a:cs typeface="Arial MT"/>
              </a:rPr>
              <a:t> </a:t>
            </a:r>
            <a:r>
              <a:rPr sz="1400" dirty="0">
                <a:latin typeface="Arial MT"/>
                <a:cs typeface="Arial MT"/>
              </a:rPr>
              <a:t>act</a:t>
            </a:r>
            <a:r>
              <a:rPr sz="1400" spc="-15" dirty="0">
                <a:latin typeface="Arial MT"/>
                <a:cs typeface="Arial MT"/>
              </a:rPr>
              <a:t> </a:t>
            </a:r>
            <a:r>
              <a:rPr sz="1400" dirty="0">
                <a:latin typeface="Arial MT"/>
                <a:cs typeface="Arial MT"/>
              </a:rPr>
              <a:t>as</a:t>
            </a:r>
            <a:r>
              <a:rPr sz="1400" spc="-20" dirty="0">
                <a:latin typeface="Arial MT"/>
                <a:cs typeface="Arial MT"/>
              </a:rPr>
              <a:t> </a:t>
            </a:r>
            <a:r>
              <a:rPr sz="1400" dirty="0">
                <a:latin typeface="Arial MT"/>
                <a:cs typeface="Arial MT"/>
              </a:rPr>
              <a:t>a</a:t>
            </a:r>
            <a:r>
              <a:rPr sz="1400" spc="-10" dirty="0">
                <a:latin typeface="Arial MT"/>
                <a:cs typeface="Arial MT"/>
              </a:rPr>
              <a:t> </a:t>
            </a:r>
            <a:r>
              <a:rPr sz="1400" dirty="0">
                <a:latin typeface="Arial MT"/>
                <a:cs typeface="Arial MT"/>
              </a:rPr>
              <a:t>dressing</a:t>
            </a:r>
            <a:r>
              <a:rPr sz="1400" spc="-30" dirty="0">
                <a:latin typeface="Arial MT"/>
                <a:cs typeface="Arial MT"/>
              </a:rPr>
              <a:t> </a:t>
            </a:r>
            <a:r>
              <a:rPr sz="1400" spc="-25" dirty="0">
                <a:latin typeface="Arial MT"/>
                <a:cs typeface="Arial MT"/>
              </a:rPr>
              <a:t>in </a:t>
            </a:r>
            <a:r>
              <a:rPr sz="1400" dirty="0">
                <a:latin typeface="Arial MT"/>
                <a:cs typeface="Arial MT"/>
              </a:rPr>
              <a:t>addition</a:t>
            </a:r>
            <a:r>
              <a:rPr sz="1400" spc="-40" dirty="0">
                <a:latin typeface="Arial MT"/>
                <a:cs typeface="Arial MT"/>
              </a:rPr>
              <a:t> </a:t>
            </a:r>
            <a:r>
              <a:rPr sz="1400" dirty="0">
                <a:latin typeface="Arial MT"/>
                <a:cs typeface="Arial MT"/>
              </a:rPr>
              <a:t>to</a:t>
            </a:r>
            <a:r>
              <a:rPr sz="1400" spc="-15" dirty="0">
                <a:latin typeface="Arial MT"/>
                <a:cs typeface="Arial MT"/>
              </a:rPr>
              <a:t> </a:t>
            </a:r>
            <a:r>
              <a:rPr sz="1400" dirty="0">
                <a:latin typeface="Arial MT"/>
                <a:cs typeface="Arial MT"/>
              </a:rPr>
              <a:t>hypothermia</a:t>
            </a:r>
            <a:r>
              <a:rPr sz="1400" spc="-40" dirty="0">
                <a:latin typeface="Arial MT"/>
                <a:cs typeface="Arial MT"/>
              </a:rPr>
              <a:t> </a:t>
            </a:r>
            <a:r>
              <a:rPr sz="1400" spc="-10" dirty="0">
                <a:latin typeface="Arial MT"/>
                <a:cs typeface="Arial MT"/>
              </a:rPr>
              <a:t>management</a:t>
            </a:r>
            <a:endParaRPr sz="1400">
              <a:latin typeface="Arial MT"/>
              <a:cs typeface="Arial MT"/>
            </a:endParaRPr>
          </a:p>
        </p:txBody>
      </p:sp>
      <p:sp>
        <p:nvSpPr>
          <p:cNvPr id="9" name="object 9"/>
          <p:cNvSpPr txBox="1"/>
          <p:nvPr/>
        </p:nvSpPr>
        <p:spPr>
          <a:xfrm>
            <a:off x="554004" y="1618504"/>
            <a:ext cx="3139440" cy="574040"/>
          </a:xfrm>
          <a:prstGeom prst="rect">
            <a:avLst/>
          </a:prstGeom>
        </p:spPr>
        <p:txBody>
          <a:bodyPr vert="horz" wrap="square" lIns="0" tIns="12700" rIns="0" bIns="0" rtlCol="0">
            <a:spAutoFit/>
          </a:bodyPr>
          <a:lstStyle/>
          <a:p>
            <a:pPr marL="12700" marR="5080">
              <a:lnSpc>
                <a:spcPct val="100000"/>
              </a:lnSpc>
              <a:spcBef>
                <a:spcPts val="100"/>
              </a:spcBef>
            </a:pPr>
            <a:r>
              <a:rPr sz="1800" b="1" dirty="0">
                <a:solidFill>
                  <a:srgbClr val="BB8542"/>
                </a:solidFill>
                <a:latin typeface="Arial"/>
                <a:cs typeface="Arial"/>
              </a:rPr>
              <a:t>REMOVE</a:t>
            </a:r>
            <a:r>
              <a:rPr sz="1800" b="1" spc="-15" dirty="0">
                <a:solidFill>
                  <a:srgbClr val="BB8542"/>
                </a:solidFill>
                <a:latin typeface="Arial"/>
                <a:cs typeface="Arial"/>
              </a:rPr>
              <a:t> </a:t>
            </a:r>
            <a:r>
              <a:rPr sz="1800" dirty="0">
                <a:latin typeface="Arial MT"/>
                <a:cs typeface="Arial MT"/>
              </a:rPr>
              <a:t>watches</a:t>
            </a:r>
            <a:r>
              <a:rPr sz="1800" spc="-15" dirty="0">
                <a:latin typeface="Arial MT"/>
                <a:cs typeface="Arial MT"/>
              </a:rPr>
              <a:t> </a:t>
            </a:r>
            <a:r>
              <a:rPr sz="1800" dirty="0">
                <a:latin typeface="Arial MT"/>
                <a:cs typeface="Arial MT"/>
              </a:rPr>
              <a:t>and</a:t>
            </a:r>
            <a:r>
              <a:rPr sz="1800" spc="-15" dirty="0">
                <a:latin typeface="Arial MT"/>
                <a:cs typeface="Arial MT"/>
              </a:rPr>
              <a:t> </a:t>
            </a:r>
            <a:r>
              <a:rPr sz="1800" spc="-10" dirty="0">
                <a:latin typeface="Arial MT"/>
                <a:cs typeface="Arial MT"/>
              </a:rPr>
              <a:t>jewelry </a:t>
            </a:r>
            <a:r>
              <a:rPr sz="1800" dirty="0">
                <a:latin typeface="Arial MT"/>
                <a:cs typeface="Arial MT"/>
              </a:rPr>
              <a:t>from</a:t>
            </a:r>
            <a:r>
              <a:rPr sz="1800" spc="-15" dirty="0">
                <a:latin typeface="Arial MT"/>
                <a:cs typeface="Arial MT"/>
              </a:rPr>
              <a:t> </a:t>
            </a:r>
            <a:r>
              <a:rPr sz="1800" dirty="0">
                <a:latin typeface="Arial MT"/>
                <a:cs typeface="Arial MT"/>
              </a:rPr>
              <a:t>burned</a:t>
            </a:r>
            <a:r>
              <a:rPr sz="1800" spc="-15" dirty="0">
                <a:latin typeface="Arial MT"/>
                <a:cs typeface="Arial MT"/>
              </a:rPr>
              <a:t> </a:t>
            </a:r>
            <a:r>
              <a:rPr sz="1800" spc="-20" dirty="0">
                <a:latin typeface="Arial MT"/>
                <a:cs typeface="Arial MT"/>
              </a:rPr>
              <a:t>area</a:t>
            </a:r>
            <a:endParaRPr sz="1800">
              <a:latin typeface="Arial MT"/>
              <a:cs typeface="Arial MT"/>
            </a:endParaRPr>
          </a:p>
        </p:txBody>
      </p:sp>
      <p:grpSp>
        <p:nvGrpSpPr>
          <p:cNvPr id="10" name="object 10"/>
          <p:cNvGrpSpPr/>
          <p:nvPr/>
        </p:nvGrpSpPr>
        <p:grpSpPr>
          <a:xfrm>
            <a:off x="129552" y="2609850"/>
            <a:ext cx="4277995" cy="2874645"/>
            <a:chOff x="129552" y="2609850"/>
            <a:chExt cx="4277995" cy="2874645"/>
          </a:xfrm>
        </p:grpSpPr>
        <p:pic>
          <p:nvPicPr>
            <p:cNvPr id="11" name="object 11"/>
            <p:cNvPicPr/>
            <p:nvPr/>
          </p:nvPicPr>
          <p:blipFill>
            <a:blip r:embed="rId4" cstate="print"/>
            <a:stretch>
              <a:fillRect/>
            </a:stretch>
          </p:blipFill>
          <p:spPr>
            <a:xfrm>
              <a:off x="129552" y="2609850"/>
              <a:ext cx="4277855" cy="2874264"/>
            </a:xfrm>
            <a:prstGeom prst="rect">
              <a:avLst/>
            </a:prstGeom>
          </p:spPr>
        </p:pic>
        <p:pic>
          <p:nvPicPr>
            <p:cNvPr id="12" name="object 12"/>
            <p:cNvPicPr/>
            <p:nvPr/>
          </p:nvPicPr>
          <p:blipFill>
            <a:blip r:embed="rId5" cstate="print"/>
            <a:stretch>
              <a:fillRect/>
            </a:stretch>
          </p:blipFill>
          <p:spPr>
            <a:xfrm>
              <a:off x="323850" y="2804160"/>
              <a:ext cx="3691127" cy="2159467"/>
            </a:xfrm>
            <a:prstGeom prst="rect">
              <a:avLst/>
            </a:prstGeom>
          </p:spPr>
        </p:pic>
      </p:grpSp>
      <p:sp>
        <p:nvSpPr>
          <p:cNvPr id="13" name="object 13"/>
          <p:cNvSpPr txBox="1"/>
          <p:nvPr/>
        </p:nvSpPr>
        <p:spPr>
          <a:xfrm>
            <a:off x="8226166" y="1580355"/>
            <a:ext cx="3513454" cy="112268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B8542"/>
                </a:solidFill>
                <a:latin typeface="Arial"/>
                <a:cs typeface="Arial"/>
              </a:rPr>
              <a:t>HYPOTHERMIA</a:t>
            </a:r>
            <a:r>
              <a:rPr sz="1800" b="1" spc="-95" dirty="0">
                <a:solidFill>
                  <a:srgbClr val="BB8542"/>
                </a:solidFill>
                <a:latin typeface="Arial"/>
                <a:cs typeface="Arial"/>
              </a:rPr>
              <a:t> </a:t>
            </a:r>
            <a:r>
              <a:rPr sz="1800" b="1" spc="-10" dirty="0">
                <a:solidFill>
                  <a:srgbClr val="BB8542"/>
                </a:solidFill>
                <a:latin typeface="Arial"/>
                <a:cs typeface="Arial"/>
              </a:rPr>
              <a:t>PREVENTION</a:t>
            </a:r>
            <a:endParaRPr sz="1800">
              <a:latin typeface="Arial"/>
              <a:cs typeface="Arial"/>
            </a:endParaRPr>
          </a:p>
          <a:p>
            <a:pPr marL="12700" marR="5080">
              <a:lnSpc>
                <a:spcPct val="100000"/>
              </a:lnSpc>
            </a:pPr>
            <a:r>
              <a:rPr sz="1800" dirty="0">
                <a:latin typeface="Arial MT"/>
                <a:cs typeface="Arial MT"/>
              </a:rPr>
              <a:t>For</a:t>
            </a:r>
            <a:r>
              <a:rPr sz="1800" spc="-30" dirty="0">
                <a:latin typeface="Arial MT"/>
                <a:cs typeface="Arial MT"/>
              </a:rPr>
              <a:t> </a:t>
            </a:r>
            <a:r>
              <a:rPr sz="1800" dirty="0">
                <a:latin typeface="Arial MT"/>
                <a:cs typeface="Arial MT"/>
              </a:rPr>
              <a:t>extensive</a:t>
            </a:r>
            <a:r>
              <a:rPr sz="1800" spc="-20" dirty="0">
                <a:latin typeface="Arial MT"/>
                <a:cs typeface="Arial MT"/>
              </a:rPr>
              <a:t> </a:t>
            </a:r>
            <a:r>
              <a:rPr sz="1800" dirty="0">
                <a:latin typeface="Arial MT"/>
                <a:cs typeface="Arial MT"/>
              </a:rPr>
              <a:t>burns</a:t>
            </a:r>
            <a:r>
              <a:rPr sz="1800" spc="-15" dirty="0">
                <a:latin typeface="Arial MT"/>
                <a:cs typeface="Arial MT"/>
              </a:rPr>
              <a:t> </a:t>
            </a:r>
            <a:r>
              <a:rPr sz="1800" dirty="0">
                <a:latin typeface="Arial MT"/>
                <a:cs typeface="Arial MT"/>
              </a:rPr>
              <a:t>(&gt;20%),</a:t>
            </a:r>
            <a:r>
              <a:rPr sz="1800" spc="-25" dirty="0">
                <a:latin typeface="Arial MT"/>
                <a:cs typeface="Arial MT"/>
              </a:rPr>
              <a:t> </a:t>
            </a:r>
            <a:r>
              <a:rPr sz="1800" spc="-10" dirty="0">
                <a:latin typeface="Arial MT"/>
                <a:cs typeface="Arial MT"/>
              </a:rPr>
              <a:t>place </a:t>
            </a:r>
            <a:r>
              <a:rPr sz="1800" dirty="0">
                <a:latin typeface="Arial MT"/>
                <a:cs typeface="Arial MT"/>
              </a:rPr>
              <a:t>the casualty</a:t>
            </a:r>
            <a:r>
              <a:rPr sz="1800" spc="-5" dirty="0">
                <a:latin typeface="Arial MT"/>
                <a:cs typeface="Arial MT"/>
              </a:rPr>
              <a:t> </a:t>
            </a:r>
            <a:r>
              <a:rPr sz="1800" dirty="0">
                <a:latin typeface="Arial MT"/>
                <a:cs typeface="Arial MT"/>
              </a:rPr>
              <a:t>in</a:t>
            </a:r>
            <a:r>
              <a:rPr sz="1800" spc="5" dirty="0">
                <a:latin typeface="Arial MT"/>
                <a:cs typeface="Arial MT"/>
              </a:rPr>
              <a:t> </a:t>
            </a:r>
            <a:r>
              <a:rPr sz="1800" dirty="0">
                <a:latin typeface="Arial MT"/>
                <a:cs typeface="Arial MT"/>
              </a:rPr>
              <a:t>a</a:t>
            </a:r>
            <a:r>
              <a:rPr sz="1800" spc="5" dirty="0">
                <a:latin typeface="Arial MT"/>
                <a:cs typeface="Arial MT"/>
              </a:rPr>
              <a:t> </a:t>
            </a:r>
            <a:r>
              <a:rPr sz="1800" spc="-10" dirty="0">
                <a:latin typeface="Arial MT"/>
                <a:cs typeface="Arial MT"/>
              </a:rPr>
              <a:t>Heat-Reflective </a:t>
            </a:r>
            <a:r>
              <a:rPr sz="1800" dirty="0">
                <a:latin typeface="Arial MT"/>
                <a:cs typeface="Arial MT"/>
              </a:rPr>
              <a:t>Shell</a:t>
            </a:r>
            <a:r>
              <a:rPr sz="1800" spc="-20" dirty="0">
                <a:latin typeface="Arial MT"/>
                <a:cs typeface="Arial MT"/>
              </a:rPr>
              <a:t> </a:t>
            </a:r>
            <a:r>
              <a:rPr sz="1800" dirty="0">
                <a:latin typeface="Arial MT"/>
                <a:cs typeface="Arial MT"/>
              </a:rPr>
              <a:t>or</a:t>
            </a:r>
            <a:r>
              <a:rPr sz="1800" spc="-15" dirty="0">
                <a:latin typeface="Arial MT"/>
                <a:cs typeface="Arial MT"/>
              </a:rPr>
              <a:t> </a:t>
            </a:r>
            <a:r>
              <a:rPr sz="1800" dirty="0">
                <a:latin typeface="Arial MT"/>
                <a:cs typeface="Arial MT"/>
              </a:rPr>
              <a:t>Blizzard</a:t>
            </a:r>
            <a:r>
              <a:rPr sz="1800" spc="-15" dirty="0">
                <a:latin typeface="Arial MT"/>
                <a:cs typeface="Arial MT"/>
              </a:rPr>
              <a:t> </a:t>
            </a:r>
            <a:r>
              <a:rPr sz="1800" dirty="0">
                <a:latin typeface="Arial MT"/>
                <a:cs typeface="Arial MT"/>
              </a:rPr>
              <a:t>Survival</a:t>
            </a:r>
            <a:r>
              <a:rPr sz="1800" spc="-20" dirty="0">
                <a:latin typeface="Arial MT"/>
                <a:cs typeface="Arial MT"/>
              </a:rPr>
              <a:t> </a:t>
            </a:r>
            <a:r>
              <a:rPr sz="1800" spc="-10" dirty="0">
                <a:latin typeface="Arial MT"/>
                <a:cs typeface="Arial MT"/>
              </a:rPr>
              <a:t>Blanket</a:t>
            </a:r>
            <a:endParaRPr sz="1800">
              <a:latin typeface="Arial MT"/>
              <a:cs typeface="Arial MT"/>
            </a:endParaRPr>
          </a:p>
        </p:txBody>
      </p:sp>
      <p:sp>
        <p:nvSpPr>
          <p:cNvPr id="14" name="object 14"/>
          <p:cNvSpPr txBox="1"/>
          <p:nvPr/>
        </p:nvSpPr>
        <p:spPr>
          <a:xfrm>
            <a:off x="4228180" y="1624703"/>
            <a:ext cx="3176270" cy="574040"/>
          </a:xfrm>
          <a:prstGeom prst="rect">
            <a:avLst/>
          </a:prstGeom>
        </p:spPr>
        <p:txBody>
          <a:bodyPr vert="horz" wrap="square" lIns="0" tIns="12700" rIns="0" bIns="0" rtlCol="0">
            <a:spAutoFit/>
          </a:bodyPr>
          <a:lstStyle/>
          <a:p>
            <a:pPr marL="12700" marR="5080">
              <a:lnSpc>
                <a:spcPct val="100000"/>
              </a:lnSpc>
              <a:spcBef>
                <a:spcPts val="100"/>
              </a:spcBef>
            </a:pPr>
            <a:r>
              <a:rPr sz="1800" b="1" dirty="0">
                <a:solidFill>
                  <a:srgbClr val="BB8542"/>
                </a:solidFill>
                <a:latin typeface="Arial"/>
                <a:cs typeface="Arial"/>
              </a:rPr>
              <a:t>COVER</a:t>
            </a:r>
            <a:r>
              <a:rPr sz="1800" b="1" spc="-15" dirty="0">
                <a:solidFill>
                  <a:srgbClr val="BB8542"/>
                </a:solidFill>
                <a:latin typeface="Arial"/>
                <a:cs typeface="Arial"/>
              </a:rPr>
              <a:t> </a:t>
            </a:r>
            <a:r>
              <a:rPr sz="1800" dirty="0">
                <a:latin typeface="Arial MT"/>
                <a:cs typeface="Arial MT"/>
              </a:rPr>
              <a:t>the</a:t>
            </a:r>
            <a:r>
              <a:rPr sz="1800" spc="-15" dirty="0">
                <a:latin typeface="Arial MT"/>
                <a:cs typeface="Arial MT"/>
              </a:rPr>
              <a:t> </a:t>
            </a:r>
            <a:r>
              <a:rPr sz="1800" dirty="0">
                <a:latin typeface="Arial MT"/>
                <a:cs typeface="Arial MT"/>
              </a:rPr>
              <a:t>burn</a:t>
            </a:r>
            <a:r>
              <a:rPr sz="1800" spc="-15" dirty="0">
                <a:latin typeface="Arial MT"/>
                <a:cs typeface="Arial MT"/>
              </a:rPr>
              <a:t> </a:t>
            </a:r>
            <a:r>
              <a:rPr sz="1800" dirty="0">
                <a:latin typeface="Arial MT"/>
                <a:cs typeface="Arial MT"/>
              </a:rPr>
              <a:t>area</a:t>
            </a:r>
            <a:r>
              <a:rPr sz="1800" spc="-15" dirty="0">
                <a:latin typeface="Arial MT"/>
                <a:cs typeface="Arial MT"/>
              </a:rPr>
              <a:t> </a:t>
            </a:r>
            <a:r>
              <a:rPr sz="1800" dirty="0">
                <a:latin typeface="Arial MT"/>
                <a:cs typeface="Arial MT"/>
              </a:rPr>
              <a:t>with</a:t>
            </a:r>
            <a:r>
              <a:rPr sz="1800" spc="-15" dirty="0">
                <a:latin typeface="Arial MT"/>
                <a:cs typeface="Arial MT"/>
              </a:rPr>
              <a:t> </a:t>
            </a:r>
            <a:r>
              <a:rPr sz="1800" spc="-20" dirty="0">
                <a:latin typeface="Arial MT"/>
                <a:cs typeface="Arial MT"/>
              </a:rPr>
              <a:t>dry, </a:t>
            </a:r>
            <a:r>
              <a:rPr sz="1800" dirty="0">
                <a:latin typeface="Arial MT"/>
                <a:cs typeface="Arial MT"/>
              </a:rPr>
              <a:t>sterile</a:t>
            </a:r>
            <a:r>
              <a:rPr sz="1800" spc="-15" dirty="0">
                <a:latin typeface="Arial MT"/>
                <a:cs typeface="Arial MT"/>
              </a:rPr>
              <a:t> </a:t>
            </a:r>
            <a:r>
              <a:rPr sz="1800" spc="-10" dirty="0">
                <a:latin typeface="Arial MT"/>
                <a:cs typeface="Arial MT"/>
              </a:rPr>
              <a:t>dressings</a:t>
            </a:r>
            <a:endParaRPr sz="1800">
              <a:latin typeface="Arial MT"/>
              <a:cs typeface="Arial MT"/>
            </a:endParaRPr>
          </a:p>
        </p:txBody>
      </p:sp>
      <p:grpSp>
        <p:nvGrpSpPr>
          <p:cNvPr id="15" name="object 15"/>
          <p:cNvGrpSpPr/>
          <p:nvPr/>
        </p:nvGrpSpPr>
        <p:grpSpPr>
          <a:xfrm>
            <a:off x="4086618" y="2372105"/>
            <a:ext cx="8048625" cy="3385185"/>
            <a:chOff x="4086618" y="2372105"/>
            <a:chExt cx="8048625" cy="3385185"/>
          </a:xfrm>
        </p:grpSpPr>
        <p:pic>
          <p:nvPicPr>
            <p:cNvPr id="16" name="object 16"/>
            <p:cNvPicPr/>
            <p:nvPr/>
          </p:nvPicPr>
          <p:blipFill>
            <a:blip r:embed="rId6" cstate="print"/>
            <a:stretch>
              <a:fillRect/>
            </a:stretch>
          </p:blipFill>
          <p:spPr>
            <a:xfrm>
              <a:off x="4086618" y="2372105"/>
              <a:ext cx="4120870" cy="2776715"/>
            </a:xfrm>
            <a:prstGeom prst="rect">
              <a:avLst/>
            </a:prstGeom>
          </p:spPr>
        </p:pic>
        <p:pic>
          <p:nvPicPr>
            <p:cNvPr id="17" name="object 17"/>
            <p:cNvPicPr/>
            <p:nvPr/>
          </p:nvPicPr>
          <p:blipFill>
            <a:blip r:embed="rId7" cstate="print"/>
            <a:stretch>
              <a:fillRect/>
            </a:stretch>
          </p:blipFill>
          <p:spPr>
            <a:xfrm>
              <a:off x="4280916" y="2566415"/>
              <a:ext cx="3534155" cy="2189987"/>
            </a:xfrm>
            <a:prstGeom prst="rect">
              <a:avLst/>
            </a:prstGeom>
          </p:spPr>
        </p:pic>
        <p:pic>
          <p:nvPicPr>
            <p:cNvPr id="18" name="object 18"/>
            <p:cNvPicPr/>
            <p:nvPr/>
          </p:nvPicPr>
          <p:blipFill>
            <a:blip r:embed="rId8" cstate="print"/>
            <a:stretch>
              <a:fillRect/>
            </a:stretch>
          </p:blipFill>
          <p:spPr>
            <a:xfrm>
              <a:off x="8053590" y="2644165"/>
              <a:ext cx="4081259" cy="3112745"/>
            </a:xfrm>
            <a:prstGeom prst="rect">
              <a:avLst/>
            </a:prstGeom>
          </p:spPr>
        </p:pic>
        <p:pic>
          <p:nvPicPr>
            <p:cNvPr id="19" name="object 19"/>
            <p:cNvPicPr/>
            <p:nvPr/>
          </p:nvPicPr>
          <p:blipFill>
            <a:blip r:embed="rId9" cstate="print"/>
            <a:stretch>
              <a:fillRect/>
            </a:stretch>
          </p:blipFill>
          <p:spPr>
            <a:xfrm>
              <a:off x="8247888" y="2838450"/>
              <a:ext cx="3494530" cy="2526029"/>
            </a:xfrm>
            <a:prstGeom prst="rect">
              <a:avLst/>
            </a:prstGeom>
          </p:spPr>
        </p:pic>
      </p:grpSp>
      <p:sp>
        <p:nvSpPr>
          <p:cNvPr id="20" name="object 20"/>
          <p:cNvSpPr txBox="1"/>
          <p:nvPr/>
        </p:nvSpPr>
        <p:spPr>
          <a:xfrm>
            <a:off x="4277757" y="5074663"/>
            <a:ext cx="3660140" cy="57404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B8542"/>
                </a:solidFill>
                <a:latin typeface="Arial"/>
                <a:cs typeface="Arial"/>
              </a:rPr>
              <a:t>IMPROVISED</a:t>
            </a:r>
            <a:r>
              <a:rPr sz="1800" b="1" spc="-55" dirty="0">
                <a:solidFill>
                  <a:srgbClr val="BB8542"/>
                </a:solidFill>
                <a:latin typeface="Arial"/>
                <a:cs typeface="Arial"/>
              </a:rPr>
              <a:t> </a:t>
            </a:r>
            <a:r>
              <a:rPr sz="1800" b="1" dirty="0">
                <a:solidFill>
                  <a:srgbClr val="BB8542"/>
                </a:solidFill>
                <a:latin typeface="Arial"/>
                <a:cs typeface="Arial"/>
              </a:rPr>
              <a:t>DRESSINGS</a:t>
            </a:r>
            <a:r>
              <a:rPr sz="1800" b="1" spc="-65" dirty="0">
                <a:solidFill>
                  <a:srgbClr val="BB8542"/>
                </a:solidFill>
                <a:latin typeface="Arial"/>
                <a:cs typeface="Arial"/>
              </a:rPr>
              <a:t> </a:t>
            </a:r>
            <a:r>
              <a:rPr sz="1800" spc="-10" dirty="0">
                <a:latin typeface="Arial MT"/>
                <a:cs typeface="Arial MT"/>
              </a:rPr>
              <a:t>include</a:t>
            </a:r>
            <a:endParaRPr sz="1800">
              <a:latin typeface="Arial MT"/>
              <a:cs typeface="Arial MT"/>
            </a:endParaRPr>
          </a:p>
          <a:p>
            <a:pPr marL="12700">
              <a:lnSpc>
                <a:spcPct val="100000"/>
              </a:lnSpc>
            </a:pPr>
            <a:r>
              <a:rPr sz="1800" dirty="0">
                <a:latin typeface="Arial MT"/>
                <a:cs typeface="Arial MT"/>
              </a:rPr>
              <a:t>clean</a:t>
            </a:r>
            <a:r>
              <a:rPr sz="1800" spc="-15" dirty="0">
                <a:latin typeface="Arial MT"/>
                <a:cs typeface="Arial MT"/>
              </a:rPr>
              <a:t> </a:t>
            </a:r>
            <a:r>
              <a:rPr sz="1800" dirty="0">
                <a:latin typeface="Arial MT"/>
                <a:cs typeface="Arial MT"/>
              </a:rPr>
              <a:t>dry</a:t>
            </a:r>
            <a:r>
              <a:rPr sz="1800" spc="-5" dirty="0">
                <a:latin typeface="Arial MT"/>
                <a:cs typeface="Arial MT"/>
              </a:rPr>
              <a:t> </a:t>
            </a:r>
            <a:r>
              <a:rPr sz="1800" dirty="0">
                <a:latin typeface="Arial MT"/>
                <a:cs typeface="Arial MT"/>
              </a:rPr>
              <a:t>clothing</a:t>
            </a:r>
            <a:r>
              <a:rPr sz="1800" spc="-10" dirty="0">
                <a:latin typeface="Arial MT"/>
                <a:cs typeface="Arial MT"/>
              </a:rPr>
              <a:t> </a:t>
            </a:r>
            <a:r>
              <a:rPr sz="1800" dirty="0">
                <a:latin typeface="Arial MT"/>
                <a:cs typeface="Arial MT"/>
              </a:rPr>
              <a:t>or</a:t>
            </a:r>
            <a:r>
              <a:rPr sz="1800" spc="-5" dirty="0">
                <a:latin typeface="Arial MT"/>
                <a:cs typeface="Arial MT"/>
              </a:rPr>
              <a:t> </a:t>
            </a:r>
            <a:r>
              <a:rPr sz="1800" spc="-10" dirty="0">
                <a:latin typeface="Arial MT"/>
                <a:cs typeface="Arial MT"/>
              </a:rPr>
              <a:t>sheets</a:t>
            </a:r>
            <a:endParaRPr sz="1800">
              <a:latin typeface="Arial MT"/>
              <a:cs typeface="Arial MT"/>
            </a:endParaRPr>
          </a:p>
        </p:txBody>
      </p:sp>
      <p:grpSp>
        <p:nvGrpSpPr>
          <p:cNvPr id="21" name="object 21"/>
          <p:cNvGrpSpPr/>
          <p:nvPr/>
        </p:nvGrpSpPr>
        <p:grpSpPr>
          <a:xfrm>
            <a:off x="555688" y="5360102"/>
            <a:ext cx="3096895" cy="830580"/>
            <a:chOff x="555688" y="5360102"/>
            <a:chExt cx="3096895" cy="830580"/>
          </a:xfrm>
        </p:grpSpPr>
        <p:sp>
          <p:nvSpPr>
            <p:cNvPr id="22" name="object 22"/>
            <p:cNvSpPr/>
            <p:nvPr/>
          </p:nvSpPr>
          <p:spPr>
            <a:xfrm>
              <a:off x="560451" y="5364864"/>
              <a:ext cx="3087370" cy="821055"/>
            </a:xfrm>
            <a:custGeom>
              <a:avLst/>
              <a:gdLst/>
              <a:ahLst/>
              <a:cxnLst/>
              <a:rect l="l" t="t" r="r" b="b"/>
              <a:pathLst>
                <a:path w="3087370" h="821054">
                  <a:moveTo>
                    <a:pt x="2950083" y="0"/>
                  </a:moveTo>
                  <a:lnTo>
                    <a:pt x="136779" y="0"/>
                  </a:lnTo>
                  <a:lnTo>
                    <a:pt x="93546" y="6973"/>
                  </a:lnTo>
                  <a:lnTo>
                    <a:pt x="55999" y="26390"/>
                  </a:lnTo>
                  <a:lnTo>
                    <a:pt x="26390" y="55999"/>
                  </a:lnTo>
                  <a:lnTo>
                    <a:pt x="6973" y="93546"/>
                  </a:lnTo>
                  <a:lnTo>
                    <a:pt x="0" y="136779"/>
                  </a:lnTo>
                  <a:lnTo>
                    <a:pt x="0" y="683882"/>
                  </a:lnTo>
                  <a:lnTo>
                    <a:pt x="6973" y="727120"/>
                  </a:lnTo>
                  <a:lnTo>
                    <a:pt x="26390" y="764671"/>
                  </a:lnTo>
                  <a:lnTo>
                    <a:pt x="55999" y="794282"/>
                  </a:lnTo>
                  <a:lnTo>
                    <a:pt x="93546" y="813700"/>
                  </a:lnTo>
                  <a:lnTo>
                    <a:pt x="136779" y="820674"/>
                  </a:lnTo>
                  <a:lnTo>
                    <a:pt x="2950083" y="820674"/>
                  </a:lnTo>
                  <a:lnTo>
                    <a:pt x="2993315" y="813700"/>
                  </a:lnTo>
                  <a:lnTo>
                    <a:pt x="3030862" y="794282"/>
                  </a:lnTo>
                  <a:lnTo>
                    <a:pt x="3060471" y="764671"/>
                  </a:lnTo>
                  <a:lnTo>
                    <a:pt x="3079888" y="727120"/>
                  </a:lnTo>
                  <a:lnTo>
                    <a:pt x="3086862" y="683882"/>
                  </a:lnTo>
                  <a:lnTo>
                    <a:pt x="3086862" y="136779"/>
                  </a:lnTo>
                  <a:lnTo>
                    <a:pt x="3079888" y="93546"/>
                  </a:lnTo>
                  <a:lnTo>
                    <a:pt x="3060471" y="55999"/>
                  </a:lnTo>
                  <a:lnTo>
                    <a:pt x="3030862" y="26390"/>
                  </a:lnTo>
                  <a:lnTo>
                    <a:pt x="2993315" y="6973"/>
                  </a:lnTo>
                  <a:lnTo>
                    <a:pt x="2950083" y="0"/>
                  </a:lnTo>
                  <a:close/>
                </a:path>
              </a:pathLst>
            </a:custGeom>
            <a:solidFill>
              <a:srgbClr val="FFF4D2">
                <a:alpha val="49804"/>
              </a:srgbClr>
            </a:solidFill>
          </p:spPr>
          <p:txBody>
            <a:bodyPr wrap="square" lIns="0" tIns="0" rIns="0" bIns="0" rtlCol="0"/>
            <a:lstStyle/>
            <a:p>
              <a:endParaRPr/>
            </a:p>
          </p:txBody>
        </p:sp>
        <p:sp>
          <p:nvSpPr>
            <p:cNvPr id="23" name="object 23"/>
            <p:cNvSpPr/>
            <p:nvPr/>
          </p:nvSpPr>
          <p:spPr>
            <a:xfrm>
              <a:off x="560451" y="5364864"/>
              <a:ext cx="3087370" cy="821055"/>
            </a:xfrm>
            <a:custGeom>
              <a:avLst/>
              <a:gdLst/>
              <a:ahLst/>
              <a:cxnLst/>
              <a:rect l="l" t="t" r="r" b="b"/>
              <a:pathLst>
                <a:path w="3087370" h="821054">
                  <a:moveTo>
                    <a:pt x="0" y="136779"/>
                  </a:moveTo>
                  <a:lnTo>
                    <a:pt x="6973" y="93546"/>
                  </a:lnTo>
                  <a:lnTo>
                    <a:pt x="26390" y="55999"/>
                  </a:lnTo>
                  <a:lnTo>
                    <a:pt x="55999" y="26390"/>
                  </a:lnTo>
                  <a:lnTo>
                    <a:pt x="93546" y="6973"/>
                  </a:lnTo>
                  <a:lnTo>
                    <a:pt x="136779" y="0"/>
                  </a:lnTo>
                  <a:lnTo>
                    <a:pt x="2950083" y="0"/>
                  </a:lnTo>
                  <a:lnTo>
                    <a:pt x="2993315" y="6973"/>
                  </a:lnTo>
                  <a:lnTo>
                    <a:pt x="3030862" y="26390"/>
                  </a:lnTo>
                  <a:lnTo>
                    <a:pt x="3060471" y="55999"/>
                  </a:lnTo>
                  <a:lnTo>
                    <a:pt x="3079888" y="93546"/>
                  </a:lnTo>
                  <a:lnTo>
                    <a:pt x="3086862" y="136779"/>
                  </a:lnTo>
                  <a:lnTo>
                    <a:pt x="3086862" y="683882"/>
                  </a:lnTo>
                  <a:lnTo>
                    <a:pt x="3079888" y="727120"/>
                  </a:lnTo>
                  <a:lnTo>
                    <a:pt x="3060471" y="764671"/>
                  </a:lnTo>
                  <a:lnTo>
                    <a:pt x="3030862" y="794282"/>
                  </a:lnTo>
                  <a:lnTo>
                    <a:pt x="2993315" y="813700"/>
                  </a:lnTo>
                  <a:lnTo>
                    <a:pt x="2950083" y="820674"/>
                  </a:lnTo>
                  <a:lnTo>
                    <a:pt x="136779" y="820674"/>
                  </a:lnTo>
                  <a:lnTo>
                    <a:pt x="93546" y="813700"/>
                  </a:lnTo>
                  <a:lnTo>
                    <a:pt x="55999" y="794282"/>
                  </a:lnTo>
                  <a:lnTo>
                    <a:pt x="26390" y="764671"/>
                  </a:lnTo>
                  <a:lnTo>
                    <a:pt x="6973" y="727120"/>
                  </a:lnTo>
                  <a:lnTo>
                    <a:pt x="0" y="683882"/>
                  </a:lnTo>
                  <a:lnTo>
                    <a:pt x="0" y="136779"/>
                  </a:lnTo>
                  <a:close/>
                </a:path>
              </a:pathLst>
            </a:custGeom>
            <a:ln w="9525">
              <a:solidFill>
                <a:srgbClr val="BB8542"/>
              </a:solidFill>
            </a:ln>
          </p:spPr>
          <p:txBody>
            <a:bodyPr wrap="square" lIns="0" tIns="0" rIns="0" bIns="0" rtlCol="0"/>
            <a:lstStyle/>
            <a:p>
              <a:endParaRPr/>
            </a:p>
          </p:txBody>
        </p:sp>
      </p:grpSp>
      <p:sp>
        <p:nvSpPr>
          <p:cNvPr id="24" name="object 24"/>
          <p:cNvSpPr txBox="1"/>
          <p:nvPr/>
        </p:nvSpPr>
        <p:spPr>
          <a:xfrm>
            <a:off x="688566" y="5437265"/>
            <a:ext cx="2677160" cy="665480"/>
          </a:xfrm>
          <a:prstGeom prst="rect">
            <a:avLst/>
          </a:prstGeom>
        </p:spPr>
        <p:txBody>
          <a:bodyPr vert="horz" wrap="square" lIns="0" tIns="12065" rIns="0" bIns="0" rtlCol="0">
            <a:spAutoFit/>
          </a:bodyPr>
          <a:lstStyle/>
          <a:p>
            <a:pPr marL="12700" marR="5080">
              <a:lnSpc>
                <a:spcPct val="100000"/>
              </a:lnSpc>
              <a:spcBef>
                <a:spcPts val="95"/>
              </a:spcBef>
            </a:pPr>
            <a:r>
              <a:rPr sz="1400" b="1" dirty="0">
                <a:latin typeface="Arial"/>
                <a:cs typeface="Arial"/>
              </a:rPr>
              <a:t>NOTE:</a:t>
            </a:r>
            <a:r>
              <a:rPr sz="1400" b="1" spc="-15" dirty="0">
                <a:latin typeface="Arial"/>
                <a:cs typeface="Arial"/>
              </a:rPr>
              <a:t> </a:t>
            </a:r>
            <a:r>
              <a:rPr sz="1400" dirty="0">
                <a:latin typeface="Arial MT"/>
                <a:cs typeface="Arial MT"/>
              </a:rPr>
              <a:t>Loosely</a:t>
            </a:r>
            <a:r>
              <a:rPr sz="1400" spc="-40" dirty="0">
                <a:latin typeface="Arial MT"/>
                <a:cs typeface="Arial MT"/>
              </a:rPr>
              <a:t> </a:t>
            </a:r>
            <a:r>
              <a:rPr sz="1400" dirty="0">
                <a:latin typeface="Arial MT"/>
                <a:cs typeface="Arial MT"/>
              </a:rPr>
              <a:t>wrap</a:t>
            </a:r>
            <a:r>
              <a:rPr sz="1400" spc="-30" dirty="0">
                <a:latin typeface="Arial MT"/>
                <a:cs typeface="Arial MT"/>
              </a:rPr>
              <a:t> </a:t>
            </a:r>
            <a:r>
              <a:rPr sz="1400" dirty="0">
                <a:latin typeface="Arial MT"/>
                <a:cs typeface="Arial MT"/>
              </a:rPr>
              <a:t>dressings</a:t>
            </a:r>
            <a:r>
              <a:rPr sz="1400" spc="-40" dirty="0">
                <a:latin typeface="Arial MT"/>
                <a:cs typeface="Arial MT"/>
              </a:rPr>
              <a:t> </a:t>
            </a:r>
            <a:r>
              <a:rPr sz="1400" spc="-25" dirty="0">
                <a:latin typeface="Arial MT"/>
                <a:cs typeface="Arial MT"/>
              </a:rPr>
              <a:t>to </a:t>
            </a:r>
            <a:r>
              <a:rPr sz="1400" dirty="0">
                <a:latin typeface="Arial MT"/>
                <a:cs typeface="Arial MT"/>
              </a:rPr>
              <a:t>avoid</a:t>
            </a:r>
            <a:r>
              <a:rPr sz="1400" spc="-30" dirty="0">
                <a:latin typeface="Arial MT"/>
                <a:cs typeface="Arial MT"/>
              </a:rPr>
              <a:t> </a:t>
            </a:r>
            <a:r>
              <a:rPr sz="1400" dirty="0">
                <a:latin typeface="Arial MT"/>
                <a:cs typeface="Arial MT"/>
              </a:rPr>
              <a:t>constricting</a:t>
            </a:r>
            <a:r>
              <a:rPr sz="1400" spc="-40" dirty="0">
                <a:latin typeface="Arial MT"/>
                <a:cs typeface="Arial MT"/>
              </a:rPr>
              <a:t> </a:t>
            </a:r>
            <a:r>
              <a:rPr sz="1400" dirty="0">
                <a:latin typeface="Arial MT"/>
                <a:cs typeface="Arial MT"/>
              </a:rPr>
              <a:t>burned</a:t>
            </a:r>
            <a:r>
              <a:rPr sz="1400" spc="-40" dirty="0">
                <a:latin typeface="Arial MT"/>
                <a:cs typeface="Arial MT"/>
              </a:rPr>
              <a:t> </a:t>
            </a:r>
            <a:r>
              <a:rPr sz="1400" dirty="0">
                <a:latin typeface="Arial MT"/>
                <a:cs typeface="Arial MT"/>
              </a:rPr>
              <a:t>skin</a:t>
            </a:r>
            <a:r>
              <a:rPr sz="1400" spc="-20" dirty="0">
                <a:latin typeface="Arial MT"/>
                <a:cs typeface="Arial MT"/>
              </a:rPr>
              <a:t> </a:t>
            </a:r>
            <a:r>
              <a:rPr sz="1400" spc="-25" dirty="0">
                <a:latin typeface="Arial MT"/>
                <a:cs typeface="Arial MT"/>
              </a:rPr>
              <a:t>to </a:t>
            </a:r>
            <a:r>
              <a:rPr sz="1400" dirty="0">
                <a:latin typeface="Arial MT"/>
                <a:cs typeface="Arial MT"/>
              </a:rPr>
              <a:t>allow</a:t>
            </a:r>
            <a:r>
              <a:rPr sz="1400" spc="-25" dirty="0">
                <a:latin typeface="Arial MT"/>
                <a:cs typeface="Arial MT"/>
              </a:rPr>
              <a:t> </a:t>
            </a:r>
            <a:r>
              <a:rPr sz="1400" dirty="0">
                <a:latin typeface="Arial MT"/>
                <a:cs typeface="Arial MT"/>
              </a:rPr>
              <a:t>for</a:t>
            </a:r>
            <a:r>
              <a:rPr sz="1400" spc="-25" dirty="0">
                <a:latin typeface="Arial MT"/>
                <a:cs typeface="Arial MT"/>
              </a:rPr>
              <a:t> </a:t>
            </a:r>
            <a:r>
              <a:rPr sz="1400" spc="-10" dirty="0">
                <a:latin typeface="Arial MT"/>
                <a:cs typeface="Arial MT"/>
              </a:rPr>
              <a:t>swelling</a:t>
            </a:r>
            <a:endParaRPr sz="1400">
              <a:latin typeface="Arial MT"/>
              <a:cs typeface="Arial MT"/>
            </a:endParaRPr>
          </a:p>
        </p:txBody>
      </p:sp>
      <p:sp>
        <p:nvSpPr>
          <p:cNvPr id="26" name="object 26"/>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27" name="object 27"/>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28" name="object 28"/>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29" name="object 29"/>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30" name="object 3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18</a:t>
            </a:fld>
            <a:endParaRPr spc="-25"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2884283" y="682332"/>
            <a:ext cx="6503670" cy="1068070"/>
          </a:xfrm>
          <a:prstGeom prst="rect">
            <a:avLst/>
          </a:prstGeom>
        </p:spPr>
        <p:txBody>
          <a:bodyPr vert="horz" wrap="square" lIns="0" tIns="74295" rIns="0" bIns="0" rtlCol="0">
            <a:spAutoFit/>
          </a:bodyPr>
          <a:lstStyle/>
          <a:p>
            <a:pPr marL="12700" marR="5080" indent="1307465">
              <a:lnSpc>
                <a:spcPts val="3890"/>
              </a:lnSpc>
              <a:spcBef>
                <a:spcPts val="585"/>
              </a:spcBef>
            </a:pPr>
            <a:r>
              <a:rPr dirty="0">
                <a:solidFill>
                  <a:srgbClr val="BB8542"/>
                </a:solidFill>
              </a:rPr>
              <a:t>BURN</a:t>
            </a:r>
            <a:r>
              <a:rPr spc="-70" dirty="0">
                <a:solidFill>
                  <a:srgbClr val="BB8542"/>
                </a:solidFill>
              </a:rPr>
              <a:t> </a:t>
            </a:r>
            <a:r>
              <a:rPr dirty="0"/>
              <a:t>CARE</a:t>
            </a:r>
            <a:r>
              <a:rPr spc="-55" dirty="0"/>
              <a:t> </a:t>
            </a:r>
            <a:r>
              <a:rPr spc="-25" dirty="0"/>
              <a:t>AND </a:t>
            </a:r>
            <a:r>
              <a:rPr dirty="0">
                <a:solidFill>
                  <a:srgbClr val="BB8542"/>
                </a:solidFill>
              </a:rPr>
              <a:t>HYPOTHERMIA</a:t>
            </a:r>
            <a:r>
              <a:rPr spc="-185" dirty="0">
                <a:solidFill>
                  <a:srgbClr val="BB8542"/>
                </a:solidFill>
              </a:rPr>
              <a:t> </a:t>
            </a:r>
            <a:r>
              <a:rPr spc="-10" dirty="0">
                <a:solidFill>
                  <a:srgbClr val="BB8542"/>
                </a:solidFill>
              </a:rPr>
              <a:t>PREVENTION</a:t>
            </a:r>
          </a:p>
        </p:txBody>
      </p:sp>
      <p:sp>
        <p:nvSpPr>
          <p:cNvPr id="5" name="object 5"/>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6" name="object 6"/>
          <p:cNvSpPr txBox="1"/>
          <p:nvPr/>
        </p:nvSpPr>
        <p:spPr>
          <a:xfrm>
            <a:off x="5035877" y="6080385"/>
            <a:ext cx="2057400" cy="513080"/>
          </a:xfrm>
          <a:prstGeom prst="rect">
            <a:avLst/>
          </a:prstGeom>
        </p:spPr>
        <p:txBody>
          <a:bodyPr vert="horz" wrap="square" lIns="0" tIns="12065" rIns="0" bIns="0" rtlCol="0">
            <a:spAutoFit/>
          </a:bodyPr>
          <a:lstStyle/>
          <a:p>
            <a:pPr marL="12700">
              <a:lnSpc>
                <a:spcPct val="100000"/>
              </a:lnSpc>
              <a:spcBef>
                <a:spcPts val="95"/>
              </a:spcBef>
              <a:tabLst>
                <a:tab pos="1041400" algn="l"/>
                <a:tab pos="1750695" algn="l"/>
              </a:tabLst>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r>
              <a:rPr sz="3200" dirty="0">
                <a:solidFill>
                  <a:srgbClr val="2D3334"/>
                </a:solidFill>
                <a:latin typeface="Arial Black"/>
                <a:cs typeface="Arial Black"/>
              </a:rPr>
              <a:t>	</a:t>
            </a:r>
            <a:r>
              <a:rPr sz="4800" spc="-75" baseline="1736" dirty="0">
                <a:solidFill>
                  <a:srgbClr val="FFFFFF"/>
                </a:solidFill>
                <a:latin typeface="Arial Black"/>
                <a:cs typeface="Arial Black"/>
              </a:rPr>
              <a:t>W</a:t>
            </a:r>
            <a:r>
              <a:rPr sz="4800" baseline="1736" dirty="0">
                <a:solidFill>
                  <a:srgbClr val="FFFFFF"/>
                </a:solidFill>
                <a:latin typeface="Arial Black"/>
                <a:cs typeface="Arial Black"/>
              </a:rPr>
              <a:t>	</a:t>
            </a:r>
            <a:r>
              <a:rPr sz="3200" spc="-50" dirty="0">
                <a:solidFill>
                  <a:srgbClr val="2D3334"/>
                </a:solidFill>
                <a:latin typeface="Arial Black"/>
                <a:cs typeface="Arial Black"/>
              </a:rPr>
              <a:t>S</a:t>
            </a:r>
            <a:endParaRPr sz="3200">
              <a:latin typeface="Arial Black"/>
              <a:cs typeface="Arial Black"/>
            </a:endParaRPr>
          </a:p>
        </p:txBody>
      </p:sp>
      <p:sp>
        <p:nvSpPr>
          <p:cNvPr id="7" name="object 7"/>
          <p:cNvSpPr txBox="1"/>
          <p:nvPr/>
        </p:nvSpPr>
        <p:spPr>
          <a:xfrm>
            <a:off x="435569" y="1980478"/>
            <a:ext cx="1902460" cy="635000"/>
          </a:xfrm>
          <a:prstGeom prst="rect">
            <a:avLst/>
          </a:prstGeom>
        </p:spPr>
        <p:txBody>
          <a:bodyPr vert="horz" wrap="square" lIns="0" tIns="12065" rIns="0" bIns="0" rtlCol="0">
            <a:spAutoFit/>
          </a:bodyPr>
          <a:lstStyle/>
          <a:p>
            <a:pPr marL="12700" marR="5080">
              <a:lnSpc>
                <a:spcPct val="100000"/>
              </a:lnSpc>
              <a:spcBef>
                <a:spcPts val="95"/>
              </a:spcBef>
            </a:pPr>
            <a:r>
              <a:rPr sz="2000" dirty="0">
                <a:latin typeface="Arial MT"/>
                <a:cs typeface="Arial MT"/>
              </a:rPr>
              <a:t>For</a:t>
            </a:r>
            <a:r>
              <a:rPr sz="2000" spc="-35" dirty="0">
                <a:latin typeface="Arial MT"/>
                <a:cs typeface="Arial MT"/>
              </a:rPr>
              <a:t> </a:t>
            </a:r>
            <a:r>
              <a:rPr sz="2000" b="1" spc="-10" dirty="0">
                <a:solidFill>
                  <a:srgbClr val="BB8542"/>
                </a:solidFill>
                <a:latin typeface="Arial"/>
                <a:cs typeface="Arial"/>
              </a:rPr>
              <a:t>EXTENSIVE </a:t>
            </a:r>
            <a:r>
              <a:rPr sz="2000" b="1" dirty="0">
                <a:solidFill>
                  <a:srgbClr val="BB8542"/>
                </a:solidFill>
                <a:latin typeface="Arial"/>
                <a:cs typeface="Arial"/>
              </a:rPr>
              <a:t>BURNS</a:t>
            </a:r>
            <a:r>
              <a:rPr sz="2000" b="1" spc="-65" dirty="0">
                <a:solidFill>
                  <a:srgbClr val="BB8542"/>
                </a:solidFill>
                <a:latin typeface="Arial"/>
                <a:cs typeface="Arial"/>
              </a:rPr>
              <a:t> </a:t>
            </a:r>
            <a:r>
              <a:rPr sz="2000" b="1" spc="-10" dirty="0">
                <a:solidFill>
                  <a:srgbClr val="BB8542"/>
                </a:solidFill>
                <a:latin typeface="Arial"/>
                <a:cs typeface="Arial"/>
              </a:rPr>
              <a:t>(&gt;20%)</a:t>
            </a:r>
            <a:r>
              <a:rPr sz="2000" spc="-10" dirty="0">
                <a:latin typeface="Arial MT"/>
                <a:cs typeface="Arial MT"/>
              </a:rPr>
              <a:t>,</a:t>
            </a:r>
            <a:endParaRPr sz="2000">
              <a:latin typeface="Arial MT"/>
              <a:cs typeface="Arial MT"/>
            </a:endParaRPr>
          </a:p>
        </p:txBody>
      </p:sp>
      <p:sp>
        <p:nvSpPr>
          <p:cNvPr id="8" name="object 8"/>
          <p:cNvSpPr txBox="1"/>
          <p:nvPr/>
        </p:nvSpPr>
        <p:spPr>
          <a:xfrm>
            <a:off x="435569" y="2589976"/>
            <a:ext cx="2831465" cy="1244600"/>
          </a:xfrm>
          <a:prstGeom prst="rect">
            <a:avLst/>
          </a:prstGeom>
        </p:spPr>
        <p:txBody>
          <a:bodyPr vert="horz" wrap="square" lIns="0" tIns="12065" rIns="0" bIns="0" rtlCol="0">
            <a:spAutoFit/>
          </a:bodyPr>
          <a:lstStyle/>
          <a:p>
            <a:pPr marL="12700" marR="5080">
              <a:lnSpc>
                <a:spcPct val="100000"/>
              </a:lnSpc>
              <a:spcBef>
                <a:spcPts val="95"/>
              </a:spcBef>
            </a:pPr>
            <a:r>
              <a:rPr sz="2000" dirty="0">
                <a:latin typeface="Arial MT"/>
                <a:cs typeface="Arial MT"/>
              </a:rPr>
              <a:t>consider</a:t>
            </a:r>
            <a:r>
              <a:rPr sz="2000" spc="-80" dirty="0">
                <a:latin typeface="Arial MT"/>
                <a:cs typeface="Arial MT"/>
              </a:rPr>
              <a:t> </a:t>
            </a:r>
            <a:r>
              <a:rPr sz="2000" dirty="0">
                <a:latin typeface="Arial MT"/>
                <a:cs typeface="Arial MT"/>
              </a:rPr>
              <a:t>using</a:t>
            </a:r>
            <a:r>
              <a:rPr sz="2000" spc="-75" dirty="0">
                <a:latin typeface="Arial MT"/>
                <a:cs typeface="Arial MT"/>
              </a:rPr>
              <a:t> </a:t>
            </a:r>
            <a:r>
              <a:rPr sz="2000" b="1" spc="-10" dirty="0">
                <a:latin typeface="Arial"/>
                <a:cs typeface="Arial"/>
              </a:rPr>
              <a:t>ACTIVE </a:t>
            </a:r>
            <a:r>
              <a:rPr sz="2000" dirty="0">
                <a:latin typeface="Arial MT"/>
                <a:cs typeface="Arial MT"/>
              </a:rPr>
              <a:t>warming</a:t>
            </a:r>
            <a:r>
              <a:rPr sz="2000" spc="-85" dirty="0">
                <a:latin typeface="Arial MT"/>
                <a:cs typeface="Arial MT"/>
              </a:rPr>
              <a:t> </a:t>
            </a:r>
            <a:r>
              <a:rPr sz="2000" dirty="0">
                <a:latin typeface="Arial MT"/>
                <a:cs typeface="Arial MT"/>
              </a:rPr>
              <a:t>supplies</a:t>
            </a:r>
            <a:r>
              <a:rPr sz="2000" spc="-80" dirty="0">
                <a:latin typeface="Arial MT"/>
                <a:cs typeface="Arial MT"/>
              </a:rPr>
              <a:t> </a:t>
            </a:r>
            <a:r>
              <a:rPr sz="2000" spc="-25" dirty="0">
                <a:latin typeface="Arial MT"/>
                <a:cs typeface="Arial MT"/>
              </a:rPr>
              <a:t>to </a:t>
            </a:r>
            <a:r>
              <a:rPr sz="2000" dirty="0">
                <a:latin typeface="Arial MT"/>
                <a:cs typeface="Arial MT"/>
              </a:rPr>
              <a:t>cover</a:t>
            </a:r>
            <a:r>
              <a:rPr sz="2000" spc="-65" dirty="0">
                <a:latin typeface="Arial MT"/>
                <a:cs typeface="Arial MT"/>
              </a:rPr>
              <a:t> </a:t>
            </a:r>
            <a:r>
              <a:rPr sz="2000" dirty="0">
                <a:latin typeface="Arial MT"/>
                <a:cs typeface="Arial MT"/>
              </a:rPr>
              <a:t>the</a:t>
            </a:r>
            <a:r>
              <a:rPr sz="2000" spc="-65" dirty="0">
                <a:latin typeface="Arial MT"/>
                <a:cs typeface="Arial MT"/>
              </a:rPr>
              <a:t> </a:t>
            </a:r>
            <a:r>
              <a:rPr sz="2000" dirty="0">
                <a:latin typeface="Arial MT"/>
                <a:cs typeface="Arial MT"/>
              </a:rPr>
              <a:t>burned</a:t>
            </a:r>
            <a:r>
              <a:rPr sz="2000" spc="-50" dirty="0">
                <a:latin typeface="Arial MT"/>
                <a:cs typeface="Arial MT"/>
              </a:rPr>
              <a:t> </a:t>
            </a:r>
            <a:r>
              <a:rPr sz="2000" spc="-10" dirty="0">
                <a:latin typeface="Arial MT"/>
                <a:cs typeface="Arial MT"/>
              </a:rPr>
              <a:t>areas </a:t>
            </a:r>
            <a:r>
              <a:rPr sz="2000" dirty="0">
                <a:latin typeface="Arial MT"/>
                <a:cs typeface="Arial MT"/>
              </a:rPr>
              <a:t>and</a:t>
            </a:r>
            <a:r>
              <a:rPr sz="2000" spc="-55" dirty="0">
                <a:latin typeface="Arial MT"/>
                <a:cs typeface="Arial MT"/>
              </a:rPr>
              <a:t> </a:t>
            </a:r>
            <a:r>
              <a:rPr sz="2000" dirty="0">
                <a:latin typeface="Arial MT"/>
                <a:cs typeface="Arial MT"/>
              </a:rPr>
              <a:t>prevent</a:t>
            </a:r>
            <a:r>
              <a:rPr sz="2000" spc="-65" dirty="0">
                <a:latin typeface="Arial MT"/>
                <a:cs typeface="Arial MT"/>
              </a:rPr>
              <a:t> </a:t>
            </a:r>
            <a:r>
              <a:rPr sz="2000" spc="-10" dirty="0">
                <a:latin typeface="Arial MT"/>
                <a:cs typeface="Arial MT"/>
              </a:rPr>
              <a:t>hypothermia</a:t>
            </a:r>
            <a:endParaRPr sz="2000">
              <a:latin typeface="Arial MT"/>
              <a:cs typeface="Arial MT"/>
            </a:endParaRPr>
          </a:p>
        </p:txBody>
      </p:sp>
      <p:sp>
        <p:nvSpPr>
          <p:cNvPr id="9" name="object 9"/>
          <p:cNvSpPr txBox="1"/>
          <p:nvPr/>
        </p:nvSpPr>
        <p:spPr>
          <a:xfrm>
            <a:off x="8599899" y="4900090"/>
            <a:ext cx="2937510" cy="1473200"/>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Arial MT"/>
                <a:cs typeface="Arial MT"/>
              </a:rPr>
              <a:t>Burn</a:t>
            </a:r>
            <a:r>
              <a:rPr sz="1800" spc="-5" dirty="0">
                <a:latin typeface="Arial MT"/>
                <a:cs typeface="Arial MT"/>
              </a:rPr>
              <a:t> </a:t>
            </a:r>
            <a:r>
              <a:rPr sz="1800" dirty="0">
                <a:latin typeface="Arial MT"/>
                <a:cs typeface="Arial MT"/>
              </a:rPr>
              <a:t>patients</a:t>
            </a:r>
            <a:r>
              <a:rPr sz="1800" spc="-15" dirty="0">
                <a:latin typeface="Arial MT"/>
                <a:cs typeface="Arial MT"/>
              </a:rPr>
              <a:t> </a:t>
            </a:r>
            <a:r>
              <a:rPr sz="1800" dirty="0">
                <a:latin typeface="Arial MT"/>
                <a:cs typeface="Arial MT"/>
              </a:rPr>
              <a:t>are</a:t>
            </a:r>
            <a:r>
              <a:rPr sz="1800" spc="-5" dirty="0">
                <a:latin typeface="Arial MT"/>
                <a:cs typeface="Arial MT"/>
              </a:rPr>
              <a:t> </a:t>
            </a:r>
            <a:r>
              <a:rPr sz="1800" spc="-10" dirty="0">
                <a:latin typeface="Arial MT"/>
                <a:cs typeface="Arial MT"/>
              </a:rPr>
              <a:t>particularly </a:t>
            </a:r>
            <a:r>
              <a:rPr sz="1800" dirty="0">
                <a:latin typeface="Arial MT"/>
                <a:cs typeface="Arial MT"/>
              </a:rPr>
              <a:t>susceptible</a:t>
            </a:r>
            <a:r>
              <a:rPr sz="1800" spc="-30" dirty="0">
                <a:latin typeface="Arial MT"/>
                <a:cs typeface="Arial MT"/>
              </a:rPr>
              <a:t> </a:t>
            </a:r>
            <a:r>
              <a:rPr sz="1800" dirty="0">
                <a:latin typeface="Arial MT"/>
                <a:cs typeface="Arial MT"/>
              </a:rPr>
              <a:t>to</a:t>
            </a:r>
            <a:r>
              <a:rPr sz="1800" spc="-5" dirty="0">
                <a:latin typeface="Arial MT"/>
                <a:cs typeface="Arial MT"/>
              </a:rPr>
              <a:t> </a:t>
            </a:r>
            <a:r>
              <a:rPr sz="1800" spc="-10" dirty="0">
                <a:latin typeface="Arial MT"/>
                <a:cs typeface="Arial MT"/>
              </a:rPr>
              <a:t>hypothermia</a:t>
            </a:r>
            <a:endParaRPr sz="1800">
              <a:latin typeface="Arial MT"/>
              <a:cs typeface="Arial MT"/>
            </a:endParaRPr>
          </a:p>
          <a:p>
            <a:pPr marL="12700" marR="222250" algn="just">
              <a:lnSpc>
                <a:spcPct val="100000"/>
              </a:lnSpc>
              <a:spcBef>
                <a:spcPts val="600"/>
              </a:spcBef>
            </a:pPr>
            <a:r>
              <a:rPr sz="1800" dirty="0">
                <a:latin typeface="Arial MT"/>
                <a:cs typeface="Arial MT"/>
              </a:rPr>
              <a:t>Extra</a:t>
            </a:r>
            <a:r>
              <a:rPr sz="1800" spc="-20" dirty="0">
                <a:latin typeface="Arial MT"/>
                <a:cs typeface="Arial MT"/>
              </a:rPr>
              <a:t> </a:t>
            </a:r>
            <a:r>
              <a:rPr sz="1800" dirty="0">
                <a:latin typeface="Arial MT"/>
                <a:cs typeface="Arial MT"/>
              </a:rPr>
              <a:t>emphasis</a:t>
            </a:r>
            <a:r>
              <a:rPr sz="1800" spc="-30" dirty="0">
                <a:latin typeface="Arial MT"/>
                <a:cs typeface="Arial MT"/>
              </a:rPr>
              <a:t> </a:t>
            </a:r>
            <a:r>
              <a:rPr sz="1800" dirty="0">
                <a:latin typeface="Arial MT"/>
                <a:cs typeface="Arial MT"/>
              </a:rPr>
              <a:t>should</a:t>
            </a:r>
            <a:r>
              <a:rPr sz="1800" spc="-20" dirty="0">
                <a:latin typeface="Arial MT"/>
                <a:cs typeface="Arial MT"/>
              </a:rPr>
              <a:t> </a:t>
            </a:r>
            <a:r>
              <a:rPr sz="1800" spc="-25" dirty="0">
                <a:latin typeface="Arial MT"/>
                <a:cs typeface="Arial MT"/>
              </a:rPr>
              <a:t>be </a:t>
            </a:r>
            <a:r>
              <a:rPr sz="1800" dirty="0">
                <a:latin typeface="Arial MT"/>
                <a:cs typeface="Arial MT"/>
              </a:rPr>
              <a:t>placed</a:t>
            </a:r>
            <a:r>
              <a:rPr sz="1800" spc="-15" dirty="0">
                <a:latin typeface="Arial MT"/>
                <a:cs typeface="Arial MT"/>
              </a:rPr>
              <a:t> </a:t>
            </a:r>
            <a:r>
              <a:rPr sz="1800" dirty="0">
                <a:latin typeface="Arial MT"/>
                <a:cs typeface="Arial MT"/>
              </a:rPr>
              <a:t>on</a:t>
            </a:r>
            <a:r>
              <a:rPr sz="1800" spc="-10" dirty="0">
                <a:latin typeface="Arial MT"/>
                <a:cs typeface="Arial MT"/>
              </a:rPr>
              <a:t> </a:t>
            </a:r>
            <a:r>
              <a:rPr sz="1800" dirty="0">
                <a:latin typeface="Arial MT"/>
                <a:cs typeface="Arial MT"/>
              </a:rPr>
              <a:t>barrier</a:t>
            </a:r>
            <a:r>
              <a:rPr sz="1800" spc="-10" dirty="0">
                <a:latin typeface="Arial MT"/>
                <a:cs typeface="Arial MT"/>
              </a:rPr>
              <a:t> </a:t>
            </a:r>
            <a:r>
              <a:rPr sz="1800" dirty="0">
                <a:latin typeface="Arial MT"/>
                <a:cs typeface="Arial MT"/>
              </a:rPr>
              <a:t>heat</a:t>
            </a:r>
            <a:r>
              <a:rPr sz="1800" spc="-10" dirty="0">
                <a:latin typeface="Arial MT"/>
                <a:cs typeface="Arial MT"/>
              </a:rPr>
              <a:t> </a:t>
            </a:r>
            <a:r>
              <a:rPr sz="1800" spc="-20" dirty="0">
                <a:latin typeface="Arial MT"/>
                <a:cs typeface="Arial MT"/>
              </a:rPr>
              <a:t>loss </a:t>
            </a:r>
            <a:r>
              <a:rPr sz="1800" dirty="0">
                <a:latin typeface="Arial MT"/>
                <a:cs typeface="Arial MT"/>
              </a:rPr>
              <a:t>prevention</a:t>
            </a:r>
            <a:r>
              <a:rPr sz="1800" spc="-20" dirty="0">
                <a:latin typeface="Arial MT"/>
                <a:cs typeface="Arial MT"/>
              </a:rPr>
              <a:t> </a:t>
            </a:r>
            <a:r>
              <a:rPr sz="1800" spc="-10" dirty="0">
                <a:latin typeface="Arial MT"/>
                <a:cs typeface="Arial MT"/>
              </a:rPr>
              <a:t>methods</a:t>
            </a:r>
            <a:endParaRPr sz="1800">
              <a:latin typeface="Arial MT"/>
              <a:cs typeface="Arial MT"/>
            </a:endParaRPr>
          </a:p>
        </p:txBody>
      </p:sp>
      <p:sp>
        <p:nvSpPr>
          <p:cNvPr id="10" name="object 10"/>
          <p:cNvSpPr/>
          <p:nvPr/>
        </p:nvSpPr>
        <p:spPr>
          <a:xfrm>
            <a:off x="8454008" y="5578985"/>
            <a:ext cx="0" cy="792480"/>
          </a:xfrm>
          <a:custGeom>
            <a:avLst/>
            <a:gdLst/>
            <a:ahLst/>
            <a:cxnLst/>
            <a:rect l="l" t="t" r="r" b="b"/>
            <a:pathLst>
              <a:path h="792479">
                <a:moveTo>
                  <a:pt x="0" y="791997"/>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8454008" y="4937380"/>
            <a:ext cx="0" cy="501650"/>
          </a:xfrm>
          <a:custGeom>
            <a:avLst/>
            <a:gdLst/>
            <a:ahLst/>
            <a:cxnLst/>
            <a:rect l="l" t="t" r="r" b="b"/>
            <a:pathLst>
              <a:path h="501650">
                <a:moveTo>
                  <a:pt x="0" y="501535"/>
                </a:moveTo>
                <a:lnTo>
                  <a:pt x="0" y="0"/>
                </a:lnTo>
              </a:path>
            </a:pathLst>
          </a:custGeom>
          <a:ln w="101600">
            <a:solidFill>
              <a:srgbClr val="CD9146"/>
            </a:solidFill>
          </a:ln>
        </p:spPr>
        <p:txBody>
          <a:bodyPr wrap="square" lIns="0" tIns="0" rIns="0" bIns="0" rtlCol="0"/>
          <a:lstStyle/>
          <a:p>
            <a:endParaRPr/>
          </a:p>
        </p:txBody>
      </p:sp>
      <p:sp>
        <p:nvSpPr>
          <p:cNvPr id="12" name="object 12"/>
          <p:cNvSpPr txBox="1"/>
          <p:nvPr/>
        </p:nvSpPr>
        <p:spPr>
          <a:xfrm>
            <a:off x="8370523" y="1871154"/>
            <a:ext cx="2018664" cy="57404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BB8542"/>
                </a:solidFill>
                <a:latin typeface="Arial"/>
                <a:cs typeface="Arial"/>
              </a:rPr>
              <a:t>PASSIVE</a:t>
            </a:r>
            <a:endParaRPr sz="1800">
              <a:latin typeface="Arial"/>
              <a:cs typeface="Arial"/>
            </a:endParaRPr>
          </a:p>
          <a:p>
            <a:pPr marL="12700">
              <a:lnSpc>
                <a:spcPct val="100000"/>
              </a:lnSpc>
            </a:pPr>
            <a:r>
              <a:rPr sz="1800" b="1" dirty="0">
                <a:latin typeface="Arial"/>
                <a:cs typeface="Arial"/>
              </a:rPr>
              <a:t>Warming</a:t>
            </a:r>
            <a:r>
              <a:rPr sz="1800" b="1" spc="-45" dirty="0">
                <a:latin typeface="Arial"/>
                <a:cs typeface="Arial"/>
              </a:rPr>
              <a:t> </a:t>
            </a:r>
            <a:r>
              <a:rPr sz="1800" b="1" spc="-10" dirty="0">
                <a:latin typeface="Arial"/>
                <a:cs typeface="Arial"/>
              </a:rPr>
              <a:t>Supplies</a:t>
            </a:r>
            <a:endParaRPr sz="1800">
              <a:latin typeface="Arial"/>
              <a:cs typeface="Arial"/>
            </a:endParaRPr>
          </a:p>
        </p:txBody>
      </p:sp>
      <p:grpSp>
        <p:nvGrpSpPr>
          <p:cNvPr id="13" name="object 13"/>
          <p:cNvGrpSpPr/>
          <p:nvPr/>
        </p:nvGrpSpPr>
        <p:grpSpPr>
          <a:xfrm>
            <a:off x="2271522" y="4863852"/>
            <a:ext cx="5728335" cy="756920"/>
            <a:chOff x="2271522" y="4863852"/>
            <a:chExt cx="5728335" cy="756920"/>
          </a:xfrm>
        </p:grpSpPr>
        <p:sp>
          <p:nvSpPr>
            <p:cNvPr id="14" name="object 14"/>
            <p:cNvSpPr/>
            <p:nvPr/>
          </p:nvSpPr>
          <p:spPr>
            <a:xfrm>
              <a:off x="2281047" y="4873377"/>
              <a:ext cx="5709285" cy="737870"/>
            </a:xfrm>
            <a:custGeom>
              <a:avLst/>
              <a:gdLst/>
              <a:ahLst/>
              <a:cxnLst/>
              <a:rect l="l" t="t" r="r" b="b"/>
              <a:pathLst>
                <a:path w="5709284" h="737870">
                  <a:moveTo>
                    <a:pt x="5647194" y="0"/>
                  </a:moveTo>
                  <a:lnTo>
                    <a:pt x="61709" y="0"/>
                  </a:lnTo>
                  <a:lnTo>
                    <a:pt x="37692" y="4848"/>
                  </a:lnTo>
                  <a:lnTo>
                    <a:pt x="18076" y="18072"/>
                  </a:lnTo>
                  <a:lnTo>
                    <a:pt x="4850" y="37686"/>
                  </a:lnTo>
                  <a:lnTo>
                    <a:pt x="0" y="61709"/>
                  </a:lnTo>
                  <a:lnTo>
                    <a:pt x="0" y="675893"/>
                  </a:lnTo>
                  <a:lnTo>
                    <a:pt x="4850" y="699918"/>
                  </a:lnTo>
                  <a:lnTo>
                    <a:pt x="18076" y="719537"/>
                  </a:lnTo>
                  <a:lnTo>
                    <a:pt x="37692" y="732765"/>
                  </a:lnTo>
                  <a:lnTo>
                    <a:pt x="61709" y="737615"/>
                  </a:lnTo>
                  <a:lnTo>
                    <a:pt x="5647194" y="737615"/>
                  </a:lnTo>
                  <a:lnTo>
                    <a:pt x="5671211" y="732765"/>
                  </a:lnTo>
                  <a:lnTo>
                    <a:pt x="5690827" y="719537"/>
                  </a:lnTo>
                  <a:lnTo>
                    <a:pt x="5704053" y="699918"/>
                  </a:lnTo>
                  <a:lnTo>
                    <a:pt x="5708904" y="675893"/>
                  </a:lnTo>
                  <a:lnTo>
                    <a:pt x="5708904" y="61709"/>
                  </a:lnTo>
                  <a:lnTo>
                    <a:pt x="5704053" y="37686"/>
                  </a:lnTo>
                  <a:lnTo>
                    <a:pt x="5690827" y="18072"/>
                  </a:lnTo>
                  <a:lnTo>
                    <a:pt x="5671211" y="4848"/>
                  </a:lnTo>
                  <a:lnTo>
                    <a:pt x="5647194" y="0"/>
                  </a:lnTo>
                  <a:close/>
                </a:path>
              </a:pathLst>
            </a:custGeom>
            <a:solidFill>
              <a:srgbClr val="FFF4D2"/>
            </a:solidFill>
          </p:spPr>
          <p:txBody>
            <a:bodyPr wrap="square" lIns="0" tIns="0" rIns="0" bIns="0" rtlCol="0"/>
            <a:lstStyle/>
            <a:p>
              <a:endParaRPr/>
            </a:p>
          </p:txBody>
        </p:sp>
        <p:sp>
          <p:nvSpPr>
            <p:cNvPr id="15" name="object 15"/>
            <p:cNvSpPr/>
            <p:nvPr/>
          </p:nvSpPr>
          <p:spPr>
            <a:xfrm>
              <a:off x="2281047" y="4873377"/>
              <a:ext cx="5709285" cy="737870"/>
            </a:xfrm>
            <a:custGeom>
              <a:avLst/>
              <a:gdLst/>
              <a:ahLst/>
              <a:cxnLst/>
              <a:rect l="l" t="t" r="r" b="b"/>
              <a:pathLst>
                <a:path w="5709284" h="737870">
                  <a:moveTo>
                    <a:pt x="0" y="61709"/>
                  </a:moveTo>
                  <a:lnTo>
                    <a:pt x="4850" y="37686"/>
                  </a:lnTo>
                  <a:lnTo>
                    <a:pt x="18076" y="18072"/>
                  </a:lnTo>
                  <a:lnTo>
                    <a:pt x="37692" y="4848"/>
                  </a:lnTo>
                  <a:lnTo>
                    <a:pt x="61709" y="0"/>
                  </a:lnTo>
                  <a:lnTo>
                    <a:pt x="5647194" y="0"/>
                  </a:lnTo>
                  <a:lnTo>
                    <a:pt x="5671211" y="4848"/>
                  </a:lnTo>
                  <a:lnTo>
                    <a:pt x="5690827" y="18072"/>
                  </a:lnTo>
                  <a:lnTo>
                    <a:pt x="5704053" y="37686"/>
                  </a:lnTo>
                  <a:lnTo>
                    <a:pt x="5708904" y="61709"/>
                  </a:lnTo>
                  <a:lnTo>
                    <a:pt x="5708904" y="675893"/>
                  </a:lnTo>
                  <a:lnTo>
                    <a:pt x="5704053" y="699918"/>
                  </a:lnTo>
                  <a:lnTo>
                    <a:pt x="5690827" y="719537"/>
                  </a:lnTo>
                  <a:lnTo>
                    <a:pt x="5671211" y="732765"/>
                  </a:lnTo>
                  <a:lnTo>
                    <a:pt x="5647194" y="737615"/>
                  </a:lnTo>
                  <a:lnTo>
                    <a:pt x="61709" y="737615"/>
                  </a:lnTo>
                  <a:lnTo>
                    <a:pt x="37692" y="732765"/>
                  </a:lnTo>
                  <a:lnTo>
                    <a:pt x="18076" y="719537"/>
                  </a:lnTo>
                  <a:lnTo>
                    <a:pt x="4850" y="699918"/>
                  </a:lnTo>
                  <a:lnTo>
                    <a:pt x="0" y="675893"/>
                  </a:lnTo>
                  <a:lnTo>
                    <a:pt x="0" y="61709"/>
                  </a:lnTo>
                  <a:close/>
                </a:path>
              </a:pathLst>
            </a:custGeom>
            <a:ln w="19050">
              <a:solidFill>
                <a:srgbClr val="BB8542"/>
              </a:solidFill>
            </a:ln>
          </p:spPr>
          <p:txBody>
            <a:bodyPr wrap="square" lIns="0" tIns="0" rIns="0" bIns="0" rtlCol="0"/>
            <a:lstStyle/>
            <a:p>
              <a:endParaRPr/>
            </a:p>
          </p:txBody>
        </p:sp>
      </p:grpSp>
      <p:sp>
        <p:nvSpPr>
          <p:cNvPr id="16" name="object 16"/>
          <p:cNvSpPr txBox="1"/>
          <p:nvPr/>
        </p:nvSpPr>
        <p:spPr>
          <a:xfrm>
            <a:off x="3002315" y="4906063"/>
            <a:ext cx="4758055" cy="610870"/>
          </a:xfrm>
          <a:prstGeom prst="rect">
            <a:avLst/>
          </a:prstGeom>
        </p:spPr>
        <p:txBody>
          <a:bodyPr vert="horz" wrap="square" lIns="0" tIns="60960" rIns="0" bIns="0" rtlCol="0">
            <a:spAutoFit/>
          </a:bodyPr>
          <a:lstStyle/>
          <a:p>
            <a:pPr marL="12700">
              <a:lnSpc>
                <a:spcPct val="100000"/>
              </a:lnSpc>
              <a:spcBef>
                <a:spcPts val="480"/>
              </a:spcBef>
            </a:pPr>
            <a:r>
              <a:rPr sz="1600" b="1" dirty="0">
                <a:latin typeface="Arial"/>
                <a:cs typeface="Arial"/>
              </a:rPr>
              <a:t>ANALGESIA</a:t>
            </a:r>
            <a:r>
              <a:rPr sz="1600" b="1" spc="-40" dirty="0">
                <a:latin typeface="Arial"/>
                <a:cs typeface="Arial"/>
              </a:rPr>
              <a:t> </a:t>
            </a:r>
            <a:r>
              <a:rPr sz="1600" dirty="0">
                <a:latin typeface="Arial MT"/>
                <a:cs typeface="Arial MT"/>
              </a:rPr>
              <a:t>may</a:t>
            </a:r>
            <a:r>
              <a:rPr sz="1600" spc="-25" dirty="0">
                <a:latin typeface="Arial MT"/>
                <a:cs typeface="Arial MT"/>
              </a:rPr>
              <a:t> </a:t>
            </a:r>
            <a:r>
              <a:rPr sz="1600" dirty="0">
                <a:latin typeface="Arial MT"/>
                <a:cs typeface="Arial MT"/>
              </a:rPr>
              <a:t>be</a:t>
            </a:r>
            <a:r>
              <a:rPr sz="1600" spc="-25" dirty="0">
                <a:latin typeface="Arial MT"/>
                <a:cs typeface="Arial MT"/>
              </a:rPr>
              <a:t> </a:t>
            </a:r>
            <a:r>
              <a:rPr sz="1600" dirty="0">
                <a:latin typeface="Arial MT"/>
                <a:cs typeface="Arial MT"/>
              </a:rPr>
              <a:t>administered</a:t>
            </a:r>
            <a:r>
              <a:rPr sz="1600" spc="-25" dirty="0">
                <a:latin typeface="Arial MT"/>
                <a:cs typeface="Arial MT"/>
              </a:rPr>
              <a:t> </a:t>
            </a:r>
            <a:r>
              <a:rPr sz="1600" dirty="0">
                <a:latin typeface="Arial MT"/>
                <a:cs typeface="Arial MT"/>
              </a:rPr>
              <a:t>to</a:t>
            </a:r>
            <a:r>
              <a:rPr sz="1600" spc="-20" dirty="0">
                <a:latin typeface="Arial MT"/>
                <a:cs typeface="Arial MT"/>
              </a:rPr>
              <a:t> </a:t>
            </a:r>
            <a:r>
              <a:rPr sz="1600" dirty="0">
                <a:latin typeface="Arial MT"/>
                <a:cs typeface="Arial MT"/>
              </a:rPr>
              <a:t>treat</a:t>
            </a:r>
            <a:r>
              <a:rPr sz="1600" spc="-10" dirty="0">
                <a:latin typeface="Arial MT"/>
                <a:cs typeface="Arial MT"/>
              </a:rPr>
              <a:t> </a:t>
            </a:r>
            <a:r>
              <a:rPr sz="1600" dirty="0">
                <a:latin typeface="Arial MT"/>
                <a:cs typeface="Arial MT"/>
              </a:rPr>
              <a:t>burn</a:t>
            </a:r>
            <a:r>
              <a:rPr sz="1600" spc="-30" dirty="0">
                <a:latin typeface="Arial MT"/>
                <a:cs typeface="Arial MT"/>
              </a:rPr>
              <a:t> </a:t>
            </a:r>
            <a:r>
              <a:rPr sz="1600" spc="-20" dirty="0">
                <a:latin typeface="Arial MT"/>
                <a:cs typeface="Arial MT"/>
              </a:rPr>
              <a:t>pain</a:t>
            </a:r>
            <a:endParaRPr sz="1600">
              <a:latin typeface="Arial MT"/>
              <a:cs typeface="Arial MT"/>
            </a:endParaRPr>
          </a:p>
          <a:p>
            <a:pPr marL="12700">
              <a:lnSpc>
                <a:spcPct val="100000"/>
              </a:lnSpc>
              <a:spcBef>
                <a:spcPts val="385"/>
              </a:spcBef>
            </a:pPr>
            <a:r>
              <a:rPr sz="1600" b="1" dirty="0">
                <a:latin typeface="Arial"/>
                <a:cs typeface="Arial"/>
              </a:rPr>
              <a:t>ANTIBIOTIC</a:t>
            </a:r>
            <a:r>
              <a:rPr sz="1600" b="1" spc="-50" dirty="0">
                <a:latin typeface="Arial"/>
                <a:cs typeface="Arial"/>
              </a:rPr>
              <a:t> </a:t>
            </a:r>
            <a:r>
              <a:rPr sz="1600" dirty="0">
                <a:latin typeface="Arial MT"/>
                <a:cs typeface="Arial MT"/>
              </a:rPr>
              <a:t>therapy</a:t>
            </a:r>
            <a:r>
              <a:rPr sz="1600" spc="-20" dirty="0">
                <a:latin typeface="Arial MT"/>
                <a:cs typeface="Arial MT"/>
              </a:rPr>
              <a:t> </a:t>
            </a:r>
            <a:r>
              <a:rPr sz="1600" b="1" dirty="0">
                <a:latin typeface="Arial"/>
                <a:cs typeface="Arial"/>
              </a:rPr>
              <a:t>NOT</a:t>
            </a:r>
            <a:r>
              <a:rPr sz="1600" b="1" spc="-40" dirty="0">
                <a:latin typeface="Arial"/>
                <a:cs typeface="Arial"/>
              </a:rPr>
              <a:t> </a:t>
            </a:r>
            <a:r>
              <a:rPr sz="1600" dirty="0">
                <a:latin typeface="Arial MT"/>
                <a:cs typeface="Arial MT"/>
              </a:rPr>
              <a:t>indicated</a:t>
            </a:r>
            <a:r>
              <a:rPr sz="1600" spc="-40" dirty="0">
                <a:latin typeface="Arial MT"/>
                <a:cs typeface="Arial MT"/>
              </a:rPr>
              <a:t> </a:t>
            </a:r>
            <a:r>
              <a:rPr sz="1600" dirty="0">
                <a:latin typeface="Arial MT"/>
                <a:cs typeface="Arial MT"/>
              </a:rPr>
              <a:t>solely</a:t>
            </a:r>
            <a:r>
              <a:rPr sz="1600" spc="-40" dirty="0">
                <a:latin typeface="Arial MT"/>
                <a:cs typeface="Arial MT"/>
              </a:rPr>
              <a:t> </a:t>
            </a:r>
            <a:r>
              <a:rPr sz="1600" dirty="0">
                <a:latin typeface="Arial MT"/>
                <a:cs typeface="Arial MT"/>
              </a:rPr>
              <a:t>for</a:t>
            </a:r>
            <a:r>
              <a:rPr sz="1600" spc="-25" dirty="0">
                <a:latin typeface="Arial MT"/>
                <a:cs typeface="Arial MT"/>
              </a:rPr>
              <a:t> </a:t>
            </a:r>
            <a:r>
              <a:rPr sz="1600" spc="-10" dirty="0">
                <a:latin typeface="Arial MT"/>
                <a:cs typeface="Arial MT"/>
              </a:rPr>
              <a:t>burns</a:t>
            </a:r>
            <a:endParaRPr sz="1600">
              <a:latin typeface="Arial MT"/>
              <a:cs typeface="Arial MT"/>
            </a:endParaRPr>
          </a:p>
        </p:txBody>
      </p:sp>
      <p:grpSp>
        <p:nvGrpSpPr>
          <p:cNvPr id="17" name="object 17"/>
          <p:cNvGrpSpPr/>
          <p:nvPr/>
        </p:nvGrpSpPr>
        <p:grpSpPr>
          <a:xfrm>
            <a:off x="180594" y="3832859"/>
            <a:ext cx="2689860" cy="2278380"/>
            <a:chOff x="180594" y="3832859"/>
            <a:chExt cx="2689860" cy="2278380"/>
          </a:xfrm>
        </p:grpSpPr>
        <p:pic>
          <p:nvPicPr>
            <p:cNvPr id="18" name="object 18"/>
            <p:cNvPicPr/>
            <p:nvPr/>
          </p:nvPicPr>
          <p:blipFill>
            <a:blip r:embed="rId4" cstate="print"/>
            <a:stretch>
              <a:fillRect/>
            </a:stretch>
          </p:blipFill>
          <p:spPr>
            <a:xfrm>
              <a:off x="2391917" y="5036820"/>
              <a:ext cx="478523" cy="416801"/>
            </a:xfrm>
            <a:prstGeom prst="rect">
              <a:avLst/>
            </a:prstGeom>
          </p:spPr>
        </p:pic>
        <p:pic>
          <p:nvPicPr>
            <p:cNvPr id="19" name="object 19"/>
            <p:cNvPicPr/>
            <p:nvPr/>
          </p:nvPicPr>
          <p:blipFill>
            <a:blip r:embed="rId5" cstate="print"/>
            <a:stretch>
              <a:fillRect/>
            </a:stretch>
          </p:blipFill>
          <p:spPr>
            <a:xfrm>
              <a:off x="180594" y="3832859"/>
              <a:ext cx="2310371" cy="2278379"/>
            </a:xfrm>
            <a:prstGeom prst="rect">
              <a:avLst/>
            </a:prstGeom>
          </p:spPr>
        </p:pic>
        <p:pic>
          <p:nvPicPr>
            <p:cNvPr id="20" name="object 20"/>
            <p:cNvPicPr/>
            <p:nvPr/>
          </p:nvPicPr>
          <p:blipFill>
            <a:blip r:embed="rId6" cstate="print"/>
            <a:stretch>
              <a:fillRect/>
            </a:stretch>
          </p:blipFill>
          <p:spPr>
            <a:xfrm>
              <a:off x="374904" y="4027170"/>
              <a:ext cx="1723643" cy="1691639"/>
            </a:xfrm>
            <a:prstGeom prst="rect">
              <a:avLst/>
            </a:prstGeom>
          </p:spPr>
        </p:pic>
      </p:grpSp>
      <p:grpSp>
        <p:nvGrpSpPr>
          <p:cNvPr id="21" name="object 21"/>
          <p:cNvGrpSpPr/>
          <p:nvPr/>
        </p:nvGrpSpPr>
        <p:grpSpPr>
          <a:xfrm>
            <a:off x="3217164" y="1882901"/>
            <a:ext cx="8463915" cy="3226435"/>
            <a:chOff x="3217164" y="1882901"/>
            <a:chExt cx="8463915" cy="3226435"/>
          </a:xfrm>
        </p:grpSpPr>
        <p:pic>
          <p:nvPicPr>
            <p:cNvPr id="22" name="object 22"/>
            <p:cNvPicPr/>
            <p:nvPr/>
          </p:nvPicPr>
          <p:blipFill>
            <a:blip r:embed="rId7" cstate="print"/>
            <a:stretch>
              <a:fillRect/>
            </a:stretch>
          </p:blipFill>
          <p:spPr>
            <a:xfrm>
              <a:off x="3217164" y="1937003"/>
              <a:ext cx="5074919" cy="2810052"/>
            </a:xfrm>
            <a:prstGeom prst="rect">
              <a:avLst/>
            </a:prstGeom>
          </p:spPr>
        </p:pic>
        <p:pic>
          <p:nvPicPr>
            <p:cNvPr id="23" name="object 23"/>
            <p:cNvPicPr/>
            <p:nvPr/>
          </p:nvPicPr>
          <p:blipFill>
            <a:blip r:embed="rId8" cstate="print"/>
            <a:stretch>
              <a:fillRect/>
            </a:stretch>
          </p:blipFill>
          <p:spPr>
            <a:xfrm>
              <a:off x="8097786" y="1882901"/>
              <a:ext cx="2775953" cy="3226295"/>
            </a:xfrm>
            <a:prstGeom prst="rect">
              <a:avLst/>
            </a:prstGeom>
          </p:spPr>
        </p:pic>
        <p:pic>
          <p:nvPicPr>
            <p:cNvPr id="24" name="object 24"/>
            <p:cNvPicPr/>
            <p:nvPr/>
          </p:nvPicPr>
          <p:blipFill>
            <a:blip r:embed="rId9" cstate="print"/>
            <a:stretch>
              <a:fillRect/>
            </a:stretch>
          </p:blipFill>
          <p:spPr>
            <a:xfrm>
              <a:off x="8292084" y="2077212"/>
              <a:ext cx="2189224" cy="2639567"/>
            </a:xfrm>
            <a:prstGeom prst="rect">
              <a:avLst/>
            </a:prstGeom>
          </p:spPr>
        </p:pic>
        <p:pic>
          <p:nvPicPr>
            <p:cNvPr id="25" name="object 25"/>
            <p:cNvPicPr/>
            <p:nvPr/>
          </p:nvPicPr>
          <p:blipFill>
            <a:blip r:embed="rId10" cstate="print"/>
            <a:stretch>
              <a:fillRect/>
            </a:stretch>
          </p:blipFill>
          <p:spPr>
            <a:xfrm>
              <a:off x="10465307" y="1954529"/>
              <a:ext cx="1215388" cy="3031997"/>
            </a:xfrm>
            <a:prstGeom prst="rect">
              <a:avLst/>
            </a:prstGeom>
          </p:spPr>
        </p:pic>
      </p:grpSp>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28" name="object 28"/>
          <p:cNvSpPr txBox="1"/>
          <p:nvPr/>
        </p:nvSpPr>
        <p:spPr>
          <a:xfrm>
            <a:off x="11639788" y="6562955"/>
            <a:ext cx="194945" cy="196215"/>
          </a:xfrm>
          <a:prstGeom prst="rect">
            <a:avLst/>
          </a:prstGeom>
        </p:spPr>
        <p:txBody>
          <a:bodyPr vert="horz" wrap="square" lIns="0" tIns="0" rIns="0" bIns="0" rtlCol="0">
            <a:spAutoFit/>
          </a:bodyPr>
          <a:lstStyle/>
          <a:p>
            <a:pPr marL="12700">
              <a:lnSpc>
                <a:spcPts val="1425"/>
              </a:lnSpc>
            </a:pPr>
            <a:r>
              <a:rPr sz="1200" spc="-25" dirty="0">
                <a:latin typeface="Arial MT"/>
                <a:cs typeface="Arial MT"/>
              </a:rPr>
              <a:t>18</a:t>
            </a:r>
            <a:endParaRPr sz="1200">
              <a:latin typeface="Arial MT"/>
              <a:cs typeface="Arial M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0" dirty="0">
                <a:solidFill>
                  <a:srgbClr val="756F6F"/>
                </a:solidFill>
              </a:rPr>
              <a:t> </a:t>
            </a:r>
            <a:r>
              <a:rPr sz="2000" dirty="0">
                <a:solidFill>
                  <a:srgbClr val="756F6F"/>
                </a:solidFill>
              </a:rPr>
              <a:t>18:</a:t>
            </a:r>
            <a:r>
              <a:rPr sz="2000" spc="-65" dirty="0">
                <a:solidFill>
                  <a:srgbClr val="756F6F"/>
                </a:solidFill>
              </a:rPr>
              <a:t> </a:t>
            </a:r>
            <a:r>
              <a:rPr sz="2000" spc="-10" dirty="0">
                <a:solidFill>
                  <a:srgbClr val="756F6F"/>
                </a:solidFill>
              </a:rPr>
              <a:t>Burns</a:t>
            </a:r>
            <a:endParaRPr sz="2000"/>
          </a:p>
        </p:txBody>
      </p:sp>
      <p:sp>
        <p:nvSpPr>
          <p:cNvPr id="3" name="object 3"/>
          <p:cNvSpPr txBox="1"/>
          <p:nvPr/>
        </p:nvSpPr>
        <p:spPr>
          <a:xfrm>
            <a:off x="9445229" y="6558274"/>
            <a:ext cx="1983105" cy="185420"/>
          </a:xfrm>
          <a:prstGeom prst="rect">
            <a:avLst/>
          </a:prstGeom>
        </p:spPr>
        <p:txBody>
          <a:bodyPr vert="horz" wrap="square" lIns="0" tIns="12700" rIns="0" bIns="0" rtlCol="0">
            <a:spAutoFit/>
          </a:bodyPr>
          <a:lstStyle/>
          <a:p>
            <a:pPr marL="12700">
              <a:lnSpc>
                <a:spcPct val="100000"/>
              </a:lnSpc>
              <a:spcBef>
                <a:spcPts val="100"/>
              </a:spcBef>
            </a:pPr>
            <a:r>
              <a:rPr sz="1050" spc="-10" dirty="0">
                <a:solidFill>
                  <a:srgbClr val="CD9146"/>
                </a:solidFill>
                <a:latin typeface="Arial MT"/>
                <a:cs typeface="Arial MT"/>
              </a:rPr>
              <a:t>#TCCC-CPP-PPT-</a:t>
            </a:r>
            <a:r>
              <a:rPr sz="1050" dirty="0">
                <a:solidFill>
                  <a:srgbClr val="CD9146"/>
                </a:solidFill>
                <a:latin typeface="Arial MT"/>
                <a:cs typeface="Arial MT"/>
              </a:rPr>
              <a:t>18</a:t>
            </a:r>
            <a:r>
              <a:rPr sz="1050" spc="20" dirty="0">
                <a:solidFill>
                  <a:srgbClr val="CD9146"/>
                </a:solidFill>
                <a:latin typeface="Arial MT"/>
                <a:cs typeface="Arial MT"/>
              </a:rPr>
              <a:t> </a:t>
            </a:r>
            <a:r>
              <a:rPr sz="1050" dirty="0">
                <a:solidFill>
                  <a:srgbClr val="CD9146"/>
                </a:solidFill>
                <a:latin typeface="Arial MT"/>
                <a:cs typeface="Arial MT"/>
              </a:rPr>
              <a:t>08</a:t>
            </a:r>
            <a:r>
              <a:rPr sz="1050" spc="10" dirty="0">
                <a:solidFill>
                  <a:srgbClr val="CD9146"/>
                </a:solidFill>
                <a:latin typeface="Arial MT"/>
                <a:cs typeface="Arial MT"/>
              </a:rPr>
              <a:t> </a:t>
            </a:r>
            <a:r>
              <a:rPr sz="1050" dirty="0">
                <a:solidFill>
                  <a:srgbClr val="CD9146"/>
                </a:solidFill>
                <a:latin typeface="Arial MT"/>
                <a:cs typeface="Arial MT"/>
              </a:rPr>
              <a:t>AUG </a:t>
            </a:r>
            <a:r>
              <a:rPr sz="1050" spc="-2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70"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latin typeface="Arial MT"/>
                <a:cs typeface="Arial MT"/>
              </a:rPr>
              <a:t>2</a:t>
            </a:r>
            <a:endParaRPr sz="1200">
              <a:latin typeface="Arial MT"/>
              <a:cs typeface="Arial MT"/>
            </a:endParaRPr>
          </a:p>
        </p:txBody>
      </p:sp>
      <p:grpSp>
        <p:nvGrpSpPr>
          <p:cNvPr id="6" name="object 6"/>
          <p:cNvGrpSpPr/>
          <p:nvPr/>
        </p:nvGrpSpPr>
        <p:grpSpPr>
          <a:xfrm>
            <a:off x="963167" y="1333500"/>
            <a:ext cx="10349865" cy="4469130"/>
            <a:chOff x="963167" y="1333500"/>
            <a:chExt cx="10349865" cy="4469130"/>
          </a:xfrm>
        </p:grpSpPr>
        <p:sp>
          <p:nvSpPr>
            <p:cNvPr id="7" name="object 7"/>
            <p:cNvSpPr/>
            <p:nvPr/>
          </p:nvSpPr>
          <p:spPr>
            <a:xfrm>
              <a:off x="982217" y="1545337"/>
              <a:ext cx="10311765" cy="4238625"/>
            </a:xfrm>
            <a:custGeom>
              <a:avLst/>
              <a:gdLst/>
              <a:ahLst/>
              <a:cxnLst/>
              <a:rect l="l" t="t" r="r" b="b"/>
              <a:pathLst>
                <a:path w="10311765" h="4238625">
                  <a:moveTo>
                    <a:pt x="390715" y="0"/>
                  </a:moveTo>
                  <a:lnTo>
                    <a:pt x="390715" y="0"/>
                  </a:lnTo>
                  <a:lnTo>
                    <a:pt x="8959113" y="0"/>
                  </a:lnTo>
                  <a:lnTo>
                    <a:pt x="9013859" y="2133"/>
                  </a:lnTo>
                  <a:lnTo>
                    <a:pt x="9066878" y="8383"/>
                  </a:lnTo>
                  <a:lnTo>
                    <a:pt x="9117857" y="18527"/>
                  </a:lnTo>
                  <a:lnTo>
                    <a:pt x="9166484" y="32340"/>
                  </a:lnTo>
                  <a:lnTo>
                    <a:pt x="9212446" y="49599"/>
                  </a:lnTo>
                  <a:lnTo>
                    <a:pt x="9255431" y="70079"/>
                  </a:lnTo>
                  <a:lnTo>
                    <a:pt x="9295126" y="93557"/>
                  </a:lnTo>
                  <a:lnTo>
                    <a:pt x="9331220" y="119809"/>
                  </a:lnTo>
                  <a:lnTo>
                    <a:pt x="9363398" y="148610"/>
                  </a:lnTo>
                  <a:lnTo>
                    <a:pt x="9391350" y="179737"/>
                  </a:lnTo>
                  <a:lnTo>
                    <a:pt x="9414761" y="212966"/>
                  </a:lnTo>
                  <a:lnTo>
                    <a:pt x="9433321" y="248074"/>
                  </a:lnTo>
                  <a:lnTo>
                    <a:pt x="9446717" y="284835"/>
                  </a:lnTo>
                  <a:lnTo>
                    <a:pt x="10311384" y="2079434"/>
                  </a:lnTo>
                  <a:lnTo>
                    <a:pt x="9446717" y="3953408"/>
                  </a:lnTo>
                  <a:lnTo>
                    <a:pt x="9433321" y="3990167"/>
                  </a:lnTo>
                  <a:lnTo>
                    <a:pt x="9414761" y="4025272"/>
                  </a:lnTo>
                  <a:lnTo>
                    <a:pt x="9391350" y="4058501"/>
                  </a:lnTo>
                  <a:lnTo>
                    <a:pt x="9363398" y="4089627"/>
                  </a:lnTo>
                  <a:lnTo>
                    <a:pt x="9331220" y="4118429"/>
                  </a:lnTo>
                  <a:lnTo>
                    <a:pt x="9295126" y="4144681"/>
                  </a:lnTo>
                  <a:lnTo>
                    <a:pt x="9255431" y="4168160"/>
                  </a:lnTo>
                  <a:lnTo>
                    <a:pt x="9212446" y="4188641"/>
                  </a:lnTo>
                  <a:lnTo>
                    <a:pt x="9166484" y="4205900"/>
                  </a:lnTo>
                  <a:lnTo>
                    <a:pt x="9117857" y="4219714"/>
                  </a:lnTo>
                  <a:lnTo>
                    <a:pt x="9066878" y="4229859"/>
                  </a:lnTo>
                  <a:lnTo>
                    <a:pt x="9013859" y="4236110"/>
                  </a:lnTo>
                  <a:lnTo>
                    <a:pt x="8959113" y="4238244"/>
                  </a:lnTo>
                  <a:lnTo>
                    <a:pt x="458812" y="4238244"/>
                  </a:lnTo>
                  <a:lnTo>
                    <a:pt x="401333" y="4235843"/>
                  </a:lnTo>
                  <a:lnTo>
                    <a:pt x="346842" y="4228822"/>
                  </a:lnTo>
                  <a:lnTo>
                    <a:pt x="295543" y="4217446"/>
                  </a:lnTo>
                  <a:lnTo>
                    <a:pt x="247637" y="4201985"/>
                  </a:lnTo>
                  <a:lnTo>
                    <a:pt x="203330" y="4182704"/>
                  </a:lnTo>
                  <a:lnTo>
                    <a:pt x="162824" y="4159873"/>
                  </a:lnTo>
                  <a:lnTo>
                    <a:pt x="126322" y="4133759"/>
                  </a:lnTo>
                  <a:lnTo>
                    <a:pt x="94027" y="4104629"/>
                  </a:lnTo>
                  <a:lnTo>
                    <a:pt x="66143" y="4072751"/>
                  </a:lnTo>
                  <a:lnTo>
                    <a:pt x="42874" y="4038393"/>
                  </a:lnTo>
                  <a:lnTo>
                    <a:pt x="24421" y="4001823"/>
                  </a:lnTo>
                  <a:lnTo>
                    <a:pt x="10989" y="3963308"/>
                  </a:lnTo>
                  <a:lnTo>
                    <a:pt x="2781" y="3923115"/>
                  </a:lnTo>
                  <a:lnTo>
                    <a:pt x="0" y="3881513"/>
                  </a:lnTo>
                  <a:lnTo>
                    <a:pt x="0" y="338251"/>
                  </a:lnTo>
                  <a:lnTo>
                    <a:pt x="2075" y="293815"/>
                  </a:lnTo>
                  <a:lnTo>
                    <a:pt x="8382" y="251593"/>
                  </a:lnTo>
                  <a:lnTo>
                    <a:pt x="19037" y="211818"/>
                  </a:lnTo>
                  <a:lnTo>
                    <a:pt x="34158" y="174723"/>
                  </a:lnTo>
                  <a:lnTo>
                    <a:pt x="53865" y="140542"/>
                  </a:lnTo>
                  <a:lnTo>
                    <a:pt x="78273" y="109508"/>
                  </a:lnTo>
                  <a:lnTo>
                    <a:pt x="107502" y="81855"/>
                  </a:lnTo>
                  <a:lnTo>
                    <a:pt x="141670" y="57816"/>
                  </a:lnTo>
                  <a:lnTo>
                    <a:pt x="180894" y="37625"/>
                  </a:lnTo>
                  <a:lnTo>
                    <a:pt x="225292" y="21514"/>
                  </a:lnTo>
                  <a:lnTo>
                    <a:pt x="274983" y="9717"/>
                  </a:lnTo>
                  <a:lnTo>
                    <a:pt x="330085" y="2468"/>
                  </a:lnTo>
                  <a:lnTo>
                    <a:pt x="390715" y="0"/>
                  </a:lnTo>
                  <a:close/>
                </a:path>
              </a:pathLst>
            </a:custGeom>
            <a:ln w="38100">
              <a:solidFill>
                <a:srgbClr val="2D3334"/>
              </a:solidFill>
            </a:ln>
          </p:spPr>
          <p:txBody>
            <a:bodyPr wrap="square" lIns="0" tIns="0" rIns="0" bIns="0" rtlCol="0"/>
            <a:lstStyle/>
            <a:p>
              <a:endParaRPr/>
            </a:p>
          </p:txBody>
        </p:sp>
        <p:sp>
          <p:nvSpPr>
            <p:cNvPr id="8" name="object 8"/>
            <p:cNvSpPr/>
            <p:nvPr/>
          </p:nvSpPr>
          <p:spPr>
            <a:xfrm>
              <a:off x="4448555" y="1333500"/>
              <a:ext cx="2579370" cy="424815"/>
            </a:xfrm>
            <a:custGeom>
              <a:avLst/>
              <a:gdLst/>
              <a:ahLst/>
              <a:cxnLst/>
              <a:rect l="l" t="t" r="r" b="b"/>
              <a:pathLst>
                <a:path w="2579370" h="424814">
                  <a:moveTo>
                    <a:pt x="2579370" y="0"/>
                  </a:moveTo>
                  <a:lnTo>
                    <a:pt x="0" y="0"/>
                  </a:lnTo>
                  <a:lnTo>
                    <a:pt x="0" y="424434"/>
                  </a:lnTo>
                  <a:lnTo>
                    <a:pt x="2579370" y="424434"/>
                  </a:lnTo>
                  <a:lnTo>
                    <a:pt x="2579370" y="0"/>
                  </a:lnTo>
                  <a:close/>
                </a:path>
              </a:pathLst>
            </a:custGeom>
            <a:solidFill>
              <a:srgbClr val="FFFFFF"/>
            </a:solidFill>
          </p:spPr>
          <p:txBody>
            <a:bodyPr wrap="square" lIns="0" tIns="0" rIns="0" bIns="0" rtlCol="0"/>
            <a:lstStyle/>
            <a:p>
              <a:endParaRPr/>
            </a:p>
          </p:txBody>
        </p:sp>
      </p:grpSp>
      <p:grpSp>
        <p:nvGrpSpPr>
          <p:cNvPr id="9" name="object 9"/>
          <p:cNvGrpSpPr/>
          <p:nvPr/>
        </p:nvGrpSpPr>
        <p:grpSpPr>
          <a:xfrm>
            <a:off x="940942" y="5857366"/>
            <a:ext cx="10106660" cy="454659"/>
            <a:chOff x="940942" y="5857366"/>
            <a:chExt cx="10106660" cy="454659"/>
          </a:xfrm>
        </p:grpSpPr>
        <p:sp>
          <p:nvSpPr>
            <p:cNvPr id="10" name="object 10"/>
            <p:cNvSpPr/>
            <p:nvPr/>
          </p:nvSpPr>
          <p:spPr>
            <a:xfrm>
              <a:off x="982217" y="5898641"/>
              <a:ext cx="10024110" cy="372110"/>
            </a:xfrm>
            <a:custGeom>
              <a:avLst/>
              <a:gdLst/>
              <a:ahLst/>
              <a:cxnLst/>
              <a:rect l="l" t="t" r="r" b="b"/>
              <a:pathLst>
                <a:path w="10024110" h="372110">
                  <a:moveTo>
                    <a:pt x="9816617" y="0"/>
                  </a:moveTo>
                  <a:lnTo>
                    <a:pt x="0" y="0"/>
                  </a:lnTo>
                  <a:lnTo>
                    <a:pt x="0" y="371856"/>
                  </a:lnTo>
                  <a:lnTo>
                    <a:pt x="9816617" y="371856"/>
                  </a:lnTo>
                  <a:lnTo>
                    <a:pt x="10024110" y="185928"/>
                  </a:lnTo>
                  <a:lnTo>
                    <a:pt x="9816617" y="0"/>
                  </a:lnTo>
                  <a:close/>
                </a:path>
              </a:pathLst>
            </a:custGeom>
            <a:solidFill>
              <a:srgbClr val="D7D7D7"/>
            </a:solidFill>
          </p:spPr>
          <p:txBody>
            <a:bodyPr wrap="square" lIns="0" tIns="0" rIns="0" bIns="0" rtlCol="0"/>
            <a:lstStyle/>
            <a:p>
              <a:endParaRPr/>
            </a:p>
          </p:txBody>
        </p:sp>
        <p:sp>
          <p:nvSpPr>
            <p:cNvPr id="11" name="object 11"/>
            <p:cNvSpPr/>
            <p:nvPr/>
          </p:nvSpPr>
          <p:spPr>
            <a:xfrm>
              <a:off x="982217" y="5898641"/>
              <a:ext cx="10024110" cy="372110"/>
            </a:xfrm>
            <a:custGeom>
              <a:avLst/>
              <a:gdLst/>
              <a:ahLst/>
              <a:cxnLst/>
              <a:rect l="l" t="t" r="r" b="b"/>
              <a:pathLst>
                <a:path w="10024110" h="372110">
                  <a:moveTo>
                    <a:pt x="0" y="0"/>
                  </a:moveTo>
                  <a:lnTo>
                    <a:pt x="9816617" y="0"/>
                  </a:lnTo>
                  <a:lnTo>
                    <a:pt x="10024110" y="185928"/>
                  </a:lnTo>
                  <a:lnTo>
                    <a:pt x="9816617"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2" name="object 12"/>
          <p:cNvSpPr txBox="1"/>
          <p:nvPr/>
        </p:nvSpPr>
        <p:spPr>
          <a:xfrm>
            <a:off x="1498409" y="963405"/>
            <a:ext cx="9195435" cy="749300"/>
          </a:xfrm>
          <a:prstGeom prst="rect">
            <a:avLst/>
          </a:prstGeom>
        </p:spPr>
        <p:txBody>
          <a:bodyPr vert="horz" wrap="square" lIns="0" tIns="48260" rIns="0" bIns="0" rtlCol="0">
            <a:spAutoFit/>
          </a:bodyPr>
          <a:lstStyle/>
          <a:p>
            <a:pPr marL="12700">
              <a:lnSpc>
                <a:spcPct val="100000"/>
              </a:lnSpc>
              <a:spcBef>
                <a:spcPts val="380"/>
              </a:spcBef>
            </a:pPr>
            <a:r>
              <a:rPr sz="1800" b="1" dirty="0">
                <a:solidFill>
                  <a:srgbClr val="BB8542"/>
                </a:solidFill>
                <a:latin typeface="Arial"/>
                <a:cs typeface="Arial"/>
              </a:rPr>
              <a:t>TACTICAL</a:t>
            </a:r>
            <a:r>
              <a:rPr sz="1800" b="1" spc="-65" dirty="0">
                <a:solidFill>
                  <a:srgbClr val="BB8542"/>
                </a:solidFill>
                <a:latin typeface="Arial"/>
                <a:cs typeface="Arial"/>
              </a:rPr>
              <a:t> </a:t>
            </a:r>
            <a:r>
              <a:rPr sz="1800" b="1" dirty="0">
                <a:solidFill>
                  <a:srgbClr val="BB8542"/>
                </a:solidFill>
                <a:latin typeface="Arial"/>
                <a:cs typeface="Arial"/>
              </a:rPr>
              <a:t>COMBAT</a:t>
            </a:r>
            <a:r>
              <a:rPr sz="1800" b="1" spc="-60" dirty="0">
                <a:solidFill>
                  <a:srgbClr val="BB8542"/>
                </a:solidFill>
                <a:latin typeface="Arial"/>
                <a:cs typeface="Arial"/>
              </a:rPr>
              <a:t> </a:t>
            </a:r>
            <a:r>
              <a:rPr sz="1800" b="1" dirty="0">
                <a:solidFill>
                  <a:srgbClr val="BB8542"/>
                </a:solidFill>
                <a:latin typeface="Arial"/>
                <a:cs typeface="Arial"/>
              </a:rPr>
              <a:t>CASUALTY</a:t>
            </a:r>
            <a:r>
              <a:rPr sz="1800" b="1" spc="-60" dirty="0">
                <a:solidFill>
                  <a:srgbClr val="BB8542"/>
                </a:solidFill>
                <a:latin typeface="Arial"/>
                <a:cs typeface="Arial"/>
              </a:rPr>
              <a:t> </a:t>
            </a:r>
            <a:r>
              <a:rPr sz="1800" b="1" dirty="0">
                <a:solidFill>
                  <a:srgbClr val="BB8542"/>
                </a:solidFill>
                <a:latin typeface="Arial"/>
                <a:cs typeface="Arial"/>
              </a:rPr>
              <a:t>CARE</a:t>
            </a:r>
            <a:r>
              <a:rPr sz="1800" b="1" spc="-65" dirty="0">
                <a:solidFill>
                  <a:srgbClr val="BB8542"/>
                </a:solidFill>
                <a:latin typeface="Arial"/>
                <a:cs typeface="Arial"/>
              </a:rPr>
              <a:t> </a:t>
            </a:r>
            <a:r>
              <a:rPr sz="1800" b="1" dirty="0">
                <a:solidFill>
                  <a:srgbClr val="BB8542"/>
                </a:solidFill>
                <a:latin typeface="Arial"/>
                <a:cs typeface="Arial"/>
              </a:rPr>
              <a:t>(TCCC)</a:t>
            </a:r>
            <a:r>
              <a:rPr sz="1800" b="1" spc="-60" dirty="0">
                <a:solidFill>
                  <a:srgbClr val="BB8542"/>
                </a:solidFill>
                <a:latin typeface="Arial"/>
                <a:cs typeface="Arial"/>
              </a:rPr>
              <a:t> </a:t>
            </a:r>
            <a:r>
              <a:rPr sz="1800" b="1" spc="-10" dirty="0">
                <a:solidFill>
                  <a:srgbClr val="BB8542"/>
                </a:solidFill>
                <a:latin typeface="Arial"/>
                <a:cs typeface="Arial"/>
              </a:rPr>
              <a:t>ROLE-</a:t>
            </a:r>
            <a:r>
              <a:rPr sz="1800" b="1" dirty="0">
                <a:solidFill>
                  <a:srgbClr val="BB8542"/>
                </a:solidFill>
                <a:latin typeface="Arial"/>
                <a:cs typeface="Arial"/>
              </a:rPr>
              <a:t>BASED</a:t>
            </a:r>
            <a:r>
              <a:rPr sz="1800" b="1" spc="-60" dirty="0">
                <a:solidFill>
                  <a:srgbClr val="BB8542"/>
                </a:solidFill>
                <a:latin typeface="Arial"/>
                <a:cs typeface="Arial"/>
              </a:rPr>
              <a:t> </a:t>
            </a:r>
            <a:r>
              <a:rPr sz="1800" b="1" dirty="0">
                <a:solidFill>
                  <a:srgbClr val="BB8542"/>
                </a:solidFill>
                <a:latin typeface="Arial"/>
                <a:cs typeface="Arial"/>
              </a:rPr>
              <a:t>TRAINING</a:t>
            </a:r>
            <a:r>
              <a:rPr sz="1800" b="1" spc="-65" dirty="0">
                <a:solidFill>
                  <a:srgbClr val="BB8542"/>
                </a:solidFill>
                <a:latin typeface="Arial"/>
                <a:cs typeface="Arial"/>
              </a:rPr>
              <a:t> </a:t>
            </a:r>
            <a:r>
              <a:rPr sz="1800" b="1" spc="-10" dirty="0">
                <a:solidFill>
                  <a:srgbClr val="BB8542"/>
                </a:solidFill>
                <a:latin typeface="Arial"/>
                <a:cs typeface="Arial"/>
              </a:rPr>
              <a:t>SPECTRUM</a:t>
            </a:r>
            <a:endParaRPr sz="1800">
              <a:latin typeface="Arial"/>
              <a:cs typeface="Arial"/>
            </a:endParaRPr>
          </a:p>
          <a:p>
            <a:pPr marR="708025" algn="ctr">
              <a:lnSpc>
                <a:spcPct val="100000"/>
              </a:lnSpc>
              <a:spcBef>
                <a:spcPts val="375"/>
              </a:spcBef>
            </a:pPr>
            <a:r>
              <a:rPr sz="2400" b="1" dirty="0">
                <a:latin typeface="Arial"/>
                <a:cs typeface="Arial"/>
              </a:rPr>
              <a:t>ROLE</a:t>
            </a:r>
            <a:r>
              <a:rPr sz="2400" b="1" spc="-25" dirty="0">
                <a:latin typeface="Arial"/>
                <a:cs typeface="Arial"/>
              </a:rPr>
              <a:t> </a:t>
            </a:r>
            <a:r>
              <a:rPr sz="2400" b="1" dirty="0">
                <a:latin typeface="Arial"/>
                <a:cs typeface="Arial"/>
              </a:rPr>
              <a:t>1</a:t>
            </a:r>
            <a:r>
              <a:rPr sz="2400" b="1" spc="-15" dirty="0">
                <a:latin typeface="Arial"/>
                <a:cs typeface="Arial"/>
              </a:rPr>
              <a:t> </a:t>
            </a:r>
            <a:r>
              <a:rPr sz="2400" b="1" spc="-20" dirty="0">
                <a:latin typeface="Arial"/>
                <a:cs typeface="Arial"/>
              </a:rPr>
              <a:t>CARE</a:t>
            </a:r>
            <a:endParaRPr sz="2400">
              <a:latin typeface="Arial"/>
              <a:cs typeface="Arial"/>
            </a:endParaRPr>
          </a:p>
        </p:txBody>
      </p:sp>
      <p:grpSp>
        <p:nvGrpSpPr>
          <p:cNvPr id="13" name="object 13"/>
          <p:cNvGrpSpPr/>
          <p:nvPr/>
        </p:nvGrpSpPr>
        <p:grpSpPr>
          <a:xfrm>
            <a:off x="2509139" y="1761744"/>
            <a:ext cx="2519680" cy="646430"/>
            <a:chOff x="2509139" y="1761744"/>
            <a:chExt cx="2519680" cy="646430"/>
          </a:xfrm>
        </p:grpSpPr>
        <p:sp>
          <p:nvSpPr>
            <p:cNvPr id="14" name="object 14"/>
            <p:cNvSpPr/>
            <p:nvPr/>
          </p:nvSpPr>
          <p:spPr>
            <a:xfrm>
              <a:off x="2521839" y="2039493"/>
              <a:ext cx="2494280" cy="315595"/>
            </a:xfrm>
            <a:custGeom>
              <a:avLst/>
              <a:gdLst/>
              <a:ahLst/>
              <a:cxnLst/>
              <a:rect l="l" t="t" r="r" b="b"/>
              <a:pathLst>
                <a:path w="2494279" h="315594">
                  <a:moveTo>
                    <a:pt x="0" y="315467"/>
                  </a:moveTo>
                  <a:lnTo>
                    <a:pt x="3482" y="268849"/>
                  </a:lnTo>
                  <a:lnTo>
                    <a:pt x="13598" y="224355"/>
                  </a:lnTo>
                  <a:lnTo>
                    <a:pt x="29852" y="182473"/>
                  </a:lnTo>
                  <a:lnTo>
                    <a:pt x="51745" y="143690"/>
                  </a:lnTo>
                  <a:lnTo>
                    <a:pt x="78781" y="108496"/>
                  </a:lnTo>
                  <a:lnTo>
                    <a:pt x="110464" y="77377"/>
                  </a:lnTo>
                  <a:lnTo>
                    <a:pt x="146297" y="50823"/>
                  </a:lnTo>
                  <a:lnTo>
                    <a:pt x="185781" y="29319"/>
                  </a:lnTo>
                  <a:lnTo>
                    <a:pt x="228422" y="13356"/>
                  </a:lnTo>
                  <a:lnTo>
                    <a:pt x="273721" y="3420"/>
                  </a:lnTo>
                  <a:lnTo>
                    <a:pt x="321183" y="0"/>
                  </a:lnTo>
                  <a:lnTo>
                    <a:pt x="2172843" y="0"/>
                  </a:lnTo>
                  <a:lnTo>
                    <a:pt x="2220304" y="3420"/>
                  </a:lnTo>
                  <a:lnTo>
                    <a:pt x="2265603" y="13356"/>
                  </a:lnTo>
                  <a:lnTo>
                    <a:pt x="2308244" y="29319"/>
                  </a:lnTo>
                  <a:lnTo>
                    <a:pt x="2347728" y="50823"/>
                  </a:lnTo>
                  <a:lnTo>
                    <a:pt x="2383561" y="77377"/>
                  </a:lnTo>
                  <a:lnTo>
                    <a:pt x="2415244" y="108496"/>
                  </a:lnTo>
                  <a:lnTo>
                    <a:pt x="2442280" y="143690"/>
                  </a:lnTo>
                  <a:lnTo>
                    <a:pt x="2464173" y="182473"/>
                  </a:lnTo>
                  <a:lnTo>
                    <a:pt x="2480427" y="224355"/>
                  </a:lnTo>
                  <a:lnTo>
                    <a:pt x="2490543" y="268849"/>
                  </a:lnTo>
                  <a:lnTo>
                    <a:pt x="2494026" y="315467"/>
                  </a:lnTo>
                </a:path>
              </a:pathLst>
            </a:custGeom>
            <a:ln w="25400">
              <a:solidFill>
                <a:srgbClr val="BEBEBE"/>
              </a:solidFill>
            </a:ln>
          </p:spPr>
          <p:txBody>
            <a:bodyPr wrap="square" lIns="0" tIns="0" rIns="0" bIns="0" rtlCol="0"/>
            <a:lstStyle/>
            <a:p>
              <a:endParaRPr/>
            </a:p>
          </p:txBody>
        </p:sp>
        <p:sp>
          <p:nvSpPr>
            <p:cNvPr id="15" name="object 15"/>
            <p:cNvSpPr/>
            <p:nvPr/>
          </p:nvSpPr>
          <p:spPr>
            <a:xfrm>
              <a:off x="2882646" y="1761744"/>
              <a:ext cx="1771650" cy="646430"/>
            </a:xfrm>
            <a:custGeom>
              <a:avLst/>
              <a:gdLst/>
              <a:ahLst/>
              <a:cxnLst/>
              <a:rect l="l" t="t" r="r" b="b"/>
              <a:pathLst>
                <a:path w="1771650" h="646430">
                  <a:moveTo>
                    <a:pt x="1771650" y="0"/>
                  </a:moveTo>
                  <a:lnTo>
                    <a:pt x="0" y="0"/>
                  </a:lnTo>
                  <a:lnTo>
                    <a:pt x="0" y="646176"/>
                  </a:lnTo>
                  <a:lnTo>
                    <a:pt x="1771650" y="646176"/>
                  </a:lnTo>
                  <a:lnTo>
                    <a:pt x="1771650"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2980372" y="1788637"/>
            <a:ext cx="1576070" cy="574040"/>
          </a:xfrm>
          <a:prstGeom prst="rect">
            <a:avLst/>
          </a:prstGeom>
        </p:spPr>
        <p:txBody>
          <a:bodyPr vert="horz" wrap="square" lIns="0" tIns="12700" rIns="0" bIns="0" rtlCol="0">
            <a:spAutoFit/>
          </a:bodyPr>
          <a:lstStyle/>
          <a:p>
            <a:pPr marL="76200" marR="5080" indent="-64135">
              <a:lnSpc>
                <a:spcPct val="100000"/>
              </a:lnSpc>
              <a:spcBef>
                <a:spcPts val="100"/>
              </a:spcBef>
            </a:pPr>
            <a:r>
              <a:rPr sz="1800" b="1" spc="-10" dirty="0">
                <a:solidFill>
                  <a:srgbClr val="2D3334"/>
                </a:solidFill>
                <a:latin typeface="Arial"/>
                <a:cs typeface="Arial"/>
              </a:rPr>
              <a:t>NONMEDICAL PERSONNEL</a:t>
            </a:r>
            <a:endParaRPr sz="1800">
              <a:latin typeface="Arial"/>
              <a:cs typeface="Arial"/>
            </a:endParaRPr>
          </a:p>
        </p:txBody>
      </p:sp>
      <p:grpSp>
        <p:nvGrpSpPr>
          <p:cNvPr id="17" name="object 17"/>
          <p:cNvGrpSpPr/>
          <p:nvPr/>
        </p:nvGrpSpPr>
        <p:grpSpPr>
          <a:xfrm>
            <a:off x="2109216" y="1747266"/>
            <a:ext cx="7051675" cy="3519804"/>
            <a:chOff x="2109216" y="1747266"/>
            <a:chExt cx="7051675" cy="3519804"/>
          </a:xfrm>
        </p:grpSpPr>
        <p:pic>
          <p:nvPicPr>
            <p:cNvPr id="18" name="object 18"/>
            <p:cNvPicPr/>
            <p:nvPr/>
          </p:nvPicPr>
          <p:blipFill>
            <a:blip r:embed="rId4" cstate="print"/>
            <a:stretch>
              <a:fillRect/>
            </a:stretch>
          </p:blipFill>
          <p:spPr>
            <a:xfrm>
              <a:off x="7289292" y="2403348"/>
              <a:ext cx="1871471" cy="2863595"/>
            </a:xfrm>
            <a:prstGeom prst="rect">
              <a:avLst/>
            </a:prstGeom>
          </p:spPr>
        </p:pic>
        <p:pic>
          <p:nvPicPr>
            <p:cNvPr id="19" name="object 19"/>
            <p:cNvPicPr/>
            <p:nvPr/>
          </p:nvPicPr>
          <p:blipFill>
            <a:blip r:embed="rId5" cstate="print"/>
            <a:stretch>
              <a:fillRect/>
            </a:stretch>
          </p:blipFill>
          <p:spPr>
            <a:xfrm>
              <a:off x="2109216" y="2403348"/>
              <a:ext cx="1546859" cy="2367533"/>
            </a:xfrm>
            <a:prstGeom prst="rect">
              <a:avLst/>
            </a:prstGeom>
          </p:spPr>
        </p:pic>
        <p:sp>
          <p:nvSpPr>
            <p:cNvPr id="20" name="object 20"/>
            <p:cNvSpPr/>
            <p:nvPr/>
          </p:nvSpPr>
          <p:spPr>
            <a:xfrm>
              <a:off x="6224397" y="2022729"/>
              <a:ext cx="2494280" cy="316230"/>
            </a:xfrm>
            <a:custGeom>
              <a:avLst/>
              <a:gdLst/>
              <a:ahLst/>
              <a:cxnLst/>
              <a:rect l="l" t="t" r="r" b="b"/>
              <a:pathLst>
                <a:path w="2494279" h="316230">
                  <a:moveTo>
                    <a:pt x="0" y="316229"/>
                  </a:moveTo>
                  <a:lnTo>
                    <a:pt x="3490" y="269499"/>
                  </a:lnTo>
                  <a:lnTo>
                    <a:pt x="13631" y="224898"/>
                  </a:lnTo>
                  <a:lnTo>
                    <a:pt x="29923" y="182914"/>
                  </a:lnTo>
                  <a:lnTo>
                    <a:pt x="51869" y="144038"/>
                  </a:lnTo>
                  <a:lnTo>
                    <a:pt x="78970" y="108759"/>
                  </a:lnTo>
                  <a:lnTo>
                    <a:pt x="110729" y="77565"/>
                  </a:lnTo>
                  <a:lnTo>
                    <a:pt x="146648" y="50946"/>
                  </a:lnTo>
                  <a:lnTo>
                    <a:pt x="186228" y="29390"/>
                  </a:lnTo>
                  <a:lnTo>
                    <a:pt x="228971" y="13388"/>
                  </a:lnTo>
                  <a:lnTo>
                    <a:pt x="274381" y="3428"/>
                  </a:lnTo>
                  <a:lnTo>
                    <a:pt x="321957" y="0"/>
                  </a:lnTo>
                  <a:lnTo>
                    <a:pt x="2172068" y="0"/>
                  </a:lnTo>
                  <a:lnTo>
                    <a:pt x="2219644" y="3428"/>
                  </a:lnTo>
                  <a:lnTo>
                    <a:pt x="2265054" y="13388"/>
                  </a:lnTo>
                  <a:lnTo>
                    <a:pt x="2307797" y="29390"/>
                  </a:lnTo>
                  <a:lnTo>
                    <a:pt x="2347377" y="50946"/>
                  </a:lnTo>
                  <a:lnTo>
                    <a:pt x="2383296" y="77565"/>
                  </a:lnTo>
                  <a:lnTo>
                    <a:pt x="2415055" y="108759"/>
                  </a:lnTo>
                  <a:lnTo>
                    <a:pt x="2442156" y="144038"/>
                  </a:lnTo>
                  <a:lnTo>
                    <a:pt x="2464102" y="182914"/>
                  </a:lnTo>
                  <a:lnTo>
                    <a:pt x="2480394" y="224898"/>
                  </a:lnTo>
                  <a:lnTo>
                    <a:pt x="2490535" y="269499"/>
                  </a:lnTo>
                  <a:lnTo>
                    <a:pt x="2494026" y="316229"/>
                  </a:lnTo>
                </a:path>
              </a:pathLst>
            </a:custGeom>
            <a:ln w="25400">
              <a:solidFill>
                <a:srgbClr val="BEBEBE"/>
              </a:solidFill>
            </a:ln>
          </p:spPr>
          <p:txBody>
            <a:bodyPr wrap="square" lIns="0" tIns="0" rIns="0" bIns="0" rtlCol="0"/>
            <a:lstStyle/>
            <a:p>
              <a:endParaRPr/>
            </a:p>
          </p:txBody>
        </p:sp>
        <p:sp>
          <p:nvSpPr>
            <p:cNvPr id="21" name="object 21"/>
            <p:cNvSpPr/>
            <p:nvPr/>
          </p:nvSpPr>
          <p:spPr>
            <a:xfrm>
              <a:off x="6685787" y="1747266"/>
              <a:ext cx="1634489" cy="591820"/>
            </a:xfrm>
            <a:custGeom>
              <a:avLst/>
              <a:gdLst/>
              <a:ahLst/>
              <a:cxnLst/>
              <a:rect l="l" t="t" r="r" b="b"/>
              <a:pathLst>
                <a:path w="1634490" h="591819">
                  <a:moveTo>
                    <a:pt x="1634490" y="0"/>
                  </a:moveTo>
                  <a:lnTo>
                    <a:pt x="0" y="0"/>
                  </a:lnTo>
                  <a:lnTo>
                    <a:pt x="0" y="591312"/>
                  </a:lnTo>
                  <a:lnTo>
                    <a:pt x="1634490" y="591312"/>
                  </a:lnTo>
                  <a:lnTo>
                    <a:pt x="1634490" y="0"/>
                  </a:lnTo>
                  <a:close/>
                </a:path>
              </a:pathLst>
            </a:custGeom>
            <a:solidFill>
              <a:srgbClr val="FFFFFF"/>
            </a:solidFill>
          </p:spPr>
          <p:txBody>
            <a:bodyPr wrap="square" lIns="0" tIns="0" rIns="0" bIns="0" rtlCol="0"/>
            <a:lstStyle/>
            <a:p>
              <a:endParaRPr/>
            </a:p>
          </p:txBody>
        </p:sp>
      </p:grpSp>
      <p:sp>
        <p:nvSpPr>
          <p:cNvPr id="22" name="object 22"/>
          <p:cNvSpPr txBox="1"/>
          <p:nvPr/>
        </p:nvSpPr>
        <p:spPr>
          <a:xfrm>
            <a:off x="6778577" y="1746848"/>
            <a:ext cx="1449070" cy="546735"/>
          </a:xfrm>
          <a:prstGeom prst="rect">
            <a:avLst/>
          </a:prstGeom>
        </p:spPr>
        <p:txBody>
          <a:bodyPr vert="horz" wrap="square" lIns="0" tIns="43815" rIns="0" bIns="0" rtlCol="0">
            <a:spAutoFit/>
          </a:bodyPr>
          <a:lstStyle/>
          <a:p>
            <a:pPr marL="12700" marR="5080" indent="189865">
              <a:lnSpc>
                <a:spcPts val="1939"/>
              </a:lnSpc>
              <a:spcBef>
                <a:spcPts val="345"/>
              </a:spcBef>
            </a:pPr>
            <a:r>
              <a:rPr sz="1800" b="1" spc="-10" dirty="0">
                <a:solidFill>
                  <a:srgbClr val="2D3334"/>
                </a:solidFill>
                <a:latin typeface="Arial"/>
                <a:cs typeface="Arial"/>
              </a:rPr>
              <a:t>MEDICAL PERSONNEL</a:t>
            </a:r>
            <a:endParaRPr sz="1800">
              <a:latin typeface="Arial"/>
              <a:cs typeface="Arial"/>
            </a:endParaRPr>
          </a:p>
        </p:txBody>
      </p:sp>
      <p:sp>
        <p:nvSpPr>
          <p:cNvPr id="23" name="object 23"/>
          <p:cNvSpPr txBox="1"/>
          <p:nvPr/>
        </p:nvSpPr>
        <p:spPr>
          <a:xfrm>
            <a:off x="3852412" y="5375644"/>
            <a:ext cx="5237480" cy="852805"/>
          </a:xfrm>
          <a:prstGeom prst="rect">
            <a:avLst/>
          </a:prstGeom>
        </p:spPr>
        <p:txBody>
          <a:bodyPr vert="horz" wrap="square" lIns="0" tIns="12700" rIns="0" bIns="0" rtlCol="0">
            <a:spAutoFit/>
          </a:bodyPr>
          <a:lstStyle/>
          <a:p>
            <a:pPr marL="3483610">
              <a:lnSpc>
                <a:spcPct val="100000"/>
              </a:lnSpc>
              <a:spcBef>
                <a:spcPts val="100"/>
              </a:spcBef>
            </a:pPr>
            <a:r>
              <a:rPr sz="1800" b="1" dirty="0">
                <a:solidFill>
                  <a:srgbClr val="CD9146"/>
                </a:solidFill>
                <a:latin typeface="Arial"/>
                <a:cs typeface="Arial"/>
              </a:rPr>
              <a:t>YOU</a:t>
            </a:r>
            <a:r>
              <a:rPr sz="1800" b="1" spc="-20" dirty="0">
                <a:solidFill>
                  <a:srgbClr val="CD9146"/>
                </a:solidFill>
                <a:latin typeface="Arial"/>
                <a:cs typeface="Arial"/>
              </a:rPr>
              <a:t> </a:t>
            </a:r>
            <a:r>
              <a:rPr sz="1800" b="1" dirty="0">
                <a:solidFill>
                  <a:srgbClr val="CD9146"/>
                </a:solidFill>
                <a:latin typeface="Arial"/>
                <a:cs typeface="Arial"/>
              </a:rPr>
              <a:t>ARE</a:t>
            </a:r>
            <a:r>
              <a:rPr sz="1800" b="1" spc="-15" dirty="0">
                <a:solidFill>
                  <a:srgbClr val="CD9146"/>
                </a:solidFill>
                <a:latin typeface="Arial"/>
                <a:cs typeface="Arial"/>
              </a:rPr>
              <a:t> </a:t>
            </a:r>
            <a:r>
              <a:rPr sz="1800" b="1" spc="-20" dirty="0">
                <a:solidFill>
                  <a:srgbClr val="CD9146"/>
                </a:solidFill>
                <a:latin typeface="Arial"/>
                <a:cs typeface="Arial"/>
              </a:rPr>
              <a:t>HERE</a:t>
            </a:r>
            <a:endParaRPr sz="1800">
              <a:latin typeface="Arial"/>
              <a:cs typeface="Arial"/>
            </a:endParaRPr>
          </a:p>
          <a:p>
            <a:pPr>
              <a:lnSpc>
                <a:spcPct val="100000"/>
              </a:lnSpc>
              <a:spcBef>
                <a:spcPts val="120"/>
              </a:spcBef>
            </a:pPr>
            <a:endParaRPr sz="1800">
              <a:latin typeface="Arial"/>
              <a:cs typeface="Arial"/>
            </a:endParaRPr>
          </a:p>
          <a:p>
            <a:pPr marL="12700">
              <a:lnSpc>
                <a:spcPct val="100000"/>
              </a:lnSpc>
            </a:pPr>
            <a:r>
              <a:rPr sz="1800" b="1" spc="-10" dirty="0">
                <a:solidFill>
                  <a:srgbClr val="585858"/>
                </a:solidFill>
                <a:latin typeface="Arial"/>
                <a:cs typeface="Arial"/>
              </a:rPr>
              <a:t>STANDARDIZED</a:t>
            </a:r>
            <a:r>
              <a:rPr sz="1800" b="1" spc="-45" dirty="0">
                <a:solidFill>
                  <a:srgbClr val="585858"/>
                </a:solidFill>
                <a:latin typeface="Arial"/>
                <a:cs typeface="Arial"/>
              </a:rPr>
              <a:t> </a:t>
            </a:r>
            <a:r>
              <a:rPr sz="1800" b="1" dirty="0">
                <a:solidFill>
                  <a:srgbClr val="585858"/>
                </a:solidFill>
                <a:latin typeface="Arial"/>
                <a:cs typeface="Arial"/>
              </a:rPr>
              <a:t>JOINT</a:t>
            </a:r>
            <a:r>
              <a:rPr sz="1800" b="1" spc="-30" dirty="0">
                <a:solidFill>
                  <a:srgbClr val="585858"/>
                </a:solidFill>
                <a:latin typeface="Arial"/>
                <a:cs typeface="Arial"/>
              </a:rPr>
              <a:t> </a:t>
            </a:r>
            <a:r>
              <a:rPr sz="1800" b="1" spc="-10" dirty="0">
                <a:solidFill>
                  <a:srgbClr val="585858"/>
                </a:solidFill>
                <a:latin typeface="Arial"/>
                <a:cs typeface="Arial"/>
              </a:rPr>
              <a:t>CURRICULUM</a:t>
            </a:r>
            <a:endParaRPr sz="1800">
              <a:latin typeface="Arial"/>
              <a:cs typeface="Arial"/>
            </a:endParaRPr>
          </a:p>
        </p:txBody>
      </p:sp>
      <p:grpSp>
        <p:nvGrpSpPr>
          <p:cNvPr id="24" name="object 24"/>
          <p:cNvGrpSpPr/>
          <p:nvPr/>
        </p:nvGrpSpPr>
        <p:grpSpPr>
          <a:xfrm>
            <a:off x="3838955" y="2381250"/>
            <a:ext cx="4481830" cy="2997835"/>
            <a:chOff x="3838955" y="2381250"/>
            <a:chExt cx="4481830" cy="2997835"/>
          </a:xfrm>
        </p:grpSpPr>
        <p:sp>
          <p:nvSpPr>
            <p:cNvPr id="25" name="object 25"/>
            <p:cNvSpPr/>
            <p:nvPr/>
          </p:nvSpPr>
          <p:spPr>
            <a:xfrm>
              <a:off x="8102346" y="5263895"/>
              <a:ext cx="218440" cy="115570"/>
            </a:xfrm>
            <a:custGeom>
              <a:avLst/>
              <a:gdLst/>
              <a:ahLst/>
              <a:cxnLst/>
              <a:rect l="l" t="t" r="r" b="b"/>
              <a:pathLst>
                <a:path w="218440" h="115570">
                  <a:moveTo>
                    <a:pt x="108965" y="0"/>
                  </a:moveTo>
                  <a:lnTo>
                    <a:pt x="0" y="115061"/>
                  </a:lnTo>
                  <a:lnTo>
                    <a:pt x="217931" y="115061"/>
                  </a:lnTo>
                  <a:lnTo>
                    <a:pt x="108965" y="0"/>
                  </a:lnTo>
                  <a:close/>
                </a:path>
              </a:pathLst>
            </a:custGeom>
            <a:solidFill>
              <a:srgbClr val="CD9146"/>
            </a:solidFill>
          </p:spPr>
          <p:txBody>
            <a:bodyPr wrap="square" lIns="0" tIns="0" rIns="0" bIns="0" rtlCol="0"/>
            <a:lstStyle/>
            <a:p>
              <a:endParaRPr/>
            </a:p>
          </p:txBody>
        </p:sp>
        <p:pic>
          <p:nvPicPr>
            <p:cNvPr id="26" name="object 26"/>
            <p:cNvPicPr/>
            <p:nvPr/>
          </p:nvPicPr>
          <p:blipFill>
            <a:blip r:embed="rId6" cstate="print"/>
            <a:stretch>
              <a:fillRect/>
            </a:stretch>
          </p:blipFill>
          <p:spPr>
            <a:xfrm>
              <a:off x="3838955" y="2403348"/>
              <a:ext cx="1546859" cy="2367533"/>
            </a:xfrm>
            <a:prstGeom prst="rect">
              <a:avLst/>
            </a:prstGeom>
          </p:spPr>
        </p:pic>
        <p:pic>
          <p:nvPicPr>
            <p:cNvPr id="27" name="object 27"/>
            <p:cNvPicPr/>
            <p:nvPr/>
          </p:nvPicPr>
          <p:blipFill>
            <a:blip r:embed="rId7" cstate="print"/>
            <a:stretch>
              <a:fillRect/>
            </a:stretch>
          </p:blipFill>
          <p:spPr>
            <a:xfrm>
              <a:off x="5559551" y="2381250"/>
              <a:ext cx="1568195" cy="2399537"/>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562610">
              <a:lnSpc>
                <a:spcPct val="100000"/>
              </a:lnSpc>
              <a:spcBef>
                <a:spcPts val="100"/>
              </a:spcBef>
            </a:pPr>
            <a:r>
              <a:rPr dirty="0">
                <a:solidFill>
                  <a:srgbClr val="BB8542"/>
                </a:solidFill>
              </a:rPr>
              <a:t>BURN</a:t>
            </a:r>
            <a:r>
              <a:rPr spc="-130" dirty="0">
                <a:solidFill>
                  <a:srgbClr val="BB8542"/>
                </a:solidFill>
              </a:rPr>
              <a:t> </a:t>
            </a:r>
            <a:r>
              <a:rPr dirty="0"/>
              <a:t>FLUID</a:t>
            </a:r>
            <a:r>
              <a:rPr spc="-130" dirty="0"/>
              <a:t> </a:t>
            </a:r>
            <a:r>
              <a:rPr spc="-10" dirty="0"/>
              <a:t>RESUSCITATION</a:t>
            </a:r>
          </a:p>
        </p:txBody>
      </p:sp>
      <p:sp>
        <p:nvSpPr>
          <p:cNvPr id="5" name="object 5"/>
          <p:cNvSpPr/>
          <p:nvPr/>
        </p:nvSpPr>
        <p:spPr>
          <a:xfrm>
            <a:off x="8070532" y="2374036"/>
            <a:ext cx="3195955" cy="227965"/>
          </a:xfrm>
          <a:custGeom>
            <a:avLst/>
            <a:gdLst/>
            <a:ahLst/>
            <a:cxnLst/>
            <a:rect l="l" t="t" r="r" b="b"/>
            <a:pathLst>
              <a:path w="3195954" h="227964">
                <a:moveTo>
                  <a:pt x="3195828" y="0"/>
                </a:moveTo>
                <a:lnTo>
                  <a:pt x="3195828" y="0"/>
                </a:lnTo>
                <a:lnTo>
                  <a:pt x="0" y="0"/>
                </a:lnTo>
                <a:lnTo>
                  <a:pt x="0" y="227838"/>
                </a:lnTo>
                <a:lnTo>
                  <a:pt x="3195828" y="227838"/>
                </a:lnTo>
                <a:lnTo>
                  <a:pt x="3195828" y="0"/>
                </a:lnTo>
                <a:close/>
              </a:path>
            </a:pathLst>
          </a:custGeom>
          <a:solidFill>
            <a:srgbClr val="FFFF00"/>
          </a:solidFill>
        </p:spPr>
        <p:txBody>
          <a:bodyPr wrap="square" lIns="0" tIns="0" rIns="0" bIns="0" rtlCol="0"/>
          <a:lstStyle/>
          <a:p>
            <a:endParaRPr/>
          </a:p>
        </p:txBody>
      </p:sp>
      <p:sp>
        <p:nvSpPr>
          <p:cNvPr id="6" name="object 6"/>
          <p:cNvSpPr/>
          <p:nvPr/>
        </p:nvSpPr>
        <p:spPr>
          <a:xfrm>
            <a:off x="8070532" y="3105556"/>
            <a:ext cx="744855" cy="227965"/>
          </a:xfrm>
          <a:custGeom>
            <a:avLst/>
            <a:gdLst/>
            <a:ahLst/>
            <a:cxnLst/>
            <a:rect l="l" t="t" r="r" b="b"/>
            <a:pathLst>
              <a:path w="744854" h="227964">
                <a:moveTo>
                  <a:pt x="744474" y="0"/>
                </a:moveTo>
                <a:lnTo>
                  <a:pt x="0" y="0"/>
                </a:lnTo>
                <a:lnTo>
                  <a:pt x="0" y="227837"/>
                </a:lnTo>
                <a:lnTo>
                  <a:pt x="744474" y="227837"/>
                </a:lnTo>
                <a:lnTo>
                  <a:pt x="744474" y="0"/>
                </a:lnTo>
                <a:close/>
              </a:path>
            </a:pathLst>
          </a:custGeom>
          <a:solidFill>
            <a:srgbClr val="FFFF00"/>
          </a:solidFill>
        </p:spPr>
        <p:txBody>
          <a:bodyPr wrap="square" lIns="0" tIns="0" rIns="0" bIns="0" rtlCol="0"/>
          <a:lstStyle/>
          <a:p>
            <a:endParaRPr/>
          </a:p>
        </p:txBody>
      </p:sp>
      <p:sp>
        <p:nvSpPr>
          <p:cNvPr id="7" name="object 7"/>
          <p:cNvSpPr txBox="1"/>
          <p:nvPr/>
        </p:nvSpPr>
        <p:spPr>
          <a:xfrm>
            <a:off x="7783514" y="1638199"/>
            <a:ext cx="3481704" cy="97091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Use</a:t>
            </a:r>
            <a:r>
              <a:rPr sz="1800" spc="-20" dirty="0">
                <a:latin typeface="Arial MT"/>
                <a:cs typeface="Arial MT"/>
              </a:rPr>
              <a:t> </a:t>
            </a:r>
            <a:r>
              <a:rPr sz="1800" dirty="0">
                <a:latin typeface="Arial MT"/>
                <a:cs typeface="Arial MT"/>
              </a:rPr>
              <a:t>Lactated</a:t>
            </a:r>
            <a:r>
              <a:rPr sz="1800" spc="-20" dirty="0">
                <a:latin typeface="Arial MT"/>
                <a:cs typeface="Arial MT"/>
              </a:rPr>
              <a:t> </a:t>
            </a:r>
            <a:r>
              <a:rPr sz="1800" dirty="0">
                <a:latin typeface="Arial MT"/>
                <a:cs typeface="Arial MT"/>
              </a:rPr>
              <a:t>Ringer’s</a:t>
            </a:r>
            <a:r>
              <a:rPr sz="1800" spc="-30" dirty="0">
                <a:latin typeface="Arial MT"/>
                <a:cs typeface="Arial MT"/>
              </a:rPr>
              <a:t> </a:t>
            </a:r>
            <a:r>
              <a:rPr sz="1800" dirty="0">
                <a:latin typeface="Arial MT"/>
                <a:cs typeface="Arial MT"/>
              </a:rPr>
              <a:t>and</a:t>
            </a:r>
            <a:r>
              <a:rPr sz="1800" spc="-20" dirty="0">
                <a:latin typeface="Arial MT"/>
                <a:cs typeface="Arial MT"/>
              </a:rPr>
              <a:t> </a:t>
            </a:r>
            <a:r>
              <a:rPr sz="1800" spc="-10" dirty="0">
                <a:latin typeface="Arial MT"/>
                <a:cs typeface="Arial MT"/>
              </a:rPr>
              <a:t>normal saline</a:t>
            </a:r>
            <a:endParaRPr sz="1800">
              <a:latin typeface="Arial MT"/>
              <a:cs typeface="Arial MT"/>
            </a:endParaRPr>
          </a:p>
          <a:p>
            <a:pPr marL="287020">
              <a:lnSpc>
                <a:spcPct val="100000"/>
              </a:lnSpc>
              <a:spcBef>
                <a:spcPts val="1200"/>
              </a:spcBef>
            </a:pPr>
            <a:r>
              <a:rPr sz="1600" i="1" dirty="0">
                <a:latin typeface="Arial"/>
                <a:cs typeface="Arial"/>
              </a:rPr>
              <a:t>(If</a:t>
            </a:r>
            <a:r>
              <a:rPr sz="1600" i="1" spc="5" dirty="0">
                <a:latin typeface="Arial"/>
                <a:cs typeface="Arial"/>
              </a:rPr>
              <a:t> </a:t>
            </a:r>
            <a:r>
              <a:rPr sz="1600" i="1" spc="-10" dirty="0">
                <a:latin typeface="Arial"/>
                <a:cs typeface="Arial"/>
              </a:rPr>
              <a:t>Hextend®</a:t>
            </a:r>
            <a:r>
              <a:rPr sz="1600" i="1" spc="-160" dirty="0">
                <a:latin typeface="Arial"/>
                <a:cs typeface="Arial"/>
              </a:rPr>
              <a:t> </a:t>
            </a:r>
            <a:r>
              <a:rPr sz="1600" i="1" dirty="0">
                <a:latin typeface="Arial"/>
                <a:cs typeface="Arial"/>
              </a:rPr>
              <a:t>is</a:t>
            </a:r>
            <a:r>
              <a:rPr sz="1600" i="1" spc="-5" dirty="0">
                <a:latin typeface="Arial"/>
                <a:cs typeface="Arial"/>
              </a:rPr>
              <a:t> </a:t>
            </a:r>
            <a:r>
              <a:rPr sz="1600" i="1" dirty="0">
                <a:latin typeface="Arial"/>
                <a:cs typeface="Arial"/>
              </a:rPr>
              <a:t>used,</a:t>
            </a:r>
            <a:r>
              <a:rPr sz="1600" i="1" spc="-10" dirty="0">
                <a:latin typeface="Arial"/>
                <a:cs typeface="Arial"/>
              </a:rPr>
              <a:t> </a:t>
            </a:r>
            <a:r>
              <a:rPr sz="1600" i="1" dirty="0">
                <a:latin typeface="Arial"/>
                <a:cs typeface="Arial"/>
              </a:rPr>
              <a:t>no</a:t>
            </a:r>
            <a:r>
              <a:rPr sz="1600" i="1" spc="-5" dirty="0">
                <a:latin typeface="Arial"/>
                <a:cs typeface="Arial"/>
              </a:rPr>
              <a:t> </a:t>
            </a:r>
            <a:r>
              <a:rPr sz="1600" i="1" dirty="0">
                <a:latin typeface="Arial"/>
                <a:cs typeface="Arial"/>
              </a:rPr>
              <a:t>more</a:t>
            </a:r>
            <a:r>
              <a:rPr sz="1600" i="1" spc="-5" dirty="0">
                <a:latin typeface="Arial"/>
                <a:cs typeface="Arial"/>
              </a:rPr>
              <a:t> </a:t>
            </a:r>
            <a:r>
              <a:rPr sz="1600" i="1" spc="-20" dirty="0">
                <a:latin typeface="Arial"/>
                <a:cs typeface="Arial"/>
              </a:rPr>
              <a:t>than</a:t>
            </a:r>
            <a:endParaRPr sz="1600">
              <a:latin typeface="Arial"/>
              <a:cs typeface="Arial"/>
            </a:endParaRPr>
          </a:p>
        </p:txBody>
      </p:sp>
      <p:sp>
        <p:nvSpPr>
          <p:cNvPr id="8" name="object 8"/>
          <p:cNvSpPr txBox="1"/>
          <p:nvPr/>
        </p:nvSpPr>
        <p:spPr>
          <a:xfrm>
            <a:off x="8070532" y="2617876"/>
            <a:ext cx="3386454" cy="227965"/>
          </a:xfrm>
          <a:prstGeom prst="rect">
            <a:avLst/>
          </a:prstGeom>
          <a:solidFill>
            <a:srgbClr val="FFFF00"/>
          </a:solidFill>
        </p:spPr>
        <p:txBody>
          <a:bodyPr vert="horz" wrap="square" lIns="0" tIns="0" rIns="0" bIns="0" rtlCol="0">
            <a:spAutoFit/>
          </a:bodyPr>
          <a:lstStyle/>
          <a:p>
            <a:pPr>
              <a:lnSpc>
                <a:spcPts val="1745"/>
              </a:lnSpc>
            </a:pPr>
            <a:r>
              <a:rPr sz="1600" i="1" dirty="0">
                <a:latin typeface="Arial"/>
                <a:cs typeface="Arial"/>
              </a:rPr>
              <a:t>1000</a:t>
            </a:r>
            <a:r>
              <a:rPr sz="1600" i="1" spc="-20" dirty="0">
                <a:latin typeface="Arial"/>
                <a:cs typeface="Arial"/>
              </a:rPr>
              <a:t> </a:t>
            </a:r>
            <a:r>
              <a:rPr sz="1600" i="1" dirty="0">
                <a:latin typeface="Arial"/>
                <a:cs typeface="Arial"/>
              </a:rPr>
              <a:t>ml</a:t>
            </a:r>
            <a:r>
              <a:rPr sz="1600" i="1" spc="-15" dirty="0">
                <a:latin typeface="Arial"/>
                <a:cs typeface="Arial"/>
              </a:rPr>
              <a:t> </a:t>
            </a:r>
            <a:r>
              <a:rPr sz="1600" i="1" dirty="0">
                <a:latin typeface="Arial"/>
                <a:cs typeface="Arial"/>
              </a:rPr>
              <a:t>should</a:t>
            </a:r>
            <a:r>
              <a:rPr sz="1600" i="1" spc="-30" dirty="0">
                <a:latin typeface="Arial"/>
                <a:cs typeface="Arial"/>
              </a:rPr>
              <a:t> </a:t>
            </a:r>
            <a:r>
              <a:rPr sz="1600" i="1" dirty="0">
                <a:latin typeface="Arial"/>
                <a:cs typeface="Arial"/>
              </a:rPr>
              <a:t>be</a:t>
            </a:r>
            <a:r>
              <a:rPr sz="1600" i="1" spc="-15" dirty="0">
                <a:latin typeface="Arial"/>
                <a:cs typeface="Arial"/>
              </a:rPr>
              <a:t> </a:t>
            </a:r>
            <a:r>
              <a:rPr sz="1600" i="1" dirty="0">
                <a:latin typeface="Arial"/>
                <a:cs typeface="Arial"/>
              </a:rPr>
              <a:t>given,</a:t>
            </a:r>
            <a:r>
              <a:rPr sz="1600" i="1" spc="-15" dirty="0">
                <a:latin typeface="Arial"/>
                <a:cs typeface="Arial"/>
              </a:rPr>
              <a:t> </a:t>
            </a:r>
            <a:r>
              <a:rPr sz="1600" i="1" dirty="0">
                <a:latin typeface="Arial"/>
                <a:cs typeface="Arial"/>
              </a:rPr>
              <a:t>followed</a:t>
            </a:r>
            <a:r>
              <a:rPr sz="1600" i="1" spc="-30" dirty="0">
                <a:latin typeface="Arial"/>
                <a:cs typeface="Arial"/>
              </a:rPr>
              <a:t> </a:t>
            </a:r>
            <a:r>
              <a:rPr sz="1600" i="1" spc="-25" dirty="0">
                <a:latin typeface="Arial"/>
                <a:cs typeface="Arial"/>
              </a:rPr>
              <a:t>by</a:t>
            </a:r>
            <a:endParaRPr sz="1600">
              <a:latin typeface="Arial"/>
              <a:cs typeface="Arial"/>
            </a:endParaRPr>
          </a:p>
        </p:txBody>
      </p:sp>
      <p:sp>
        <p:nvSpPr>
          <p:cNvPr id="9" name="object 9"/>
          <p:cNvSpPr txBox="1"/>
          <p:nvPr/>
        </p:nvSpPr>
        <p:spPr>
          <a:xfrm>
            <a:off x="8070532" y="2861716"/>
            <a:ext cx="3341370" cy="227965"/>
          </a:xfrm>
          <a:prstGeom prst="rect">
            <a:avLst/>
          </a:prstGeom>
          <a:solidFill>
            <a:srgbClr val="FFFF00"/>
          </a:solidFill>
        </p:spPr>
        <p:txBody>
          <a:bodyPr vert="horz" wrap="square" lIns="0" tIns="0" rIns="0" bIns="0" rtlCol="0">
            <a:spAutoFit/>
          </a:bodyPr>
          <a:lstStyle/>
          <a:p>
            <a:pPr>
              <a:lnSpc>
                <a:spcPts val="1750"/>
              </a:lnSpc>
            </a:pPr>
            <a:r>
              <a:rPr sz="1600" i="1" dirty="0">
                <a:latin typeface="Arial"/>
                <a:cs typeface="Arial"/>
              </a:rPr>
              <a:t>lactated</a:t>
            </a:r>
            <a:r>
              <a:rPr sz="1600" i="1" spc="-25" dirty="0">
                <a:latin typeface="Arial"/>
                <a:cs typeface="Arial"/>
              </a:rPr>
              <a:t> </a:t>
            </a:r>
            <a:r>
              <a:rPr sz="1600" i="1" dirty="0">
                <a:latin typeface="Arial"/>
                <a:cs typeface="Arial"/>
              </a:rPr>
              <a:t>Ringer’s</a:t>
            </a:r>
            <a:r>
              <a:rPr sz="1600" i="1" spc="-35" dirty="0">
                <a:latin typeface="Arial"/>
                <a:cs typeface="Arial"/>
              </a:rPr>
              <a:t> </a:t>
            </a:r>
            <a:r>
              <a:rPr sz="1600" i="1" dirty="0">
                <a:latin typeface="Arial"/>
                <a:cs typeface="Arial"/>
              </a:rPr>
              <a:t>or</a:t>
            </a:r>
            <a:r>
              <a:rPr sz="1600" i="1" spc="-15" dirty="0">
                <a:latin typeface="Arial"/>
                <a:cs typeface="Arial"/>
              </a:rPr>
              <a:t> </a:t>
            </a:r>
            <a:r>
              <a:rPr sz="1600" i="1" dirty="0">
                <a:latin typeface="Arial"/>
                <a:cs typeface="Arial"/>
              </a:rPr>
              <a:t>normal</a:t>
            </a:r>
            <a:r>
              <a:rPr sz="1600" i="1" spc="-25" dirty="0">
                <a:latin typeface="Arial"/>
                <a:cs typeface="Arial"/>
              </a:rPr>
              <a:t> </a:t>
            </a:r>
            <a:r>
              <a:rPr sz="1600" i="1" dirty="0">
                <a:latin typeface="Arial"/>
                <a:cs typeface="Arial"/>
              </a:rPr>
              <a:t>saline</a:t>
            </a:r>
            <a:r>
              <a:rPr sz="1600" i="1" spc="-35" dirty="0">
                <a:latin typeface="Arial"/>
                <a:cs typeface="Arial"/>
              </a:rPr>
              <a:t> as</a:t>
            </a:r>
            <a:endParaRPr sz="1600">
              <a:latin typeface="Arial"/>
              <a:cs typeface="Arial"/>
            </a:endParaRPr>
          </a:p>
        </p:txBody>
      </p:sp>
      <p:sp>
        <p:nvSpPr>
          <p:cNvPr id="10" name="object 10"/>
          <p:cNvSpPr txBox="1"/>
          <p:nvPr/>
        </p:nvSpPr>
        <p:spPr>
          <a:xfrm>
            <a:off x="7783514" y="3070656"/>
            <a:ext cx="3850004" cy="2997835"/>
          </a:xfrm>
          <a:prstGeom prst="rect">
            <a:avLst/>
          </a:prstGeom>
        </p:spPr>
        <p:txBody>
          <a:bodyPr vert="horz" wrap="square" lIns="0" tIns="12700" rIns="0" bIns="0" rtlCol="0">
            <a:spAutoFit/>
          </a:bodyPr>
          <a:lstStyle/>
          <a:p>
            <a:pPr marL="286385">
              <a:lnSpc>
                <a:spcPct val="100000"/>
              </a:lnSpc>
              <a:spcBef>
                <a:spcPts val="100"/>
              </a:spcBef>
            </a:pPr>
            <a:r>
              <a:rPr sz="1600" i="1" spc="-10" dirty="0">
                <a:latin typeface="Arial"/>
                <a:cs typeface="Arial"/>
              </a:rPr>
              <a:t>needed)</a:t>
            </a:r>
            <a:endParaRPr sz="1600">
              <a:latin typeface="Arial"/>
              <a:cs typeface="Arial"/>
            </a:endParaRPr>
          </a:p>
          <a:p>
            <a:pPr marL="12700" marR="182880">
              <a:lnSpc>
                <a:spcPct val="100000"/>
              </a:lnSpc>
              <a:spcBef>
                <a:spcPts val="1800"/>
              </a:spcBef>
            </a:pPr>
            <a:r>
              <a:rPr sz="1800" dirty="0">
                <a:latin typeface="Arial MT"/>
                <a:cs typeface="Arial MT"/>
              </a:rPr>
              <a:t>Initial</a:t>
            </a:r>
            <a:r>
              <a:rPr sz="1800" spc="-20" dirty="0">
                <a:latin typeface="Arial MT"/>
                <a:cs typeface="Arial MT"/>
              </a:rPr>
              <a:t> </a:t>
            </a:r>
            <a:r>
              <a:rPr sz="1800" dirty="0">
                <a:latin typeface="Arial MT"/>
                <a:cs typeface="Arial MT"/>
              </a:rPr>
              <a:t>IV/IO</a:t>
            </a:r>
            <a:r>
              <a:rPr sz="1800" spc="-5" dirty="0">
                <a:latin typeface="Arial MT"/>
                <a:cs typeface="Arial MT"/>
              </a:rPr>
              <a:t> </a:t>
            </a:r>
            <a:r>
              <a:rPr sz="1800" dirty="0">
                <a:latin typeface="Arial MT"/>
                <a:cs typeface="Arial MT"/>
              </a:rPr>
              <a:t>fluid</a:t>
            </a:r>
            <a:r>
              <a:rPr sz="1800" spc="-20" dirty="0">
                <a:latin typeface="Arial MT"/>
                <a:cs typeface="Arial MT"/>
              </a:rPr>
              <a:t> </a:t>
            </a:r>
            <a:r>
              <a:rPr sz="1800" dirty="0">
                <a:latin typeface="Arial MT"/>
                <a:cs typeface="Arial MT"/>
              </a:rPr>
              <a:t>rate</a:t>
            </a:r>
            <a:r>
              <a:rPr sz="1800" spc="-5" dirty="0">
                <a:latin typeface="Arial MT"/>
                <a:cs typeface="Arial MT"/>
              </a:rPr>
              <a:t> </a:t>
            </a:r>
            <a:r>
              <a:rPr sz="1800" dirty="0">
                <a:latin typeface="Arial MT"/>
                <a:cs typeface="Arial MT"/>
              </a:rPr>
              <a:t>is</a:t>
            </a:r>
            <a:r>
              <a:rPr sz="1800" spc="-15" dirty="0">
                <a:latin typeface="Arial MT"/>
                <a:cs typeface="Arial MT"/>
              </a:rPr>
              <a:t> </a:t>
            </a:r>
            <a:r>
              <a:rPr sz="1800" dirty="0">
                <a:latin typeface="Arial MT"/>
                <a:cs typeface="Arial MT"/>
              </a:rPr>
              <a:t>%TBSA</a:t>
            </a:r>
            <a:r>
              <a:rPr sz="1800" spc="-10" dirty="0">
                <a:latin typeface="Arial MT"/>
                <a:cs typeface="Arial MT"/>
              </a:rPr>
              <a:t> </a:t>
            </a:r>
            <a:r>
              <a:rPr sz="1800" dirty="0">
                <a:latin typeface="Arial MT"/>
                <a:cs typeface="Arial MT"/>
              </a:rPr>
              <a:t>x</a:t>
            </a:r>
            <a:r>
              <a:rPr sz="1800" spc="-15" dirty="0">
                <a:latin typeface="Arial MT"/>
                <a:cs typeface="Arial MT"/>
              </a:rPr>
              <a:t> </a:t>
            </a:r>
            <a:r>
              <a:rPr sz="1800" spc="-25" dirty="0">
                <a:latin typeface="Arial MT"/>
                <a:cs typeface="Arial MT"/>
              </a:rPr>
              <a:t>10 </a:t>
            </a:r>
            <a:r>
              <a:rPr sz="1800" dirty="0">
                <a:latin typeface="Arial MT"/>
                <a:cs typeface="Arial MT"/>
              </a:rPr>
              <a:t>ml/hr</a:t>
            </a:r>
            <a:r>
              <a:rPr sz="1800" spc="-20" dirty="0">
                <a:latin typeface="Arial MT"/>
                <a:cs typeface="Arial MT"/>
              </a:rPr>
              <a:t> </a:t>
            </a:r>
            <a:r>
              <a:rPr sz="1800" dirty="0">
                <a:latin typeface="Arial MT"/>
                <a:cs typeface="Arial MT"/>
              </a:rPr>
              <a:t>for</a:t>
            </a:r>
            <a:r>
              <a:rPr sz="1800" spc="-10" dirty="0">
                <a:latin typeface="Arial MT"/>
                <a:cs typeface="Arial MT"/>
              </a:rPr>
              <a:t> </a:t>
            </a:r>
            <a:r>
              <a:rPr sz="1800" dirty="0">
                <a:latin typeface="Arial MT"/>
                <a:cs typeface="Arial MT"/>
              </a:rPr>
              <a:t>adults</a:t>
            </a:r>
            <a:r>
              <a:rPr sz="1800" spc="-10" dirty="0">
                <a:latin typeface="Arial MT"/>
                <a:cs typeface="Arial MT"/>
              </a:rPr>
              <a:t> 40-</a:t>
            </a:r>
            <a:r>
              <a:rPr sz="1800" dirty="0">
                <a:latin typeface="Arial MT"/>
                <a:cs typeface="Arial MT"/>
              </a:rPr>
              <a:t>80</a:t>
            </a:r>
            <a:r>
              <a:rPr sz="1800" spc="-10" dirty="0">
                <a:latin typeface="Arial MT"/>
                <a:cs typeface="Arial MT"/>
              </a:rPr>
              <a:t> </a:t>
            </a:r>
            <a:r>
              <a:rPr sz="1800" spc="-25" dirty="0">
                <a:latin typeface="Arial MT"/>
                <a:cs typeface="Arial MT"/>
              </a:rPr>
              <a:t>kg</a:t>
            </a:r>
            <a:endParaRPr sz="1800">
              <a:latin typeface="Arial MT"/>
              <a:cs typeface="Arial MT"/>
            </a:endParaRPr>
          </a:p>
          <a:p>
            <a:pPr marL="12700" marR="159385">
              <a:lnSpc>
                <a:spcPct val="100000"/>
              </a:lnSpc>
              <a:spcBef>
                <a:spcPts val="1200"/>
              </a:spcBef>
            </a:pPr>
            <a:r>
              <a:rPr sz="1800" b="1" dirty="0">
                <a:latin typeface="Arial"/>
                <a:cs typeface="Arial"/>
              </a:rPr>
              <a:t>NOTE:</a:t>
            </a:r>
            <a:r>
              <a:rPr sz="1800" b="1" spc="-15" dirty="0">
                <a:latin typeface="Arial"/>
                <a:cs typeface="Arial"/>
              </a:rPr>
              <a:t> </a:t>
            </a:r>
            <a:r>
              <a:rPr sz="1800" dirty="0">
                <a:latin typeface="Arial MT"/>
                <a:cs typeface="Arial MT"/>
              </a:rPr>
              <a:t>For</a:t>
            </a:r>
            <a:r>
              <a:rPr sz="1800" spc="-20" dirty="0">
                <a:latin typeface="Arial MT"/>
                <a:cs typeface="Arial MT"/>
              </a:rPr>
              <a:t> </a:t>
            </a:r>
            <a:r>
              <a:rPr sz="1800" dirty="0">
                <a:latin typeface="Arial MT"/>
                <a:cs typeface="Arial MT"/>
              </a:rPr>
              <a:t>every</a:t>
            </a:r>
            <a:r>
              <a:rPr sz="1800" spc="-20" dirty="0">
                <a:latin typeface="Arial MT"/>
                <a:cs typeface="Arial MT"/>
              </a:rPr>
              <a:t> </a:t>
            </a:r>
            <a:r>
              <a:rPr sz="1800" b="1" dirty="0">
                <a:latin typeface="Arial"/>
                <a:cs typeface="Arial"/>
              </a:rPr>
              <a:t>10</a:t>
            </a:r>
            <a:r>
              <a:rPr sz="1800" b="1" spc="-25" dirty="0">
                <a:latin typeface="Arial"/>
                <a:cs typeface="Arial"/>
              </a:rPr>
              <a:t> </a:t>
            </a:r>
            <a:r>
              <a:rPr sz="1800" b="1" dirty="0">
                <a:latin typeface="Arial"/>
                <a:cs typeface="Arial"/>
              </a:rPr>
              <a:t>kg</a:t>
            </a:r>
            <a:r>
              <a:rPr sz="1800" b="1" spc="-15" dirty="0">
                <a:latin typeface="Arial"/>
                <a:cs typeface="Arial"/>
              </a:rPr>
              <a:t> </a:t>
            </a:r>
            <a:r>
              <a:rPr sz="1800" b="1" dirty="0">
                <a:latin typeface="Arial"/>
                <a:cs typeface="Arial"/>
              </a:rPr>
              <a:t>ABOVE</a:t>
            </a:r>
            <a:r>
              <a:rPr sz="1800" b="1" spc="-20" dirty="0">
                <a:latin typeface="Arial"/>
                <a:cs typeface="Arial"/>
              </a:rPr>
              <a:t> </a:t>
            </a:r>
            <a:r>
              <a:rPr sz="1800" b="1" spc="-25" dirty="0">
                <a:latin typeface="Arial"/>
                <a:cs typeface="Arial"/>
              </a:rPr>
              <a:t>80 </a:t>
            </a:r>
            <a:r>
              <a:rPr sz="1800" b="1" dirty="0">
                <a:latin typeface="Arial"/>
                <a:cs typeface="Arial"/>
              </a:rPr>
              <a:t>kg</a:t>
            </a:r>
            <a:r>
              <a:rPr sz="1800" dirty="0">
                <a:latin typeface="Arial MT"/>
                <a:cs typeface="Arial MT"/>
              </a:rPr>
              <a:t>,</a:t>
            </a:r>
            <a:r>
              <a:rPr sz="1800" spc="-5" dirty="0">
                <a:latin typeface="Arial MT"/>
                <a:cs typeface="Arial MT"/>
              </a:rPr>
              <a:t> </a:t>
            </a:r>
            <a:r>
              <a:rPr sz="1800" dirty="0">
                <a:latin typeface="Arial MT"/>
                <a:cs typeface="Arial MT"/>
              </a:rPr>
              <a:t>increase</a:t>
            </a:r>
            <a:r>
              <a:rPr sz="1800" spc="-20" dirty="0">
                <a:latin typeface="Arial MT"/>
                <a:cs typeface="Arial MT"/>
              </a:rPr>
              <a:t> </a:t>
            </a:r>
            <a:r>
              <a:rPr sz="1800" dirty="0">
                <a:latin typeface="Arial MT"/>
                <a:cs typeface="Arial MT"/>
              </a:rPr>
              <a:t>initial</a:t>
            </a:r>
            <a:r>
              <a:rPr sz="1800" spc="-15" dirty="0">
                <a:latin typeface="Arial MT"/>
                <a:cs typeface="Arial MT"/>
              </a:rPr>
              <a:t> </a:t>
            </a:r>
            <a:r>
              <a:rPr sz="1800" dirty="0">
                <a:latin typeface="Arial MT"/>
                <a:cs typeface="Arial MT"/>
              </a:rPr>
              <a:t>rate</a:t>
            </a:r>
            <a:r>
              <a:rPr sz="1800" spc="-10" dirty="0">
                <a:latin typeface="Arial MT"/>
                <a:cs typeface="Arial MT"/>
              </a:rPr>
              <a:t> </a:t>
            </a:r>
            <a:r>
              <a:rPr sz="1800" dirty="0">
                <a:latin typeface="Arial MT"/>
                <a:cs typeface="Arial MT"/>
              </a:rPr>
              <a:t>by</a:t>
            </a:r>
            <a:r>
              <a:rPr sz="1800" spc="-15" dirty="0">
                <a:latin typeface="Arial MT"/>
                <a:cs typeface="Arial MT"/>
              </a:rPr>
              <a:t> </a:t>
            </a:r>
            <a:r>
              <a:rPr sz="1800" b="1" dirty="0">
                <a:solidFill>
                  <a:srgbClr val="BB8542"/>
                </a:solidFill>
                <a:latin typeface="Arial"/>
                <a:cs typeface="Arial"/>
              </a:rPr>
              <a:t>100</a:t>
            </a:r>
            <a:r>
              <a:rPr sz="1800" b="1" spc="-15" dirty="0">
                <a:solidFill>
                  <a:srgbClr val="BB8542"/>
                </a:solidFill>
                <a:latin typeface="Arial"/>
                <a:cs typeface="Arial"/>
              </a:rPr>
              <a:t> </a:t>
            </a:r>
            <a:r>
              <a:rPr sz="1800" b="1" spc="-10" dirty="0">
                <a:solidFill>
                  <a:srgbClr val="BB8542"/>
                </a:solidFill>
                <a:latin typeface="Arial"/>
                <a:cs typeface="Arial"/>
              </a:rPr>
              <a:t>ml/hr</a:t>
            </a:r>
            <a:endParaRPr sz="1800">
              <a:latin typeface="Arial"/>
              <a:cs typeface="Arial"/>
            </a:endParaRPr>
          </a:p>
          <a:p>
            <a:pPr marL="12700" marR="5080">
              <a:lnSpc>
                <a:spcPct val="100000"/>
              </a:lnSpc>
              <a:spcBef>
                <a:spcPts val="1200"/>
              </a:spcBef>
            </a:pPr>
            <a:r>
              <a:rPr sz="1800" b="1" dirty="0">
                <a:latin typeface="Arial"/>
                <a:cs typeface="Arial"/>
              </a:rPr>
              <a:t>REMEMBER:</a:t>
            </a:r>
            <a:r>
              <a:rPr sz="1800" b="1" spc="-45" dirty="0">
                <a:latin typeface="Arial"/>
                <a:cs typeface="Arial"/>
              </a:rPr>
              <a:t> </a:t>
            </a:r>
            <a:r>
              <a:rPr sz="1800" dirty="0">
                <a:latin typeface="Arial MT"/>
                <a:cs typeface="Arial MT"/>
              </a:rPr>
              <a:t>If</a:t>
            </a:r>
            <a:r>
              <a:rPr sz="1800" spc="-30" dirty="0">
                <a:latin typeface="Arial MT"/>
                <a:cs typeface="Arial MT"/>
              </a:rPr>
              <a:t> </a:t>
            </a:r>
            <a:r>
              <a:rPr sz="1800" dirty="0">
                <a:latin typeface="Arial MT"/>
                <a:cs typeface="Arial MT"/>
              </a:rPr>
              <a:t>hemorrhagic</a:t>
            </a:r>
            <a:r>
              <a:rPr sz="1800" spc="-45" dirty="0">
                <a:latin typeface="Arial MT"/>
                <a:cs typeface="Arial MT"/>
              </a:rPr>
              <a:t> </a:t>
            </a:r>
            <a:r>
              <a:rPr sz="1800" dirty="0">
                <a:latin typeface="Arial MT"/>
                <a:cs typeface="Arial MT"/>
              </a:rPr>
              <a:t>shock</a:t>
            </a:r>
            <a:r>
              <a:rPr sz="1800" spc="-35" dirty="0">
                <a:latin typeface="Arial MT"/>
                <a:cs typeface="Arial MT"/>
              </a:rPr>
              <a:t> </a:t>
            </a:r>
            <a:r>
              <a:rPr sz="1800" spc="-25" dirty="0">
                <a:latin typeface="Arial MT"/>
                <a:cs typeface="Arial MT"/>
              </a:rPr>
              <a:t>is </a:t>
            </a:r>
            <a:r>
              <a:rPr sz="1800" dirty="0">
                <a:latin typeface="Arial MT"/>
                <a:cs typeface="Arial MT"/>
              </a:rPr>
              <a:t>also</a:t>
            </a:r>
            <a:r>
              <a:rPr sz="1800" spc="-20" dirty="0">
                <a:latin typeface="Arial MT"/>
                <a:cs typeface="Arial MT"/>
              </a:rPr>
              <a:t> </a:t>
            </a:r>
            <a:r>
              <a:rPr sz="1800" dirty="0">
                <a:latin typeface="Arial MT"/>
                <a:cs typeface="Arial MT"/>
              </a:rPr>
              <a:t>present,</a:t>
            </a:r>
            <a:r>
              <a:rPr sz="1800" spc="-10" dirty="0">
                <a:latin typeface="Arial MT"/>
                <a:cs typeface="Arial MT"/>
              </a:rPr>
              <a:t> </a:t>
            </a:r>
            <a:r>
              <a:rPr sz="1800" dirty="0">
                <a:latin typeface="Arial MT"/>
                <a:cs typeface="Arial MT"/>
              </a:rPr>
              <a:t>resuscitation</a:t>
            </a:r>
            <a:r>
              <a:rPr sz="1800" spc="-20" dirty="0">
                <a:latin typeface="Arial MT"/>
                <a:cs typeface="Arial MT"/>
              </a:rPr>
              <a:t> </a:t>
            </a:r>
            <a:r>
              <a:rPr sz="1800" spc="-25" dirty="0">
                <a:latin typeface="Arial MT"/>
                <a:cs typeface="Arial MT"/>
              </a:rPr>
              <a:t>for </a:t>
            </a:r>
            <a:r>
              <a:rPr sz="1800" dirty="0">
                <a:latin typeface="Arial MT"/>
                <a:cs typeface="Arial MT"/>
              </a:rPr>
              <a:t>hemorrhagic</a:t>
            </a:r>
            <a:r>
              <a:rPr sz="1800" spc="-20" dirty="0">
                <a:latin typeface="Arial MT"/>
                <a:cs typeface="Arial MT"/>
              </a:rPr>
              <a:t> </a:t>
            </a:r>
            <a:r>
              <a:rPr sz="1800" dirty="0">
                <a:latin typeface="Arial MT"/>
                <a:cs typeface="Arial MT"/>
              </a:rPr>
              <a:t>shock</a:t>
            </a:r>
            <a:r>
              <a:rPr sz="1800" spc="-10" dirty="0">
                <a:latin typeface="Arial MT"/>
                <a:cs typeface="Arial MT"/>
              </a:rPr>
              <a:t> </a:t>
            </a:r>
            <a:r>
              <a:rPr sz="1800" dirty="0">
                <a:latin typeface="Arial MT"/>
                <a:cs typeface="Arial MT"/>
              </a:rPr>
              <a:t>takes</a:t>
            </a:r>
            <a:r>
              <a:rPr sz="1800" spc="-10" dirty="0">
                <a:latin typeface="Arial MT"/>
                <a:cs typeface="Arial MT"/>
              </a:rPr>
              <a:t> precedence </a:t>
            </a:r>
            <a:r>
              <a:rPr sz="1800" dirty="0">
                <a:latin typeface="Arial MT"/>
                <a:cs typeface="Arial MT"/>
              </a:rPr>
              <a:t>over</a:t>
            </a:r>
            <a:r>
              <a:rPr sz="1800" spc="-15" dirty="0">
                <a:latin typeface="Arial MT"/>
                <a:cs typeface="Arial MT"/>
              </a:rPr>
              <a:t> </a:t>
            </a:r>
            <a:r>
              <a:rPr sz="1800" dirty="0">
                <a:latin typeface="Arial MT"/>
                <a:cs typeface="Arial MT"/>
              </a:rPr>
              <a:t>resuscitation</a:t>
            </a:r>
            <a:r>
              <a:rPr sz="1800" spc="-20" dirty="0">
                <a:latin typeface="Arial MT"/>
                <a:cs typeface="Arial MT"/>
              </a:rPr>
              <a:t> </a:t>
            </a:r>
            <a:r>
              <a:rPr sz="1800" dirty="0">
                <a:latin typeface="Arial MT"/>
                <a:cs typeface="Arial MT"/>
              </a:rPr>
              <a:t>for</a:t>
            </a:r>
            <a:r>
              <a:rPr sz="1800" spc="-5" dirty="0">
                <a:latin typeface="Arial MT"/>
                <a:cs typeface="Arial MT"/>
              </a:rPr>
              <a:t> </a:t>
            </a:r>
            <a:r>
              <a:rPr sz="1800" dirty="0">
                <a:latin typeface="Arial MT"/>
                <a:cs typeface="Arial MT"/>
              </a:rPr>
              <a:t>burn</a:t>
            </a:r>
            <a:r>
              <a:rPr sz="1800" spc="-15" dirty="0">
                <a:latin typeface="Arial MT"/>
                <a:cs typeface="Arial MT"/>
              </a:rPr>
              <a:t> </a:t>
            </a:r>
            <a:r>
              <a:rPr sz="1800" spc="-10" dirty="0">
                <a:latin typeface="Arial MT"/>
                <a:cs typeface="Arial MT"/>
              </a:rPr>
              <a:t>shock</a:t>
            </a:r>
            <a:endParaRPr sz="1800">
              <a:latin typeface="Arial MT"/>
              <a:cs typeface="Arial MT"/>
            </a:endParaRPr>
          </a:p>
        </p:txBody>
      </p:sp>
      <p:grpSp>
        <p:nvGrpSpPr>
          <p:cNvPr id="11" name="object 11"/>
          <p:cNvGrpSpPr/>
          <p:nvPr/>
        </p:nvGrpSpPr>
        <p:grpSpPr>
          <a:xfrm>
            <a:off x="364997" y="1344930"/>
            <a:ext cx="3001645" cy="4446270"/>
            <a:chOff x="364997" y="1344930"/>
            <a:chExt cx="3001645" cy="4446270"/>
          </a:xfrm>
        </p:grpSpPr>
        <p:sp>
          <p:nvSpPr>
            <p:cNvPr id="12" name="object 12"/>
            <p:cNvSpPr/>
            <p:nvPr/>
          </p:nvSpPr>
          <p:spPr>
            <a:xfrm>
              <a:off x="3308222" y="1829187"/>
              <a:ext cx="0" cy="1059815"/>
            </a:xfrm>
            <a:custGeom>
              <a:avLst/>
              <a:gdLst/>
              <a:ahLst/>
              <a:cxnLst/>
              <a:rect l="l" t="t" r="r" b="b"/>
              <a:pathLst>
                <a:path h="1059814">
                  <a:moveTo>
                    <a:pt x="0" y="1059535"/>
                  </a:moveTo>
                  <a:lnTo>
                    <a:pt x="0" y="0"/>
                  </a:lnTo>
                </a:path>
              </a:pathLst>
            </a:custGeom>
            <a:ln w="101600">
              <a:solidFill>
                <a:srgbClr val="CD9146"/>
              </a:solidFill>
            </a:ln>
          </p:spPr>
          <p:txBody>
            <a:bodyPr wrap="square" lIns="0" tIns="0" rIns="0" bIns="0" rtlCol="0"/>
            <a:lstStyle/>
            <a:p>
              <a:endParaRPr/>
            </a:p>
          </p:txBody>
        </p:sp>
        <p:sp>
          <p:nvSpPr>
            <p:cNvPr id="13" name="object 13"/>
            <p:cNvSpPr/>
            <p:nvPr/>
          </p:nvSpPr>
          <p:spPr>
            <a:xfrm>
              <a:off x="3315843" y="3258695"/>
              <a:ext cx="0" cy="784225"/>
            </a:xfrm>
            <a:custGeom>
              <a:avLst/>
              <a:gdLst/>
              <a:ahLst/>
              <a:cxnLst/>
              <a:rect l="l" t="t" r="r" b="b"/>
              <a:pathLst>
                <a:path h="784225">
                  <a:moveTo>
                    <a:pt x="0" y="783767"/>
                  </a:moveTo>
                  <a:lnTo>
                    <a:pt x="0" y="0"/>
                  </a:lnTo>
                </a:path>
              </a:pathLst>
            </a:custGeom>
            <a:ln w="101600">
              <a:solidFill>
                <a:srgbClr val="CD9146"/>
              </a:solidFill>
            </a:ln>
          </p:spPr>
          <p:txBody>
            <a:bodyPr wrap="square" lIns="0" tIns="0" rIns="0" bIns="0" rtlCol="0"/>
            <a:lstStyle/>
            <a:p>
              <a:endParaRPr/>
            </a:p>
          </p:txBody>
        </p:sp>
        <p:pic>
          <p:nvPicPr>
            <p:cNvPr id="14" name="object 14"/>
            <p:cNvPicPr/>
            <p:nvPr/>
          </p:nvPicPr>
          <p:blipFill>
            <a:blip r:embed="rId4" cstate="print"/>
            <a:stretch>
              <a:fillRect/>
            </a:stretch>
          </p:blipFill>
          <p:spPr>
            <a:xfrm>
              <a:off x="364997" y="1344930"/>
              <a:ext cx="2890783" cy="4446269"/>
            </a:xfrm>
            <a:prstGeom prst="rect">
              <a:avLst/>
            </a:prstGeom>
          </p:spPr>
        </p:pic>
        <p:pic>
          <p:nvPicPr>
            <p:cNvPr id="15" name="object 15"/>
            <p:cNvPicPr/>
            <p:nvPr/>
          </p:nvPicPr>
          <p:blipFill>
            <a:blip r:embed="rId5" cstate="print"/>
            <a:stretch>
              <a:fillRect/>
            </a:stretch>
          </p:blipFill>
          <p:spPr>
            <a:xfrm>
              <a:off x="1034034" y="1430274"/>
              <a:ext cx="1302257" cy="1751837"/>
            </a:xfrm>
            <a:prstGeom prst="rect">
              <a:avLst/>
            </a:prstGeom>
          </p:spPr>
        </p:pic>
        <p:sp>
          <p:nvSpPr>
            <p:cNvPr id="16" name="object 16"/>
            <p:cNvSpPr/>
            <p:nvPr/>
          </p:nvSpPr>
          <p:spPr>
            <a:xfrm>
              <a:off x="3315843" y="4442079"/>
              <a:ext cx="0" cy="1005840"/>
            </a:xfrm>
            <a:custGeom>
              <a:avLst/>
              <a:gdLst/>
              <a:ahLst/>
              <a:cxnLst/>
              <a:rect l="l" t="t" r="r" b="b"/>
              <a:pathLst>
                <a:path h="1005839">
                  <a:moveTo>
                    <a:pt x="0" y="1005840"/>
                  </a:moveTo>
                  <a:lnTo>
                    <a:pt x="0" y="0"/>
                  </a:lnTo>
                </a:path>
              </a:pathLst>
            </a:custGeom>
            <a:ln w="101600">
              <a:solidFill>
                <a:srgbClr val="CD9146"/>
              </a:solidFill>
            </a:ln>
          </p:spPr>
          <p:txBody>
            <a:bodyPr wrap="square" lIns="0" tIns="0" rIns="0" bIns="0" rtlCol="0"/>
            <a:lstStyle/>
            <a:p>
              <a:endParaRPr/>
            </a:p>
          </p:txBody>
        </p:sp>
      </p:grpSp>
      <p:pic>
        <p:nvPicPr>
          <p:cNvPr id="17" name="object 17"/>
          <p:cNvPicPr/>
          <p:nvPr/>
        </p:nvPicPr>
        <p:blipFill>
          <a:blip r:embed="rId6" cstate="print"/>
          <a:stretch>
            <a:fillRect/>
          </a:stretch>
        </p:blipFill>
        <p:spPr>
          <a:xfrm>
            <a:off x="5711190" y="1674876"/>
            <a:ext cx="1354835" cy="1324355"/>
          </a:xfrm>
          <a:prstGeom prst="rect">
            <a:avLst/>
          </a:prstGeom>
        </p:spPr>
      </p:pic>
      <p:sp>
        <p:nvSpPr>
          <p:cNvPr id="18" name="object 18"/>
          <p:cNvSpPr txBox="1"/>
          <p:nvPr/>
        </p:nvSpPr>
        <p:spPr>
          <a:xfrm>
            <a:off x="3475319" y="1797610"/>
            <a:ext cx="3837304" cy="3702685"/>
          </a:xfrm>
          <a:prstGeom prst="rect">
            <a:avLst/>
          </a:prstGeom>
        </p:spPr>
        <p:txBody>
          <a:bodyPr vert="horz" wrap="square" lIns="0" tIns="12700" rIns="0" bIns="0" rtlCol="0">
            <a:spAutoFit/>
          </a:bodyPr>
          <a:lstStyle/>
          <a:p>
            <a:pPr marL="12700" marR="1946910" algn="just">
              <a:lnSpc>
                <a:spcPct val="100000"/>
              </a:lnSpc>
              <a:spcBef>
                <a:spcPts val="100"/>
              </a:spcBef>
            </a:pPr>
            <a:r>
              <a:rPr sz="1800" dirty="0">
                <a:latin typeface="Arial MT"/>
                <a:cs typeface="Arial MT"/>
              </a:rPr>
              <a:t>Fluid</a:t>
            </a:r>
            <a:r>
              <a:rPr sz="1800" spc="-30" dirty="0">
                <a:latin typeface="Arial MT"/>
                <a:cs typeface="Arial MT"/>
              </a:rPr>
              <a:t> </a:t>
            </a:r>
            <a:r>
              <a:rPr sz="1800" spc="-10" dirty="0">
                <a:latin typeface="Arial MT"/>
                <a:cs typeface="Arial MT"/>
              </a:rPr>
              <a:t>resuscitation </a:t>
            </a:r>
            <a:r>
              <a:rPr sz="1800" dirty="0">
                <a:latin typeface="Arial MT"/>
                <a:cs typeface="Arial MT"/>
              </a:rPr>
              <a:t>for</a:t>
            </a:r>
            <a:r>
              <a:rPr sz="1800" spc="-10" dirty="0">
                <a:latin typeface="Arial MT"/>
                <a:cs typeface="Arial MT"/>
              </a:rPr>
              <a:t> </a:t>
            </a:r>
            <a:r>
              <a:rPr sz="1800" dirty="0">
                <a:latin typeface="Arial MT"/>
                <a:cs typeface="Arial MT"/>
              </a:rPr>
              <a:t>burn </a:t>
            </a:r>
            <a:r>
              <a:rPr sz="1800" spc="-10" dirty="0">
                <a:latin typeface="Arial MT"/>
                <a:cs typeface="Arial MT"/>
              </a:rPr>
              <a:t>casualties </a:t>
            </a:r>
            <a:r>
              <a:rPr sz="1800" dirty="0">
                <a:latin typeface="Arial MT"/>
                <a:cs typeface="Arial MT"/>
              </a:rPr>
              <a:t>is</a:t>
            </a:r>
            <a:r>
              <a:rPr sz="1800" spc="-15" dirty="0">
                <a:latin typeface="Arial MT"/>
                <a:cs typeface="Arial MT"/>
              </a:rPr>
              <a:t> </a:t>
            </a:r>
            <a:r>
              <a:rPr sz="1800" dirty="0">
                <a:latin typeface="Arial MT"/>
                <a:cs typeface="Arial MT"/>
              </a:rPr>
              <a:t>guided</a:t>
            </a:r>
            <a:r>
              <a:rPr sz="1800" spc="-20" dirty="0">
                <a:latin typeface="Arial MT"/>
                <a:cs typeface="Arial MT"/>
              </a:rPr>
              <a:t> </a:t>
            </a:r>
            <a:r>
              <a:rPr sz="1800" dirty="0">
                <a:latin typeface="Arial MT"/>
                <a:cs typeface="Arial MT"/>
              </a:rPr>
              <a:t>by</a:t>
            </a:r>
            <a:r>
              <a:rPr sz="1800" spc="-10" dirty="0">
                <a:latin typeface="Arial MT"/>
                <a:cs typeface="Arial MT"/>
              </a:rPr>
              <a:t> </a:t>
            </a:r>
            <a:r>
              <a:rPr sz="1800" spc="-25" dirty="0">
                <a:latin typeface="Arial MT"/>
                <a:cs typeface="Arial MT"/>
              </a:rPr>
              <a:t>the</a:t>
            </a:r>
            <a:endParaRPr sz="1800">
              <a:latin typeface="Arial MT"/>
              <a:cs typeface="Arial MT"/>
            </a:endParaRPr>
          </a:p>
          <a:p>
            <a:pPr marL="12700">
              <a:lnSpc>
                <a:spcPct val="100000"/>
              </a:lnSpc>
            </a:pPr>
            <a:r>
              <a:rPr sz="1800" b="1" dirty="0">
                <a:latin typeface="Arial"/>
                <a:cs typeface="Arial"/>
              </a:rPr>
              <a:t>USAISR</a:t>
            </a:r>
            <a:r>
              <a:rPr sz="1800" b="1" spc="-35" dirty="0">
                <a:latin typeface="Arial"/>
                <a:cs typeface="Arial"/>
              </a:rPr>
              <a:t> </a:t>
            </a:r>
            <a:r>
              <a:rPr sz="1800" b="1" dirty="0">
                <a:latin typeface="Arial"/>
                <a:cs typeface="Arial"/>
              </a:rPr>
              <a:t>Rule</a:t>
            </a:r>
            <a:r>
              <a:rPr sz="1800" b="1" spc="-30" dirty="0">
                <a:latin typeface="Arial"/>
                <a:cs typeface="Arial"/>
              </a:rPr>
              <a:t> </a:t>
            </a:r>
            <a:r>
              <a:rPr sz="1800" b="1" dirty="0">
                <a:latin typeface="Arial"/>
                <a:cs typeface="Arial"/>
              </a:rPr>
              <a:t>of</a:t>
            </a:r>
            <a:r>
              <a:rPr sz="1800" b="1" spc="-25" dirty="0">
                <a:latin typeface="Arial"/>
                <a:cs typeface="Arial"/>
              </a:rPr>
              <a:t> Ten</a:t>
            </a:r>
            <a:endParaRPr sz="1800">
              <a:latin typeface="Arial"/>
              <a:cs typeface="Arial"/>
            </a:endParaRPr>
          </a:p>
          <a:p>
            <a:pPr>
              <a:lnSpc>
                <a:spcPct val="100000"/>
              </a:lnSpc>
              <a:spcBef>
                <a:spcPts val="425"/>
              </a:spcBef>
            </a:pPr>
            <a:endParaRPr sz="1800">
              <a:latin typeface="Arial"/>
              <a:cs typeface="Arial"/>
            </a:endParaRPr>
          </a:p>
          <a:p>
            <a:pPr marL="12700" marR="5080">
              <a:lnSpc>
                <a:spcPct val="100000"/>
              </a:lnSpc>
            </a:pPr>
            <a:r>
              <a:rPr sz="1800" dirty="0">
                <a:latin typeface="Arial MT"/>
                <a:cs typeface="Arial MT"/>
              </a:rPr>
              <a:t>For</a:t>
            </a:r>
            <a:r>
              <a:rPr sz="1800" spc="-15" dirty="0">
                <a:latin typeface="Arial MT"/>
                <a:cs typeface="Arial MT"/>
              </a:rPr>
              <a:t> </a:t>
            </a:r>
            <a:r>
              <a:rPr sz="1800" dirty="0">
                <a:latin typeface="Arial MT"/>
                <a:cs typeface="Arial MT"/>
              </a:rPr>
              <a:t>burns</a:t>
            </a:r>
            <a:r>
              <a:rPr sz="1800" spc="-15" dirty="0">
                <a:latin typeface="Arial MT"/>
                <a:cs typeface="Arial MT"/>
              </a:rPr>
              <a:t> </a:t>
            </a:r>
            <a:r>
              <a:rPr sz="1800" dirty="0">
                <a:latin typeface="Arial MT"/>
                <a:cs typeface="Arial MT"/>
              </a:rPr>
              <a:t>&gt;</a:t>
            </a:r>
            <a:r>
              <a:rPr sz="1800" spc="-15" dirty="0">
                <a:latin typeface="Arial MT"/>
                <a:cs typeface="Arial MT"/>
              </a:rPr>
              <a:t> </a:t>
            </a:r>
            <a:r>
              <a:rPr sz="1800" dirty="0">
                <a:latin typeface="Arial MT"/>
                <a:cs typeface="Arial MT"/>
              </a:rPr>
              <a:t>20%</a:t>
            </a:r>
            <a:r>
              <a:rPr sz="1800" spc="-20" dirty="0">
                <a:latin typeface="Arial MT"/>
                <a:cs typeface="Arial MT"/>
              </a:rPr>
              <a:t> </a:t>
            </a:r>
            <a:r>
              <a:rPr sz="1800" dirty="0">
                <a:latin typeface="Arial MT"/>
                <a:cs typeface="Arial MT"/>
              </a:rPr>
              <a:t>TBSA,</a:t>
            </a:r>
            <a:r>
              <a:rPr sz="1800" spc="-10" dirty="0">
                <a:latin typeface="Arial MT"/>
                <a:cs typeface="Arial MT"/>
              </a:rPr>
              <a:t> </a:t>
            </a:r>
            <a:r>
              <a:rPr sz="1800" dirty="0">
                <a:latin typeface="Arial MT"/>
                <a:cs typeface="Arial MT"/>
              </a:rPr>
              <a:t>initiate</a:t>
            </a:r>
            <a:r>
              <a:rPr sz="1800" spc="-20" dirty="0">
                <a:latin typeface="Arial MT"/>
                <a:cs typeface="Arial MT"/>
              </a:rPr>
              <a:t> fluid </a:t>
            </a:r>
            <a:r>
              <a:rPr sz="1800" dirty="0">
                <a:latin typeface="Arial MT"/>
                <a:cs typeface="Arial MT"/>
              </a:rPr>
              <a:t>resuscitation</a:t>
            </a:r>
            <a:r>
              <a:rPr sz="1800" spc="-20" dirty="0">
                <a:latin typeface="Arial MT"/>
                <a:cs typeface="Arial MT"/>
              </a:rPr>
              <a:t> </a:t>
            </a:r>
            <a:r>
              <a:rPr sz="1800" dirty="0">
                <a:latin typeface="Arial MT"/>
                <a:cs typeface="Arial MT"/>
              </a:rPr>
              <a:t>as</a:t>
            </a:r>
            <a:r>
              <a:rPr sz="1800" spc="-10" dirty="0">
                <a:latin typeface="Arial MT"/>
                <a:cs typeface="Arial MT"/>
              </a:rPr>
              <a:t> </a:t>
            </a:r>
            <a:r>
              <a:rPr sz="1800" dirty="0">
                <a:latin typeface="Arial MT"/>
                <a:cs typeface="Arial MT"/>
              </a:rPr>
              <a:t>soon</a:t>
            </a:r>
            <a:r>
              <a:rPr sz="1800" spc="-20" dirty="0">
                <a:latin typeface="Arial MT"/>
                <a:cs typeface="Arial MT"/>
              </a:rPr>
              <a:t> </a:t>
            </a:r>
            <a:r>
              <a:rPr sz="1800" dirty="0">
                <a:latin typeface="Arial MT"/>
                <a:cs typeface="Arial MT"/>
              </a:rPr>
              <a:t>as</a:t>
            </a:r>
            <a:r>
              <a:rPr sz="1800" spc="-10" dirty="0">
                <a:latin typeface="Arial MT"/>
                <a:cs typeface="Arial MT"/>
              </a:rPr>
              <a:t> </a:t>
            </a:r>
            <a:r>
              <a:rPr sz="1800" dirty="0">
                <a:latin typeface="Arial MT"/>
                <a:cs typeface="Arial MT"/>
              </a:rPr>
              <a:t>IV/IO</a:t>
            </a:r>
            <a:r>
              <a:rPr sz="1800" spc="-5" dirty="0">
                <a:latin typeface="Arial MT"/>
                <a:cs typeface="Arial MT"/>
              </a:rPr>
              <a:t> </a:t>
            </a:r>
            <a:r>
              <a:rPr sz="1800" spc="-10" dirty="0">
                <a:latin typeface="Arial MT"/>
                <a:cs typeface="Arial MT"/>
              </a:rPr>
              <a:t>access established</a:t>
            </a:r>
            <a:endParaRPr sz="1800">
              <a:latin typeface="Arial MT"/>
              <a:cs typeface="Arial MT"/>
            </a:endParaRPr>
          </a:p>
          <a:p>
            <a:pPr>
              <a:lnSpc>
                <a:spcPct val="100000"/>
              </a:lnSpc>
              <a:spcBef>
                <a:spcPts val="625"/>
              </a:spcBef>
            </a:pPr>
            <a:endParaRPr sz="1800">
              <a:latin typeface="Arial MT"/>
              <a:cs typeface="Arial MT"/>
            </a:endParaRPr>
          </a:p>
          <a:p>
            <a:pPr marL="15240" marR="473075">
              <a:lnSpc>
                <a:spcPct val="100000"/>
              </a:lnSpc>
            </a:pPr>
            <a:r>
              <a:rPr sz="1800" dirty="0">
                <a:latin typeface="Arial MT"/>
                <a:cs typeface="Arial MT"/>
              </a:rPr>
              <a:t>For</a:t>
            </a:r>
            <a:r>
              <a:rPr sz="1800" spc="-15" dirty="0">
                <a:latin typeface="Arial MT"/>
                <a:cs typeface="Arial MT"/>
              </a:rPr>
              <a:t> </a:t>
            </a:r>
            <a:r>
              <a:rPr sz="1800" dirty="0">
                <a:latin typeface="Arial MT"/>
                <a:cs typeface="Arial MT"/>
              </a:rPr>
              <a:t>burns</a:t>
            </a:r>
            <a:r>
              <a:rPr sz="1800" spc="-15" dirty="0">
                <a:latin typeface="Arial MT"/>
                <a:cs typeface="Arial MT"/>
              </a:rPr>
              <a:t> </a:t>
            </a:r>
            <a:r>
              <a:rPr sz="1800" dirty="0">
                <a:latin typeface="Arial MT"/>
                <a:cs typeface="Arial MT"/>
              </a:rPr>
              <a:t>≤</a:t>
            </a:r>
            <a:r>
              <a:rPr sz="1800" spc="-10" dirty="0">
                <a:latin typeface="Arial MT"/>
                <a:cs typeface="Arial MT"/>
              </a:rPr>
              <a:t> </a:t>
            </a:r>
            <a:r>
              <a:rPr sz="1800" dirty="0">
                <a:latin typeface="Arial MT"/>
                <a:cs typeface="Arial MT"/>
              </a:rPr>
              <a:t>30%</a:t>
            </a:r>
            <a:r>
              <a:rPr sz="1800" spc="-20" dirty="0">
                <a:latin typeface="Arial MT"/>
                <a:cs typeface="Arial MT"/>
              </a:rPr>
              <a:t> </a:t>
            </a:r>
            <a:r>
              <a:rPr sz="1800" dirty="0">
                <a:latin typeface="Arial MT"/>
                <a:cs typeface="Arial MT"/>
              </a:rPr>
              <a:t>TBSA,</a:t>
            </a:r>
            <a:r>
              <a:rPr sz="1800" spc="-10" dirty="0">
                <a:latin typeface="Arial MT"/>
                <a:cs typeface="Arial MT"/>
              </a:rPr>
              <a:t> consider </a:t>
            </a:r>
            <a:r>
              <a:rPr sz="1800" dirty="0">
                <a:latin typeface="Arial MT"/>
                <a:cs typeface="Arial MT"/>
              </a:rPr>
              <a:t>administration</a:t>
            </a:r>
            <a:r>
              <a:rPr sz="1800" spc="-25" dirty="0">
                <a:latin typeface="Arial MT"/>
                <a:cs typeface="Arial MT"/>
              </a:rPr>
              <a:t> </a:t>
            </a:r>
            <a:r>
              <a:rPr sz="1800" dirty="0">
                <a:latin typeface="Arial MT"/>
                <a:cs typeface="Arial MT"/>
              </a:rPr>
              <a:t>of</a:t>
            </a:r>
            <a:r>
              <a:rPr sz="1800" spc="-10" dirty="0">
                <a:latin typeface="Arial MT"/>
                <a:cs typeface="Arial MT"/>
              </a:rPr>
              <a:t> </a:t>
            </a:r>
            <a:r>
              <a:rPr sz="1800" dirty="0">
                <a:latin typeface="Arial MT"/>
                <a:cs typeface="Arial MT"/>
              </a:rPr>
              <a:t>oral</a:t>
            </a:r>
            <a:r>
              <a:rPr sz="1800" spc="-5" dirty="0">
                <a:latin typeface="Arial MT"/>
                <a:cs typeface="Arial MT"/>
              </a:rPr>
              <a:t> </a:t>
            </a:r>
            <a:r>
              <a:rPr sz="1800" dirty="0">
                <a:latin typeface="Arial MT"/>
                <a:cs typeface="Arial MT"/>
              </a:rPr>
              <a:t>fluids,</a:t>
            </a:r>
            <a:r>
              <a:rPr sz="1800" spc="-20" dirty="0">
                <a:latin typeface="Arial MT"/>
                <a:cs typeface="Arial MT"/>
              </a:rPr>
              <a:t> </a:t>
            </a:r>
            <a:r>
              <a:rPr sz="1800" spc="-25" dirty="0">
                <a:latin typeface="Arial MT"/>
                <a:cs typeface="Arial MT"/>
              </a:rPr>
              <a:t>if </a:t>
            </a:r>
            <a:r>
              <a:rPr sz="1800" dirty="0">
                <a:latin typeface="Arial MT"/>
                <a:cs typeface="Arial MT"/>
              </a:rPr>
              <a:t>casualty</a:t>
            </a:r>
            <a:r>
              <a:rPr sz="1800" spc="-15" dirty="0">
                <a:latin typeface="Arial MT"/>
                <a:cs typeface="Arial MT"/>
              </a:rPr>
              <a:t> </a:t>
            </a:r>
            <a:r>
              <a:rPr sz="1800" dirty="0">
                <a:latin typeface="Arial MT"/>
                <a:cs typeface="Arial MT"/>
              </a:rPr>
              <a:t>is</a:t>
            </a:r>
            <a:r>
              <a:rPr sz="1800" spc="-5" dirty="0">
                <a:latin typeface="Arial MT"/>
                <a:cs typeface="Arial MT"/>
              </a:rPr>
              <a:t> </a:t>
            </a:r>
            <a:r>
              <a:rPr sz="1800" dirty="0">
                <a:latin typeface="Arial MT"/>
                <a:cs typeface="Arial MT"/>
              </a:rPr>
              <a:t>conscious</a:t>
            </a:r>
            <a:r>
              <a:rPr sz="1800" spc="-10" dirty="0">
                <a:latin typeface="Arial MT"/>
                <a:cs typeface="Arial MT"/>
              </a:rPr>
              <a:t> </a:t>
            </a:r>
            <a:r>
              <a:rPr sz="1800" dirty="0">
                <a:latin typeface="Arial MT"/>
                <a:cs typeface="Arial MT"/>
              </a:rPr>
              <a:t>and</a:t>
            </a:r>
            <a:r>
              <a:rPr sz="1800" spc="-10" dirty="0">
                <a:latin typeface="Arial MT"/>
                <a:cs typeface="Arial MT"/>
              </a:rPr>
              <a:t> </a:t>
            </a:r>
            <a:r>
              <a:rPr sz="1800" dirty="0">
                <a:latin typeface="Arial MT"/>
                <a:cs typeface="Arial MT"/>
              </a:rPr>
              <a:t>able</a:t>
            </a:r>
            <a:r>
              <a:rPr sz="1800" spc="-10" dirty="0">
                <a:latin typeface="Arial MT"/>
                <a:cs typeface="Arial MT"/>
              </a:rPr>
              <a:t> </a:t>
            </a:r>
            <a:r>
              <a:rPr sz="1800" spc="-25" dirty="0">
                <a:latin typeface="Arial MT"/>
                <a:cs typeface="Arial MT"/>
              </a:rPr>
              <a:t>to </a:t>
            </a:r>
            <a:r>
              <a:rPr sz="1800" spc="-10" dirty="0">
                <a:latin typeface="Arial MT"/>
                <a:cs typeface="Arial MT"/>
              </a:rPr>
              <a:t>swallow</a:t>
            </a:r>
            <a:endParaRPr sz="1800">
              <a:latin typeface="Arial MT"/>
              <a:cs typeface="Arial MT"/>
            </a:endParaRPr>
          </a:p>
        </p:txBody>
      </p:sp>
      <p:sp>
        <p:nvSpPr>
          <p:cNvPr id="19" name="object 19"/>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20" name="object 20"/>
          <p:cNvSpPr txBox="1"/>
          <p:nvPr/>
        </p:nvSpPr>
        <p:spPr>
          <a:xfrm>
            <a:off x="5035877" y="6080385"/>
            <a:ext cx="2057400" cy="513080"/>
          </a:xfrm>
          <a:prstGeom prst="rect">
            <a:avLst/>
          </a:prstGeom>
        </p:spPr>
        <p:txBody>
          <a:bodyPr vert="horz" wrap="square" lIns="0" tIns="12065" rIns="0" bIns="0" rtlCol="0">
            <a:spAutoFit/>
          </a:bodyPr>
          <a:lstStyle/>
          <a:p>
            <a:pPr marL="12700">
              <a:lnSpc>
                <a:spcPct val="100000"/>
              </a:lnSpc>
              <a:spcBef>
                <a:spcPts val="95"/>
              </a:spcBef>
              <a:tabLst>
                <a:tab pos="1041400" algn="l"/>
                <a:tab pos="1750695" algn="l"/>
              </a:tabLst>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r>
              <a:rPr sz="3200" dirty="0">
                <a:solidFill>
                  <a:srgbClr val="2D3334"/>
                </a:solidFill>
                <a:latin typeface="Arial Black"/>
                <a:cs typeface="Arial Black"/>
              </a:rPr>
              <a:t>	</a:t>
            </a:r>
            <a:r>
              <a:rPr sz="4800" spc="-75" baseline="1736" dirty="0">
                <a:solidFill>
                  <a:srgbClr val="FFFFFF"/>
                </a:solidFill>
                <a:latin typeface="Arial Black"/>
                <a:cs typeface="Arial Black"/>
              </a:rPr>
              <a:t>W</a:t>
            </a:r>
            <a:r>
              <a:rPr sz="4800" baseline="1736" dirty="0">
                <a:solidFill>
                  <a:srgbClr val="FFFFFF"/>
                </a:solidFill>
                <a:latin typeface="Arial Black"/>
                <a:cs typeface="Arial Black"/>
              </a:rPr>
              <a:t>	</a:t>
            </a:r>
            <a:r>
              <a:rPr sz="3200" spc="-50" dirty="0">
                <a:solidFill>
                  <a:srgbClr val="2D3334"/>
                </a:solidFill>
                <a:latin typeface="Arial Black"/>
                <a:cs typeface="Arial Black"/>
              </a:rPr>
              <a:t>S</a:t>
            </a:r>
            <a:endParaRPr sz="3200">
              <a:latin typeface="Arial Black"/>
              <a:cs typeface="Arial Black"/>
            </a:endParaRPr>
          </a:p>
        </p:txBody>
      </p:sp>
      <p:sp>
        <p:nvSpPr>
          <p:cNvPr id="21" name="object 21"/>
          <p:cNvSpPr/>
          <p:nvPr/>
        </p:nvSpPr>
        <p:spPr>
          <a:xfrm>
            <a:off x="7905368" y="2398395"/>
            <a:ext cx="0" cy="914400"/>
          </a:xfrm>
          <a:custGeom>
            <a:avLst/>
            <a:gdLst/>
            <a:ahLst/>
            <a:cxnLst/>
            <a:rect l="l" t="t" r="r" b="b"/>
            <a:pathLst>
              <a:path h="914400">
                <a:moveTo>
                  <a:pt x="0" y="914400"/>
                </a:moveTo>
                <a:lnTo>
                  <a:pt x="0" y="0"/>
                </a:lnTo>
              </a:path>
            </a:pathLst>
          </a:custGeom>
          <a:ln w="101600">
            <a:solidFill>
              <a:srgbClr val="CD9146"/>
            </a:solidFill>
          </a:ln>
        </p:spPr>
        <p:txBody>
          <a:bodyPr wrap="square" lIns="0" tIns="0" rIns="0" bIns="0" rtlCol="0"/>
          <a:lstStyle/>
          <a:p>
            <a:endParaRPr/>
          </a:p>
        </p:txBody>
      </p:sp>
      <p:sp>
        <p:nvSpPr>
          <p:cNvPr id="22" name="object 22"/>
          <p:cNvSpPr/>
          <p:nvPr/>
        </p:nvSpPr>
        <p:spPr>
          <a:xfrm>
            <a:off x="7624191" y="3584060"/>
            <a:ext cx="0" cy="537210"/>
          </a:xfrm>
          <a:custGeom>
            <a:avLst/>
            <a:gdLst/>
            <a:ahLst/>
            <a:cxnLst/>
            <a:rect l="l" t="t" r="r" b="b"/>
            <a:pathLst>
              <a:path h="537210">
                <a:moveTo>
                  <a:pt x="0" y="537032"/>
                </a:moveTo>
                <a:lnTo>
                  <a:pt x="0" y="0"/>
                </a:lnTo>
              </a:path>
            </a:pathLst>
          </a:custGeom>
          <a:ln w="101600">
            <a:solidFill>
              <a:srgbClr val="CD9146"/>
            </a:solidFill>
          </a:ln>
        </p:spPr>
        <p:txBody>
          <a:bodyPr wrap="square" lIns="0" tIns="0" rIns="0" bIns="0" rtlCol="0"/>
          <a:lstStyle/>
          <a:p>
            <a:endParaRPr/>
          </a:p>
        </p:txBody>
      </p:sp>
      <p:sp>
        <p:nvSpPr>
          <p:cNvPr id="23" name="object 23"/>
          <p:cNvSpPr/>
          <p:nvPr/>
        </p:nvSpPr>
        <p:spPr>
          <a:xfrm>
            <a:off x="7619618" y="4272908"/>
            <a:ext cx="0" cy="537210"/>
          </a:xfrm>
          <a:custGeom>
            <a:avLst/>
            <a:gdLst/>
            <a:ahLst/>
            <a:cxnLst/>
            <a:rect l="l" t="t" r="r" b="b"/>
            <a:pathLst>
              <a:path h="537210">
                <a:moveTo>
                  <a:pt x="0" y="537032"/>
                </a:moveTo>
                <a:lnTo>
                  <a:pt x="0" y="0"/>
                </a:lnTo>
              </a:path>
            </a:pathLst>
          </a:custGeom>
          <a:ln w="101600">
            <a:solidFill>
              <a:srgbClr val="CD9146"/>
            </a:solidFill>
          </a:ln>
        </p:spPr>
        <p:txBody>
          <a:bodyPr wrap="square" lIns="0" tIns="0" rIns="0" bIns="0" rtlCol="0"/>
          <a:lstStyle/>
          <a:p>
            <a:endParaRPr/>
          </a:p>
        </p:txBody>
      </p:sp>
      <p:sp>
        <p:nvSpPr>
          <p:cNvPr id="24" name="object 24"/>
          <p:cNvSpPr/>
          <p:nvPr/>
        </p:nvSpPr>
        <p:spPr>
          <a:xfrm>
            <a:off x="7614284" y="4985390"/>
            <a:ext cx="0" cy="1045210"/>
          </a:xfrm>
          <a:custGeom>
            <a:avLst/>
            <a:gdLst/>
            <a:ahLst/>
            <a:cxnLst/>
            <a:rect l="l" t="t" r="r" b="b"/>
            <a:pathLst>
              <a:path h="1045210">
                <a:moveTo>
                  <a:pt x="0" y="1045019"/>
                </a:moveTo>
                <a:lnTo>
                  <a:pt x="0" y="0"/>
                </a:lnTo>
              </a:path>
            </a:pathLst>
          </a:custGeom>
          <a:ln w="101600">
            <a:solidFill>
              <a:srgbClr val="CD9146"/>
            </a:solidFill>
          </a:ln>
        </p:spPr>
        <p:txBody>
          <a:bodyPr wrap="square" lIns="0" tIns="0" rIns="0" bIns="0" rtlCol="0"/>
          <a:lstStyle/>
          <a:p>
            <a:endParaRPr/>
          </a:p>
        </p:txBody>
      </p:sp>
      <p:sp>
        <p:nvSpPr>
          <p:cNvPr id="25" name="object 25"/>
          <p:cNvSpPr/>
          <p:nvPr/>
        </p:nvSpPr>
        <p:spPr>
          <a:xfrm>
            <a:off x="7655432" y="1675250"/>
            <a:ext cx="0" cy="537210"/>
          </a:xfrm>
          <a:custGeom>
            <a:avLst/>
            <a:gdLst/>
            <a:ahLst/>
            <a:cxnLst/>
            <a:rect l="l" t="t" r="r" b="b"/>
            <a:pathLst>
              <a:path h="537210">
                <a:moveTo>
                  <a:pt x="0" y="537032"/>
                </a:moveTo>
                <a:lnTo>
                  <a:pt x="0" y="0"/>
                </a:lnTo>
              </a:path>
            </a:pathLst>
          </a:custGeom>
          <a:ln w="101600">
            <a:solidFill>
              <a:srgbClr val="CD9146"/>
            </a:solidFill>
          </a:ln>
        </p:spPr>
        <p:txBody>
          <a:bodyPr wrap="square" lIns="0" tIns="0" rIns="0" bIns="0" rtlCol="0"/>
          <a:lstStyle/>
          <a:p>
            <a:endParaRPr/>
          </a:p>
        </p:txBody>
      </p:sp>
      <p:grpSp>
        <p:nvGrpSpPr>
          <p:cNvPr id="26" name="object 26"/>
          <p:cNvGrpSpPr/>
          <p:nvPr/>
        </p:nvGrpSpPr>
        <p:grpSpPr>
          <a:xfrm>
            <a:off x="301116" y="6026027"/>
            <a:ext cx="3519170" cy="652145"/>
            <a:chOff x="301116" y="6026027"/>
            <a:chExt cx="3519170" cy="652145"/>
          </a:xfrm>
        </p:grpSpPr>
        <p:sp>
          <p:nvSpPr>
            <p:cNvPr id="27" name="object 27"/>
            <p:cNvSpPr/>
            <p:nvPr/>
          </p:nvSpPr>
          <p:spPr>
            <a:xfrm>
              <a:off x="316991" y="6041902"/>
              <a:ext cx="3487420" cy="620395"/>
            </a:xfrm>
            <a:custGeom>
              <a:avLst/>
              <a:gdLst/>
              <a:ahLst/>
              <a:cxnLst/>
              <a:rect l="l" t="t" r="r" b="b"/>
              <a:pathLst>
                <a:path w="3487420" h="620395">
                  <a:moveTo>
                    <a:pt x="3415703" y="0"/>
                  </a:moveTo>
                  <a:lnTo>
                    <a:pt x="71208" y="0"/>
                  </a:lnTo>
                  <a:lnTo>
                    <a:pt x="43494" y="5595"/>
                  </a:lnTo>
                  <a:lnTo>
                    <a:pt x="20859" y="20854"/>
                  </a:lnTo>
                  <a:lnTo>
                    <a:pt x="5597" y="43489"/>
                  </a:lnTo>
                  <a:lnTo>
                    <a:pt x="0" y="71208"/>
                  </a:lnTo>
                  <a:lnTo>
                    <a:pt x="0" y="549046"/>
                  </a:lnTo>
                  <a:lnTo>
                    <a:pt x="5597" y="576767"/>
                  </a:lnTo>
                  <a:lnTo>
                    <a:pt x="20859" y="599406"/>
                  </a:lnTo>
                  <a:lnTo>
                    <a:pt x="43494" y="614670"/>
                  </a:lnTo>
                  <a:lnTo>
                    <a:pt x="71208" y="620267"/>
                  </a:lnTo>
                  <a:lnTo>
                    <a:pt x="3415703" y="620267"/>
                  </a:lnTo>
                  <a:lnTo>
                    <a:pt x="3443417" y="614670"/>
                  </a:lnTo>
                  <a:lnTo>
                    <a:pt x="3466052" y="599406"/>
                  </a:lnTo>
                  <a:lnTo>
                    <a:pt x="3481314" y="576767"/>
                  </a:lnTo>
                  <a:lnTo>
                    <a:pt x="3486912" y="549046"/>
                  </a:lnTo>
                  <a:lnTo>
                    <a:pt x="3486912" y="71208"/>
                  </a:lnTo>
                  <a:lnTo>
                    <a:pt x="3481314" y="43489"/>
                  </a:lnTo>
                  <a:lnTo>
                    <a:pt x="3466052" y="20854"/>
                  </a:lnTo>
                  <a:lnTo>
                    <a:pt x="3443417" y="5595"/>
                  </a:lnTo>
                  <a:lnTo>
                    <a:pt x="3415703" y="0"/>
                  </a:lnTo>
                  <a:close/>
                </a:path>
              </a:pathLst>
            </a:custGeom>
            <a:solidFill>
              <a:srgbClr val="A0C1E7">
                <a:alpha val="74900"/>
              </a:srgbClr>
            </a:solidFill>
          </p:spPr>
          <p:txBody>
            <a:bodyPr wrap="square" lIns="0" tIns="0" rIns="0" bIns="0" rtlCol="0"/>
            <a:lstStyle/>
            <a:p>
              <a:endParaRPr/>
            </a:p>
          </p:txBody>
        </p:sp>
        <p:sp>
          <p:nvSpPr>
            <p:cNvPr id="28" name="object 28"/>
            <p:cNvSpPr/>
            <p:nvPr/>
          </p:nvSpPr>
          <p:spPr>
            <a:xfrm>
              <a:off x="316991" y="6041902"/>
              <a:ext cx="3487420" cy="620395"/>
            </a:xfrm>
            <a:custGeom>
              <a:avLst/>
              <a:gdLst/>
              <a:ahLst/>
              <a:cxnLst/>
              <a:rect l="l" t="t" r="r" b="b"/>
              <a:pathLst>
                <a:path w="3487420" h="620395">
                  <a:moveTo>
                    <a:pt x="0" y="71208"/>
                  </a:moveTo>
                  <a:lnTo>
                    <a:pt x="5597" y="43489"/>
                  </a:lnTo>
                  <a:lnTo>
                    <a:pt x="20859" y="20854"/>
                  </a:lnTo>
                  <a:lnTo>
                    <a:pt x="43494" y="5595"/>
                  </a:lnTo>
                  <a:lnTo>
                    <a:pt x="71208" y="0"/>
                  </a:lnTo>
                  <a:lnTo>
                    <a:pt x="3415703" y="0"/>
                  </a:lnTo>
                  <a:lnTo>
                    <a:pt x="3443417" y="5595"/>
                  </a:lnTo>
                  <a:lnTo>
                    <a:pt x="3466052" y="20854"/>
                  </a:lnTo>
                  <a:lnTo>
                    <a:pt x="3481314" y="43489"/>
                  </a:lnTo>
                  <a:lnTo>
                    <a:pt x="3486912" y="71208"/>
                  </a:lnTo>
                  <a:lnTo>
                    <a:pt x="3486912" y="549046"/>
                  </a:lnTo>
                  <a:lnTo>
                    <a:pt x="3481314" y="576767"/>
                  </a:lnTo>
                  <a:lnTo>
                    <a:pt x="3466052" y="599406"/>
                  </a:lnTo>
                  <a:lnTo>
                    <a:pt x="3443417" y="614670"/>
                  </a:lnTo>
                  <a:lnTo>
                    <a:pt x="3415703" y="620267"/>
                  </a:lnTo>
                  <a:lnTo>
                    <a:pt x="71208" y="620267"/>
                  </a:lnTo>
                  <a:lnTo>
                    <a:pt x="43494" y="614670"/>
                  </a:lnTo>
                  <a:lnTo>
                    <a:pt x="20859" y="599406"/>
                  </a:lnTo>
                  <a:lnTo>
                    <a:pt x="5597" y="576767"/>
                  </a:lnTo>
                  <a:lnTo>
                    <a:pt x="0" y="549046"/>
                  </a:lnTo>
                  <a:lnTo>
                    <a:pt x="0" y="71208"/>
                  </a:lnTo>
                  <a:close/>
                </a:path>
              </a:pathLst>
            </a:custGeom>
            <a:ln w="31750">
              <a:solidFill>
                <a:srgbClr val="A0C1E7"/>
              </a:solidFill>
            </a:ln>
          </p:spPr>
          <p:txBody>
            <a:bodyPr wrap="square" lIns="0" tIns="0" rIns="0" bIns="0" rtlCol="0"/>
            <a:lstStyle/>
            <a:p>
              <a:endParaRPr/>
            </a:p>
          </p:txBody>
        </p:sp>
      </p:grpSp>
      <p:sp>
        <p:nvSpPr>
          <p:cNvPr id="29" name="object 29"/>
          <p:cNvSpPr txBox="1"/>
          <p:nvPr/>
        </p:nvSpPr>
        <p:spPr>
          <a:xfrm>
            <a:off x="1098162" y="6215070"/>
            <a:ext cx="2341245" cy="269875"/>
          </a:xfrm>
          <a:prstGeom prst="rect">
            <a:avLst/>
          </a:prstGeom>
        </p:spPr>
        <p:txBody>
          <a:bodyPr vert="horz" wrap="square" lIns="0" tIns="12700" rIns="0" bIns="0" rtlCol="0">
            <a:spAutoFit/>
          </a:bodyPr>
          <a:lstStyle/>
          <a:p>
            <a:pPr marL="12700">
              <a:lnSpc>
                <a:spcPct val="100000"/>
              </a:lnSpc>
              <a:spcBef>
                <a:spcPts val="100"/>
              </a:spcBef>
            </a:pPr>
            <a:r>
              <a:rPr sz="1600" b="1" dirty="0">
                <a:latin typeface="Arial"/>
                <a:cs typeface="Arial"/>
              </a:rPr>
              <a:t>Level</a:t>
            </a:r>
            <a:r>
              <a:rPr sz="1600" b="1" spc="-25"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b="1" spc="-15" dirty="0">
                <a:latin typeface="Arial"/>
                <a:cs typeface="Arial"/>
              </a:rPr>
              <a:t> </a:t>
            </a:r>
            <a:r>
              <a:rPr sz="1600" spc="-10" dirty="0">
                <a:latin typeface="Arial MT"/>
                <a:cs typeface="Arial MT"/>
              </a:rPr>
              <a:t>C-</a:t>
            </a:r>
            <a:r>
              <a:rPr sz="1600" spc="-25" dirty="0">
                <a:latin typeface="Arial MT"/>
                <a:cs typeface="Arial MT"/>
              </a:rPr>
              <a:t>LD</a:t>
            </a:r>
            <a:endParaRPr sz="1600">
              <a:latin typeface="Arial MT"/>
              <a:cs typeface="Arial MT"/>
            </a:endParaRPr>
          </a:p>
        </p:txBody>
      </p:sp>
      <p:grpSp>
        <p:nvGrpSpPr>
          <p:cNvPr id="30" name="object 30"/>
          <p:cNvGrpSpPr/>
          <p:nvPr/>
        </p:nvGrpSpPr>
        <p:grpSpPr>
          <a:xfrm>
            <a:off x="340613" y="5998476"/>
            <a:ext cx="989965" cy="859790"/>
            <a:chOff x="340613" y="5998476"/>
            <a:chExt cx="989965" cy="859790"/>
          </a:xfrm>
        </p:grpSpPr>
        <p:pic>
          <p:nvPicPr>
            <p:cNvPr id="31" name="object 31"/>
            <p:cNvPicPr/>
            <p:nvPr/>
          </p:nvPicPr>
          <p:blipFill>
            <a:blip r:embed="rId7" cstate="print"/>
            <a:stretch>
              <a:fillRect/>
            </a:stretch>
          </p:blipFill>
          <p:spPr>
            <a:xfrm>
              <a:off x="340613" y="5998476"/>
              <a:ext cx="989825" cy="859523"/>
            </a:xfrm>
            <a:prstGeom prst="rect">
              <a:avLst/>
            </a:prstGeom>
          </p:spPr>
        </p:pic>
        <p:pic>
          <p:nvPicPr>
            <p:cNvPr id="32" name="object 32"/>
            <p:cNvPicPr/>
            <p:nvPr/>
          </p:nvPicPr>
          <p:blipFill>
            <a:blip r:embed="rId8" cstate="print"/>
            <a:stretch>
              <a:fillRect/>
            </a:stretch>
          </p:blipFill>
          <p:spPr>
            <a:xfrm>
              <a:off x="534923" y="6192774"/>
              <a:ext cx="403097" cy="391667"/>
            </a:xfrm>
            <a:prstGeom prst="rect">
              <a:avLst/>
            </a:prstGeom>
          </p:spPr>
        </p:pic>
      </p:grpSp>
      <p:sp>
        <p:nvSpPr>
          <p:cNvPr id="34" name="object 34"/>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35" name="object 35"/>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20</a:t>
            </a:fld>
            <a:endParaRPr spc="-25"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96433" y="238286"/>
            <a:ext cx="9552940" cy="1571625"/>
          </a:xfrm>
          <a:prstGeom prst="rect">
            <a:avLst/>
          </a:prstGeom>
        </p:spPr>
        <p:txBody>
          <a:bodyPr vert="horz" wrap="square" lIns="0" tIns="63500" rIns="0" bIns="0" rtlCol="0">
            <a:spAutoFit/>
          </a:bodyPr>
          <a:lstStyle/>
          <a:p>
            <a:pPr marR="345440" algn="ctr">
              <a:lnSpc>
                <a:spcPct val="100000"/>
              </a:lnSpc>
              <a:spcBef>
                <a:spcPts val="500"/>
              </a:spcBef>
            </a:pPr>
            <a:r>
              <a:rPr sz="2000" dirty="0">
                <a:solidFill>
                  <a:srgbClr val="756F6F"/>
                </a:solidFill>
              </a:rPr>
              <a:t>Module</a:t>
            </a:r>
            <a:r>
              <a:rPr sz="2000" spc="-60" dirty="0">
                <a:solidFill>
                  <a:srgbClr val="756F6F"/>
                </a:solidFill>
              </a:rPr>
              <a:t> </a:t>
            </a:r>
            <a:r>
              <a:rPr sz="2000" dirty="0">
                <a:solidFill>
                  <a:srgbClr val="756F6F"/>
                </a:solidFill>
              </a:rPr>
              <a:t>18:</a:t>
            </a:r>
            <a:r>
              <a:rPr sz="2000" spc="-65" dirty="0">
                <a:solidFill>
                  <a:srgbClr val="756F6F"/>
                </a:solidFill>
              </a:rPr>
              <a:t> </a:t>
            </a:r>
            <a:r>
              <a:rPr sz="2000" spc="-10" dirty="0">
                <a:solidFill>
                  <a:srgbClr val="756F6F"/>
                </a:solidFill>
              </a:rPr>
              <a:t>Burns</a:t>
            </a:r>
            <a:endParaRPr sz="2000"/>
          </a:p>
          <a:p>
            <a:pPr marL="1905000" marR="5080" indent="-1892935">
              <a:lnSpc>
                <a:spcPct val="100000"/>
              </a:lnSpc>
              <a:spcBef>
                <a:spcPts val="730"/>
              </a:spcBef>
            </a:pPr>
            <a:r>
              <a:rPr spc="-10" dirty="0">
                <a:solidFill>
                  <a:srgbClr val="BB8542"/>
                </a:solidFill>
              </a:rPr>
              <a:t>ADMINISTRATION</a:t>
            </a:r>
            <a:r>
              <a:rPr spc="-110" dirty="0">
                <a:solidFill>
                  <a:srgbClr val="BB8542"/>
                </a:solidFill>
              </a:rPr>
              <a:t> </a:t>
            </a:r>
            <a:r>
              <a:rPr dirty="0">
                <a:solidFill>
                  <a:srgbClr val="BB8542"/>
                </a:solidFill>
              </a:rPr>
              <a:t>OF</a:t>
            </a:r>
            <a:r>
              <a:rPr spc="-110" dirty="0">
                <a:solidFill>
                  <a:srgbClr val="BB8542"/>
                </a:solidFill>
              </a:rPr>
              <a:t> </a:t>
            </a:r>
            <a:r>
              <a:rPr dirty="0">
                <a:solidFill>
                  <a:srgbClr val="BB8542"/>
                </a:solidFill>
              </a:rPr>
              <a:t>LACTATED</a:t>
            </a:r>
            <a:r>
              <a:rPr spc="-105" dirty="0">
                <a:solidFill>
                  <a:srgbClr val="BB8542"/>
                </a:solidFill>
              </a:rPr>
              <a:t> </a:t>
            </a:r>
            <a:r>
              <a:rPr spc="-10" dirty="0">
                <a:solidFill>
                  <a:srgbClr val="BB8542"/>
                </a:solidFill>
              </a:rPr>
              <a:t>RINGERS </a:t>
            </a:r>
            <a:r>
              <a:rPr dirty="0"/>
              <a:t>IN</a:t>
            </a:r>
            <a:r>
              <a:rPr spc="-80" dirty="0"/>
              <a:t> </a:t>
            </a:r>
            <a:r>
              <a:rPr dirty="0"/>
              <a:t>TACTICAL</a:t>
            </a:r>
            <a:r>
              <a:rPr spc="-85" dirty="0"/>
              <a:t> </a:t>
            </a:r>
            <a:r>
              <a:rPr dirty="0"/>
              <a:t>FIELD</a:t>
            </a:r>
            <a:r>
              <a:rPr spc="-90" dirty="0"/>
              <a:t> </a:t>
            </a:r>
            <a:r>
              <a:rPr spc="-20" dirty="0"/>
              <a:t>CARE</a:t>
            </a: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8847040" y="3426666"/>
            <a:ext cx="2172335" cy="574040"/>
          </a:xfrm>
          <a:prstGeom prst="rect">
            <a:avLst/>
          </a:prstGeom>
        </p:spPr>
        <p:txBody>
          <a:bodyPr vert="horz" wrap="square" lIns="0" tIns="12700" rIns="0" bIns="0" rtlCol="0">
            <a:spAutoFit/>
          </a:bodyPr>
          <a:lstStyle/>
          <a:p>
            <a:pPr marL="12700" marR="5080">
              <a:lnSpc>
                <a:spcPct val="100000"/>
              </a:lnSpc>
              <a:spcBef>
                <a:spcPts val="100"/>
              </a:spcBef>
            </a:pPr>
            <a:r>
              <a:rPr sz="1800" b="1" spc="-10" dirty="0">
                <a:latin typeface="Arial"/>
                <a:cs typeface="Arial"/>
              </a:rPr>
              <a:t>TACTICAL CONSIDERATIONS:</a:t>
            </a:r>
            <a:endParaRPr sz="1800">
              <a:latin typeface="Arial"/>
              <a:cs typeface="Arial"/>
            </a:endParaRPr>
          </a:p>
        </p:txBody>
      </p:sp>
      <p:sp>
        <p:nvSpPr>
          <p:cNvPr id="5" name="object 5"/>
          <p:cNvSpPr txBox="1"/>
          <p:nvPr/>
        </p:nvSpPr>
        <p:spPr>
          <a:xfrm>
            <a:off x="9119075" y="4077415"/>
            <a:ext cx="2543810" cy="2077720"/>
          </a:xfrm>
          <a:prstGeom prst="rect">
            <a:avLst/>
          </a:prstGeom>
        </p:spPr>
        <p:txBody>
          <a:bodyPr vert="horz" wrap="square" lIns="0" tIns="12700" rIns="0" bIns="0" rtlCol="0">
            <a:spAutoFit/>
          </a:bodyPr>
          <a:lstStyle/>
          <a:p>
            <a:pPr marL="12700" marR="118110">
              <a:lnSpc>
                <a:spcPct val="100000"/>
              </a:lnSpc>
              <a:spcBef>
                <a:spcPts val="100"/>
              </a:spcBef>
            </a:pPr>
            <a:r>
              <a:rPr sz="1600" dirty="0">
                <a:latin typeface="Arial MT"/>
                <a:cs typeface="Arial MT"/>
              </a:rPr>
              <a:t>Monitor</a:t>
            </a:r>
            <a:r>
              <a:rPr sz="1600" spc="-15" dirty="0">
                <a:latin typeface="Arial MT"/>
                <a:cs typeface="Arial MT"/>
              </a:rPr>
              <a:t> </a:t>
            </a:r>
            <a:r>
              <a:rPr sz="1600" dirty="0">
                <a:latin typeface="Arial MT"/>
                <a:cs typeface="Arial MT"/>
              </a:rPr>
              <a:t>closely</a:t>
            </a:r>
            <a:r>
              <a:rPr sz="1600" spc="-35" dirty="0">
                <a:latin typeface="Arial MT"/>
                <a:cs typeface="Arial MT"/>
              </a:rPr>
              <a:t> </a:t>
            </a:r>
            <a:r>
              <a:rPr sz="1600" dirty="0">
                <a:latin typeface="Arial MT"/>
                <a:cs typeface="Arial MT"/>
              </a:rPr>
              <a:t>for</a:t>
            </a:r>
            <a:r>
              <a:rPr sz="1600" spc="-25" dirty="0">
                <a:latin typeface="Arial MT"/>
                <a:cs typeface="Arial MT"/>
              </a:rPr>
              <a:t> </a:t>
            </a:r>
            <a:r>
              <a:rPr sz="1600" dirty="0">
                <a:latin typeface="Arial MT"/>
                <a:cs typeface="Arial MT"/>
              </a:rPr>
              <a:t>signs</a:t>
            </a:r>
            <a:r>
              <a:rPr sz="1600" spc="-35" dirty="0">
                <a:latin typeface="Arial MT"/>
                <a:cs typeface="Arial MT"/>
              </a:rPr>
              <a:t> </a:t>
            </a:r>
            <a:r>
              <a:rPr sz="1600" spc="-25" dirty="0">
                <a:latin typeface="Arial MT"/>
                <a:cs typeface="Arial MT"/>
              </a:rPr>
              <a:t>of </a:t>
            </a:r>
            <a:r>
              <a:rPr sz="1600" dirty="0">
                <a:latin typeface="Arial MT"/>
                <a:cs typeface="Arial MT"/>
              </a:rPr>
              <a:t>circulatory</a:t>
            </a:r>
            <a:r>
              <a:rPr sz="1600" spc="-60" dirty="0">
                <a:latin typeface="Arial MT"/>
                <a:cs typeface="Arial MT"/>
              </a:rPr>
              <a:t> </a:t>
            </a:r>
            <a:r>
              <a:rPr sz="1600" spc="-10" dirty="0">
                <a:latin typeface="Arial MT"/>
                <a:cs typeface="Arial MT"/>
              </a:rPr>
              <a:t>overload</a:t>
            </a:r>
            <a:endParaRPr sz="1600">
              <a:latin typeface="Arial MT"/>
              <a:cs typeface="Arial MT"/>
            </a:endParaRPr>
          </a:p>
          <a:p>
            <a:pPr marL="12700" marR="5080">
              <a:lnSpc>
                <a:spcPct val="100000"/>
              </a:lnSpc>
              <a:spcBef>
                <a:spcPts val="800"/>
              </a:spcBef>
            </a:pPr>
            <a:r>
              <a:rPr sz="1600" dirty="0">
                <a:latin typeface="Arial MT"/>
                <a:cs typeface="Arial MT"/>
              </a:rPr>
              <a:t>Use</a:t>
            </a:r>
            <a:r>
              <a:rPr sz="1600" spc="-20" dirty="0">
                <a:latin typeface="Arial MT"/>
                <a:cs typeface="Arial MT"/>
              </a:rPr>
              <a:t> </a:t>
            </a:r>
            <a:r>
              <a:rPr sz="1600" dirty="0">
                <a:latin typeface="Arial MT"/>
                <a:cs typeface="Arial MT"/>
              </a:rPr>
              <a:t>caution</a:t>
            </a:r>
            <a:r>
              <a:rPr sz="1600" spc="-15" dirty="0">
                <a:latin typeface="Arial MT"/>
                <a:cs typeface="Arial MT"/>
              </a:rPr>
              <a:t> </a:t>
            </a:r>
            <a:r>
              <a:rPr sz="1600" dirty="0">
                <a:latin typeface="Arial MT"/>
                <a:cs typeface="Arial MT"/>
              </a:rPr>
              <a:t>in</a:t>
            </a:r>
            <a:r>
              <a:rPr sz="1600" spc="-5" dirty="0">
                <a:latin typeface="Arial MT"/>
                <a:cs typeface="Arial MT"/>
              </a:rPr>
              <a:t> </a:t>
            </a:r>
            <a:r>
              <a:rPr sz="1600" spc="-10" dirty="0">
                <a:latin typeface="Arial MT"/>
                <a:cs typeface="Arial MT"/>
              </a:rPr>
              <a:t>casualties </a:t>
            </a:r>
            <a:r>
              <a:rPr sz="1600" dirty="0">
                <a:latin typeface="Arial MT"/>
                <a:cs typeface="Arial MT"/>
              </a:rPr>
              <a:t>with</a:t>
            </a:r>
            <a:r>
              <a:rPr sz="1600" spc="-45" dirty="0">
                <a:latin typeface="Arial MT"/>
                <a:cs typeface="Arial MT"/>
              </a:rPr>
              <a:t> </a:t>
            </a:r>
            <a:r>
              <a:rPr sz="1600" dirty="0">
                <a:latin typeface="Arial MT"/>
                <a:cs typeface="Arial MT"/>
              </a:rPr>
              <a:t>hypervolemia,</a:t>
            </a:r>
            <a:r>
              <a:rPr sz="1600" spc="-40" dirty="0">
                <a:latin typeface="Arial MT"/>
                <a:cs typeface="Arial MT"/>
              </a:rPr>
              <a:t> </a:t>
            </a:r>
            <a:r>
              <a:rPr sz="1600" spc="-10" dirty="0">
                <a:latin typeface="Arial MT"/>
                <a:cs typeface="Arial MT"/>
              </a:rPr>
              <a:t>renal </a:t>
            </a:r>
            <a:r>
              <a:rPr sz="1600" dirty="0">
                <a:latin typeface="Arial MT"/>
                <a:cs typeface="Arial MT"/>
              </a:rPr>
              <a:t>insufficiency,</a:t>
            </a:r>
            <a:r>
              <a:rPr sz="1600" spc="-65" dirty="0">
                <a:latin typeface="Arial MT"/>
                <a:cs typeface="Arial MT"/>
              </a:rPr>
              <a:t> </a:t>
            </a:r>
            <a:r>
              <a:rPr sz="1600" dirty="0">
                <a:latin typeface="Arial MT"/>
                <a:cs typeface="Arial MT"/>
              </a:rPr>
              <a:t>urinary</a:t>
            </a:r>
            <a:r>
              <a:rPr sz="1600" spc="-50" dirty="0">
                <a:latin typeface="Arial MT"/>
                <a:cs typeface="Arial MT"/>
              </a:rPr>
              <a:t> </a:t>
            </a:r>
            <a:r>
              <a:rPr sz="1600" spc="-20" dirty="0">
                <a:latin typeface="Arial MT"/>
                <a:cs typeface="Arial MT"/>
              </a:rPr>
              <a:t>tract </a:t>
            </a:r>
            <a:r>
              <a:rPr sz="1600" dirty="0">
                <a:latin typeface="Arial MT"/>
                <a:cs typeface="Arial MT"/>
              </a:rPr>
              <a:t>obstruction,</a:t>
            </a:r>
            <a:r>
              <a:rPr sz="1600" spc="-30" dirty="0">
                <a:latin typeface="Arial MT"/>
                <a:cs typeface="Arial MT"/>
              </a:rPr>
              <a:t> </a:t>
            </a:r>
            <a:r>
              <a:rPr sz="1600" dirty="0">
                <a:latin typeface="Arial MT"/>
                <a:cs typeface="Arial MT"/>
              </a:rPr>
              <a:t>or</a:t>
            </a:r>
            <a:r>
              <a:rPr sz="1600" spc="-30" dirty="0">
                <a:latin typeface="Arial MT"/>
                <a:cs typeface="Arial MT"/>
              </a:rPr>
              <a:t> </a:t>
            </a:r>
            <a:r>
              <a:rPr sz="1600" dirty="0">
                <a:latin typeface="Arial MT"/>
                <a:cs typeface="Arial MT"/>
              </a:rPr>
              <a:t>impending</a:t>
            </a:r>
            <a:r>
              <a:rPr sz="1600" spc="-45" dirty="0">
                <a:latin typeface="Arial MT"/>
                <a:cs typeface="Arial MT"/>
              </a:rPr>
              <a:t> </a:t>
            </a:r>
            <a:r>
              <a:rPr sz="1600" spc="-25" dirty="0">
                <a:latin typeface="Arial MT"/>
                <a:cs typeface="Arial MT"/>
              </a:rPr>
              <a:t>or </a:t>
            </a:r>
            <a:r>
              <a:rPr sz="1600" dirty="0">
                <a:latin typeface="Arial MT"/>
                <a:cs typeface="Arial MT"/>
              </a:rPr>
              <a:t>frank</a:t>
            </a:r>
            <a:r>
              <a:rPr sz="1600" spc="-15" dirty="0">
                <a:latin typeface="Arial MT"/>
                <a:cs typeface="Arial MT"/>
              </a:rPr>
              <a:t> </a:t>
            </a:r>
            <a:r>
              <a:rPr sz="1600" spc="-10" dirty="0">
                <a:latin typeface="Arial MT"/>
                <a:cs typeface="Arial MT"/>
              </a:rPr>
              <a:t>cardiac decompensation</a:t>
            </a:r>
            <a:endParaRPr sz="1600">
              <a:latin typeface="Arial MT"/>
              <a:cs typeface="Arial MT"/>
            </a:endParaRPr>
          </a:p>
        </p:txBody>
      </p:sp>
      <p:sp>
        <p:nvSpPr>
          <p:cNvPr id="6" name="object 6"/>
          <p:cNvSpPr txBox="1"/>
          <p:nvPr/>
        </p:nvSpPr>
        <p:spPr>
          <a:xfrm>
            <a:off x="334116" y="1873754"/>
            <a:ext cx="3764915" cy="330200"/>
          </a:xfrm>
          <a:prstGeom prst="rect">
            <a:avLst/>
          </a:prstGeom>
        </p:spPr>
        <p:txBody>
          <a:bodyPr vert="horz" wrap="square" lIns="0" tIns="12065" rIns="0" bIns="0" rtlCol="0">
            <a:spAutoFit/>
          </a:bodyPr>
          <a:lstStyle/>
          <a:p>
            <a:pPr marL="12700">
              <a:lnSpc>
                <a:spcPct val="100000"/>
              </a:lnSpc>
              <a:spcBef>
                <a:spcPts val="95"/>
              </a:spcBef>
            </a:pPr>
            <a:r>
              <a:rPr sz="2000" b="1" dirty="0">
                <a:latin typeface="Arial"/>
                <a:cs typeface="Arial"/>
              </a:rPr>
              <a:t>Lactated</a:t>
            </a:r>
            <a:r>
              <a:rPr sz="2000" b="1" spc="-65" dirty="0">
                <a:latin typeface="Arial"/>
                <a:cs typeface="Arial"/>
              </a:rPr>
              <a:t> </a:t>
            </a:r>
            <a:r>
              <a:rPr sz="2000" b="1" dirty="0">
                <a:latin typeface="Arial"/>
                <a:cs typeface="Arial"/>
              </a:rPr>
              <a:t>Ringers</a:t>
            </a:r>
            <a:r>
              <a:rPr sz="2000" b="1" spc="-75" dirty="0">
                <a:latin typeface="Arial"/>
                <a:cs typeface="Arial"/>
              </a:rPr>
              <a:t> </a:t>
            </a:r>
            <a:r>
              <a:rPr sz="2000" dirty="0">
                <a:latin typeface="Arial MT"/>
                <a:cs typeface="Arial MT"/>
              </a:rPr>
              <a:t>is</a:t>
            </a:r>
            <a:r>
              <a:rPr sz="2000" spc="-75" dirty="0">
                <a:latin typeface="Arial MT"/>
                <a:cs typeface="Arial MT"/>
              </a:rPr>
              <a:t> </a:t>
            </a:r>
            <a:r>
              <a:rPr sz="2000" dirty="0">
                <a:latin typeface="Arial MT"/>
                <a:cs typeface="Arial MT"/>
              </a:rPr>
              <a:t>indicated</a:t>
            </a:r>
            <a:r>
              <a:rPr sz="2000" spc="-70" dirty="0">
                <a:latin typeface="Arial MT"/>
                <a:cs typeface="Arial MT"/>
              </a:rPr>
              <a:t> </a:t>
            </a:r>
            <a:r>
              <a:rPr sz="2000" spc="-25" dirty="0">
                <a:latin typeface="Arial MT"/>
                <a:cs typeface="Arial MT"/>
              </a:rPr>
              <a:t>in:</a:t>
            </a:r>
            <a:endParaRPr sz="2000">
              <a:latin typeface="Arial MT"/>
              <a:cs typeface="Arial MT"/>
            </a:endParaRPr>
          </a:p>
        </p:txBody>
      </p:sp>
      <p:sp>
        <p:nvSpPr>
          <p:cNvPr id="7" name="object 7"/>
          <p:cNvSpPr txBox="1"/>
          <p:nvPr/>
        </p:nvSpPr>
        <p:spPr>
          <a:xfrm>
            <a:off x="559668" y="2128186"/>
            <a:ext cx="3557904" cy="1153795"/>
          </a:xfrm>
          <a:prstGeom prst="rect">
            <a:avLst/>
          </a:prstGeom>
        </p:spPr>
        <p:txBody>
          <a:bodyPr vert="horz" wrap="square" lIns="0" tIns="165100" rIns="0" bIns="0" rtlCol="0">
            <a:spAutoFit/>
          </a:bodyPr>
          <a:lstStyle/>
          <a:p>
            <a:pPr marL="12700">
              <a:lnSpc>
                <a:spcPct val="100000"/>
              </a:lnSpc>
              <a:spcBef>
                <a:spcPts val="1300"/>
              </a:spcBef>
            </a:pPr>
            <a:r>
              <a:rPr sz="1800" dirty="0">
                <a:latin typeface="Arial MT"/>
                <a:cs typeface="Arial MT"/>
              </a:rPr>
              <a:t>Burns</a:t>
            </a:r>
            <a:r>
              <a:rPr sz="1800" spc="-10" dirty="0">
                <a:latin typeface="Arial MT"/>
                <a:cs typeface="Arial MT"/>
              </a:rPr>
              <a:t> </a:t>
            </a:r>
            <a:r>
              <a:rPr sz="1800" dirty="0">
                <a:latin typeface="Arial MT"/>
                <a:cs typeface="Arial MT"/>
              </a:rPr>
              <a:t>greater</a:t>
            </a:r>
            <a:r>
              <a:rPr sz="1800" spc="-15" dirty="0">
                <a:latin typeface="Arial MT"/>
                <a:cs typeface="Arial MT"/>
              </a:rPr>
              <a:t> </a:t>
            </a:r>
            <a:r>
              <a:rPr sz="1800" dirty="0">
                <a:latin typeface="Arial MT"/>
                <a:cs typeface="Arial MT"/>
              </a:rPr>
              <a:t>than</a:t>
            </a:r>
            <a:r>
              <a:rPr sz="1800" spc="-10" dirty="0">
                <a:latin typeface="Arial MT"/>
                <a:cs typeface="Arial MT"/>
              </a:rPr>
              <a:t> </a:t>
            </a:r>
            <a:r>
              <a:rPr sz="1800" dirty="0">
                <a:latin typeface="Arial MT"/>
                <a:cs typeface="Arial MT"/>
              </a:rPr>
              <a:t>20%</a:t>
            </a:r>
            <a:r>
              <a:rPr sz="1800" spc="-10" dirty="0">
                <a:latin typeface="Arial MT"/>
                <a:cs typeface="Arial MT"/>
              </a:rPr>
              <a:t> </a:t>
            </a:r>
            <a:r>
              <a:rPr sz="1800" spc="-20" dirty="0">
                <a:latin typeface="Arial MT"/>
                <a:cs typeface="Arial MT"/>
              </a:rPr>
              <a:t>TBSA</a:t>
            </a:r>
            <a:endParaRPr sz="1800">
              <a:latin typeface="Arial MT"/>
              <a:cs typeface="Arial MT"/>
            </a:endParaRPr>
          </a:p>
          <a:p>
            <a:pPr marL="12700" marR="5080">
              <a:lnSpc>
                <a:spcPct val="100000"/>
              </a:lnSpc>
              <a:spcBef>
                <a:spcPts val="1200"/>
              </a:spcBef>
            </a:pPr>
            <a:r>
              <a:rPr sz="1800" dirty="0">
                <a:latin typeface="Arial MT"/>
                <a:cs typeface="Arial MT"/>
              </a:rPr>
              <a:t>Provides</a:t>
            </a:r>
            <a:r>
              <a:rPr sz="1800" spc="-20" dirty="0">
                <a:latin typeface="Arial MT"/>
                <a:cs typeface="Arial MT"/>
              </a:rPr>
              <a:t> </a:t>
            </a:r>
            <a:r>
              <a:rPr sz="1800" dirty="0">
                <a:latin typeface="Arial MT"/>
                <a:cs typeface="Arial MT"/>
              </a:rPr>
              <a:t>electrolytes,</a:t>
            </a:r>
            <a:r>
              <a:rPr sz="1800" spc="-25" dirty="0">
                <a:latin typeface="Arial MT"/>
                <a:cs typeface="Arial MT"/>
              </a:rPr>
              <a:t> </a:t>
            </a:r>
            <a:r>
              <a:rPr sz="1800" dirty="0">
                <a:latin typeface="Arial MT"/>
                <a:cs typeface="Arial MT"/>
              </a:rPr>
              <a:t>calories,</a:t>
            </a:r>
            <a:r>
              <a:rPr sz="1800" spc="-25" dirty="0">
                <a:latin typeface="Arial MT"/>
                <a:cs typeface="Arial MT"/>
              </a:rPr>
              <a:t> and </a:t>
            </a:r>
            <a:r>
              <a:rPr sz="1800" dirty="0">
                <a:latin typeface="Arial MT"/>
                <a:cs typeface="Arial MT"/>
              </a:rPr>
              <a:t>source</a:t>
            </a:r>
            <a:r>
              <a:rPr sz="1800" spc="-15" dirty="0">
                <a:latin typeface="Arial MT"/>
                <a:cs typeface="Arial MT"/>
              </a:rPr>
              <a:t> </a:t>
            </a:r>
            <a:r>
              <a:rPr sz="1800" dirty="0">
                <a:latin typeface="Arial MT"/>
                <a:cs typeface="Arial MT"/>
              </a:rPr>
              <a:t>of water</a:t>
            </a:r>
            <a:r>
              <a:rPr sz="1800" spc="-15" dirty="0">
                <a:latin typeface="Arial MT"/>
                <a:cs typeface="Arial MT"/>
              </a:rPr>
              <a:t> </a:t>
            </a:r>
            <a:r>
              <a:rPr sz="1800" dirty="0">
                <a:latin typeface="Arial MT"/>
                <a:cs typeface="Arial MT"/>
              </a:rPr>
              <a:t>for </a:t>
            </a:r>
            <a:r>
              <a:rPr sz="1800" spc="-10" dirty="0">
                <a:latin typeface="Arial MT"/>
                <a:cs typeface="Arial MT"/>
              </a:rPr>
              <a:t>hydration</a:t>
            </a:r>
            <a:endParaRPr sz="1800">
              <a:latin typeface="Arial MT"/>
              <a:cs typeface="Arial MT"/>
            </a:endParaRPr>
          </a:p>
        </p:txBody>
      </p:sp>
      <p:sp>
        <p:nvSpPr>
          <p:cNvPr id="8" name="object 8"/>
          <p:cNvSpPr/>
          <p:nvPr/>
        </p:nvSpPr>
        <p:spPr>
          <a:xfrm>
            <a:off x="8993505" y="4122801"/>
            <a:ext cx="0" cy="457200"/>
          </a:xfrm>
          <a:custGeom>
            <a:avLst/>
            <a:gdLst/>
            <a:ahLst/>
            <a:cxnLst/>
            <a:rect l="l" t="t" r="r" b="b"/>
            <a:pathLst>
              <a:path h="457200">
                <a:moveTo>
                  <a:pt x="0" y="457200"/>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8993505" y="4762119"/>
            <a:ext cx="0" cy="1371600"/>
          </a:xfrm>
          <a:custGeom>
            <a:avLst/>
            <a:gdLst/>
            <a:ahLst/>
            <a:cxnLst/>
            <a:rect l="l" t="t" r="r" b="b"/>
            <a:pathLst>
              <a:path h="1371600">
                <a:moveTo>
                  <a:pt x="0" y="1371599"/>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437769" y="2281047"/>
            <a:ext cx="0" cy="274320"/>
          </a:xfrm>
          <a:custGeom>
            <a:avLst/>
            <a:gdLst/>
            <a:ahLst/>
            <a:cxnLst/>
            <a:rect l="l" t="t" r="r" b="b"/>
            <a:pathLst>
              <a:path h="274319">
                <a:moveTo>
                  <a:pt x="0" y="274320"/>
                </a:moveTo>
                <a:lnTo>
                  <a:pt x="0" y="0"/>
                </a:lnTo>
              </a:path>
            </a:pathLst>
          </a:custGeom>
          <a:ln w="101600">
            <a:solidFill>
              <a:srgbClr val="CD9146"/>
            </a:solidFill>
          </a:ln>
        </p:spPr>
        <p:txBody>
          <a:bodyPr wrap="square" lIns="0" tIns="0" rIns="0" bIns="0" rtlCol="0"/>
          <a:lstStyle/>
          <a:p>
            <a:endParaRPr/>
          </a:p>
        </p:txBody>
      </p:sp>
      <p:sp>
        <p:nvSpPr>
          <p:cNvPr id="11" name="object 11"/>
          <p:cNvSpPr txBox="1"/>
          <p:nvPr/>
        </p:nvSpPr>
        <p:spPr>
          <a:xfrm>
            <a:off x="354530" y="3491636"/>
            <a:ext cx="347980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ROUTES</a:t>
            </a:r>
            <a:r>
              <a:rPr sz="1800" b="1" spc="-60" dirty="0">
                <a:latin typeface="Arial"/>
                <a:cs typeface="Arial"/>
              </a:rPr>
              <a:t> </a:t>
            </a:r>
            <a:r>
              <a:rPr sz="1800" b="1" dirty="0">
                <a:latin typeface="Arial"/>
                <a:cs typeface="Arial"/>
              </a:rPr>
              <a:t>OF</a:t>
            </a:r>
            <a:r>
              <a:rPr sz="1800" b="1" spc="-40" dirty="0">
                <a:latin typeface="Arial"/>
                <a:cs typeface="Arial"/>
              </a:rPr>
              <a:t> </a:t>
            </a:r>
            <a:r>
              <a:rPr sz="1800" b="1" spc="-10" dirty="0">
                <a:latin typeface="Arial"/>
                <a:cs typeface="Arial"/>
              </a:rPr>
              <a:t>ADMINISTRATION:</a:t>
            </a:r>
            <a:endParaRPr sz="1800">
              <a:latin typeface="Arial"/>
              <a:cs typeface="Arial"/>
            </a:endParaRPr>
          </a:p>
        </p:txBody>
      </p:sp>
      <p:sp>
        <p:nvSpPr>
          <p:cNvPr id="12" name="object 12"/>
          <p:cNvSpPr txBox="1"/>
          <p:nvPr/>
        </p:nvSpPr>
        <p:spPr>
          <a:xfrm>
            <a:off x="580082" y="3868064"/>
            <a:ext cx="3297554" cy="284480"/>
          </a:xfrm>
          <a:prstGeom prst="rect">
            <a:avLst/>
          </a:prstGeom>
        </p:spPr>
        <p:txBody>
          <a:bodyPr vert="horz" wrap="square" lIns="0" tIns="12065" rIns="0" bIns="0" rtlCol="0">
            <a:spAutoFit/>
          </a:bodyPr>
          <a:lstStyle/>
          <a:p>
            <a:pPr marL="12700">
              <a:lnSpc>
                <a:spcPct val="100000"/>
              </a:lnSpc>
              <a:spcBef>
                <a:spcPts val="95"/>
              </a:spcBef>
            </a:pPr>
            <a:r>
              <a:rPr sz="1700" dirty="0">
                <a:latin typeface="Arial MT"/>
                <a:cs typeface="Arial MT"/>
              </a:rPr>
              <a:t>Intravenous</a:t>
            </a:r>
            <a:r>
              <a:rPr sz="1700" spc="-20" dirty="0">
                <a:latin typeface="Arial MT"/>
                <a:cs typeface="Arial MT"/>
              </a:rPr>
              <a:t> </a:t>
            </a:r>
            <a:r>
              <a:rPr sz="1700" spc="-10" dirty="0">
                <a:latin typeface="Arial MT"/>
                <a:cs typeface="Arial MT"/>
              </a:rPr>
              <a:t>(IV)/Intraosseous</a:t>
            </a:r>
            <a:r>
              <a:rPr sz="1700" spc="-20" dirty="0">
                <a:latin typeface="Arial MT"/>
                <a:cs typeface="Arial MT"/>
              </a:rPr>
              <a:t> (IO)</a:t>
            </a:r>
            <a:endParaRPr sz="1700">
              <a:latin typeface="Arial MT"/>
              <a:cs typeface="Arial MT"/>
            </a:endParaRPr>
          </a:p>
        </p:txBody>
      </p:sp>
      <p:sp>
        <p:nvSpPr>
          <p:cNvPr id="13" name="object 13"/>
          <p:cNvSpPr/>
          <p:nvPr/>
        </p:nvSpPr>
        <p:spPr>
          <a:xfrm>
            <a:off x="459866" y="3848480"/>
            <a:ext cx="0" cy="274320"/>
          </a:xfrm>
          <a:custGeom>
            <a:avLst/>
            <a:gdLst/>
            <a:ahLst/>
            <a:cxnLst/>
            <a:rect l="l" t="t" r="r" b="b"/>
            <a:pathLst>
              <a:path h="274320">
                <a:moveTo>
                  <a:pt x="0" y="274320"/>
                </a:moveTo>
                <a:lnTo>
                  <a:pt x="0" y="0"/>
                </a:lnTo>
              </a:path>
            </a:pathLst>
          </a:custGeom>
          <a:ln w="101600">
            <a:solidFill>
              <a:srgbClr val="CD9146"/>
            </a:solidFill>
          </a:ln>
        </p:spPr>
        <p:txBody>
          <a:bodyPr wrap="square" lIns="0" tIns="0" rIns="0" bIns="0" rtlCol="0"/>
          <a:lstStyle/>
          <a:p>
            <a:endParaRPr/>
          </a:p>
        </p:txBody>
      </p:sp>
      <p:sp>
        <p:nvSpPr>
          <p:cNvPr id="14" name="object 14"/>
          <p:cNvSpPr txBox="1"/>
          <p:nvPr/>
        </p:nvSpPr>
        <p:spPr>
          <a:xfrm>
            <a:off x="4337795" y="1923855"/>
            <a:ext cx="256603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CONTRAINDICATIONS:</a:t>
            </a:r>
            <a:endParaRPr sz="1800">
              <a:latin typeface="Arial"/>
              <a:cs typeface="Arial"/>
            </a:endParaRPr>
          </a:p>
        </p:txBody>
      </p:sp>
      <p:sp>
        <p:nvSpPr>
          <p:cNvPr id="15" name="object 15"/>
          <p:cNvSpPr txBox="1"/>
          <p:nvPr/>
        </p:nvSpPr>
        <p:spPr>
          <a:xfrm>
            <a:off x="4568681" y="2274375"/>
            <a:ext cx="3908425" cy="1000760"/>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Arial MT"/>
                <a:cs typeface="Arial MT"/>
              </a:rPr>
              <a:t>Heart</a:t>
            </a:r>
            <a:r>
              <a:rPr sz="1600" spc="-40" dirty="0">
                <a:latin typeface="Arial MT"/>
                <a:cs typeface="Arial MT"/>
              </a:rPr>
              <a:t> </a:t>
            </a:r>
            <a:r>
              <a:rPr sz="1600" dirty="0">
                <a:latin typeface="Arial MT"/>
                <a:cs typeface="Arial MT"/>
              </a:rPr>
              <a:t>failure,</a:t>
            </a:r>
            <a:r>
              <a:rPr sz="1600" spc="-25" dirty="0">
                <a:latin typeface="Arial MT"/>
                <a:cs typeface="Arial MT"/>
              </a:rPr>
              <a:t> </a:t>
            </a:r>
            <a:r>
              <a:rPr sz="1600" dirty="0">
                <a:latin typeface="Arial MT"/>
                <a:cs typeface="Arial MT"/>
              </a:rPr>
              <a:t>renal</a:t>
            </a:r>
            <a:r>
              <a:rPr sz="1600" spc="-40" dirty="0">
                <a:latin typeface="Arial MT"/>
                <a:cs typeface="Arial MT"/>
              </a:rPr>
              <a:t> </a:t>
            </a:r>
            <a:r>
              <a:rPr sz="1600" dirty="0">
                <a:latin typeface="Arial MT"/>
                <a:cs typeface="Arial MT"/>
              </a:rPr>
              <a:t>failure,</a:t>
            </a:r>
            <a:r>
              <a:rPr sz="1600" spc="-25" dirty="0">
                <a:latin typeface="Arial MT"/>
                <a:cs typeface="Arial MT"/>
              </a:rPr>
              <a:t> </a:t>
            </a:r>
            <a:r>
              <a:rPr sz="1600" dirty="0">
                <a:latin typeface="Arial MT"/>
                <a:cs typeface="Arial MT"/>
              </a:rPr>
              <a:t>or</a:t>
            </a:r>
            <a:r>
              <a:rPr sz="1600" spc="-30" dirty="0">
                <a:latin typeface="Arial MT"/>
                <a:cs typeface="Arial MT"/>
              </a:rPr>
              <a:t> </a:t>
            </a:r>
            <a:r>
              <a:rPr sz="1600" spc="-10" dirty="0">
                <a:latin typeface="Arial MT"/>
                <a:cs typeface="Arial MT"/>
              </a:rPr>
              <a:t>suspected </a:t>
            </a:r>
            <a:r>
              <a:rPr sz="1600" dirty="0">
                <a:latin typeface="Arial MT"/>
                <a:cs typeface="Arial MT"/>
              </a:rPr>
              <a:t>hyperkalemia,</a:t>
            </a:r>
            <a:r>
              <a:rPr sz="1600" spc="-50" dirty="0">
                <a:latin typeface="Arial MT"/>
                <a:cs typeface="Arial MT"/>
              </a:rPr>
              <a:t> </a:t>
            </a:r>
            <a:r>
              <a:rPr sz="1600" dirty="0">
                <a:latin typeface="Arial MT"/>
                <a:cs typeface="Arial MT"/>
              </a:rPr>
              <a:t>severe</a:t>
            </a:r>
            <a:r>
              <a:rPr sz="1600" spc="-45" dirty="0">
                <a:latin typeface="Arial MT"/>
                <a:cs typeface="Arial MT"/>
              </a:rPr>
              <a:t> </a:t>
            </a:r>
            <a:r>
              <a:rPr sz="1600" dirty="0">
                <a:latin typeface="Arial MT"/>
                <a:cs typeface="Arial MT"/>
              </a:rPr>
              <a:t>metabolic</a:t>
            </a:r>
            <a:r>
              <a:rPr sz="1600" spc="-35" dirty="0">
                <a:latin typeface="Arial MT"/>
                <a:cs typeface="Arial MT"/>
              </a:rPr>
              <a:t> </a:t>
            </a:r>
            <a:r>
              <a:rPr sz="1600" dirty="0">
                <a:latin typeface="Arial MT"/>
                <a:cs typeface="Arial MT"/>
              </a:rPr>
              <a:t>acidosis</a:t>
            </a:r>
            <a:r>
              <a:rPr sz="1600" spc="-45" dirty="0">
                <a:latin typeface="Arial MT"/>
                <a:cs typeface="Arial MT"/>
              </a:rPr>
              <a:t> </a:t>
            </a:r>
            <a:r>
              <a:rPr sz="1600" spc="-25" dirty="0">
                <a:latin typeface="Arial MT"/>
                <a:cs typeface="Arial MT"/>
              </a:rPr>
              <a:t>or </a:t>
            </a:r>
            <a:r>
              <a:rPr sz="1600" dirty="0">
                <a:latin typeface="Arial MT"/>
                <a:cs typeface="Arial MT"/>
              </a:rPr>
              <a:t>alkalosis,</a:t>
            </a:r>
            <a:r>
              <a:rPr sz="1600" spc="-35" dirty="0">
                <a:latin typeface="Arial MT"/>
                <a:cs typeface="Arial MT"/>
              </a:rPr>
              <a:t> </a:t>
            </a:r>
            <a:r>
              <a:rPr sz="1600" dirty="0">
                <a:latin typeface="Arial MT"/>
                <a:cs typeface="Arial MT"/>
              </a:rPr>
              <a:t>severe</a:t>
            </a:r>
            <a:r>
              <a:rPr sz="1600" spc="-35" dirty="0">
                <a:latin typeface="Arial MT"/>
                <a:cs typeface="Arial MT"/>
              </a:rPr>
              <a:t> </a:t>
            </a:r>
            <a:r>
              <a:rPr sz="1600" dirty="0">
                <a:latin typeface="Arial MT"/>
                <a:cs typeface="Arial MT"/>
              </a:rPr>
              <a:t>liver</a:t>
            </a:r>
            <a:r>
              <a:rPr sz="1600" spc="-35" dirty="0">
                <a:latin typeface="Arial MT"/>
                <a:cs typeface="Arial MT"/>
              </a:rPr>
              <a:t> </a:t>
            </a:r>
            <a:r>
              <a:rPr sz="1600" dirty="0">
                <a:latin typeface="Arial MT"/>
                <a:cs typeface="Arial MT"/>
              </a:rPr>
              <a:t>disease</a:t>
            </a:r>
            <a:r>
              <a:rPr sz="1600" spc="-35" dirty="0">
                <a:latin typeface="Arial MT"/>
                <a:cs typeface="Arial MT"/>
              </a:rPr>
              <a:t> </a:t>
            </a:r>
            <a:r>
              <a:rPr sz="1600" dirty="0">
                <a:latin typeface="Arial MT"/>
                <a:cs typeface="Arial MT"/>
              </a:rPr>
              <a:t>or</a:t>
            </a:r>
            <a:r>
              <a:rPr sz="1600" spc="-20" dirty="0">
                <a:latin typeface="Arial MT"/>
                <a:cs typeface="Arial MT"/>
              </a:rPr>
              <a:t> </a:t>
            </a:r>
            <a:r>
              <a:rPr sz="1600" spc="-10" dirty="0">
                <a:latin typeface="Arial MT"/>
                <a:cs typeface="Arial MT"/>
              </a:rPr>
              <a:t>anoxic states</a:t>
            </a:r>
            <a:endParaRPr sz="1600">
              <a:latin typeface="Arial MT"/>
              <a:cs typeface="Arial MT"/>
            </a:endParaRPr>
          </a:p>
        </p:txBody>
      </p:sp>
      <p:sp>
        <p:nvSpPr>
          <p:cNvPr id="16" name="object 16"/>
          <p:cNvSpPr txBox="1"/>
          <p:nvPr/>
        </p:nvSpPr>
        <p:spPr>
          <a:xfrm>
            <a:off x="4568478" y="3325622"/>
            <a:ext cx="3942079" cy="1000760"/>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DO</a:t>
            </a:r>
            <a:r>
              <a:rPr sz="1600" b="1" spc="-30" dirty="0">
                <a:latin typeface="Arial"/>
                <a:cs typeface="Arial"/>
              </a:rPr>
              <a:t> </a:t>
            </a:r>
            <a:r>
              <a:rPr sz="1600" b="1" dirty="0">
                <a:latin typeface="Arial"/>
                <a:cs typeface="Arial"/>
              </a:rPr>
              <a:t>NOT</a:t>
            </a:r>
            <a:r>
              <a:rPr sz="1600" b="1" spc="-35" dirty="0">
                <a:latin typeface="Arial"/>
                <a:cs typeface="Arial"/>
              </a:rPr>
              <a:t> </a:t>
            </a:r>
            <a:r>
              <a:rPr sz="1600" dirty="0">
                <a:latin typeface="Arial MT"/>
                <a:cs typeface="Arial MT"/>
              </a:rPr>
              <a:t>administer</a:t>
            </a:r>
            <a:r>
              <a:rPr sz="1600" spc="-25" dirty="0">
                <a:latin typeface="Arial MT"/>
                <a:cs typeface="Arial MT"/>
              </a:rPr>
              <a:t> </a:t>
            </a:r>
            <a:r>
              <a:rPr sz="1600" dirty="0">
                <a:latin typeface="Arial MT"/>
                <a:cs typeface="Arial MT"/>
              </a:rPr>
              <a:t>Lactated</a:t>
            </a:r>
            <a:r>
              <a:rPr sz="1600" spc="-25" dirty="0">
                <a:latin typeface="Arial MT"/>
                <a:cs typeface="Arial MT"/>
              </a:rPr>
              <a:t> </a:t>
            </a:r>
            <a:r>
              <a:rPr sz="1600" spc="-10" dirty="0">
                <a:latin typeface="Arial MT"/>
                <a:cs typeface="Arial MT"/>
              </a:rPr>
              <a:t>Ringer’s </a:t>
            </a:r>
            <a:r>
              <a:rPr sz="1600" dirty="0">
                <a:latin typeface="Arial MT"/>
                <a:cs typeface="Arial MT"/>
              </a:rPr>
              <a:t>Injection,</a:t>
            </a:r>
            <a:r>
              <a:rPr sz="1600" spc="-35" dirty="0">
                <a:latin typeface="Arial MT"/>
                <a:cs typeface="Arial MT"/>
              </a:rPr>
              <a:t> </a:t>
            </a:r>
            <a:r>
              <a:rPr sz="1600" dirty="0">
                <a:latin typeface="Arial MT"/>
                <a:cs typeface="Arial MT"/>
              </a:rPr>
              <a:t>simultaneously</a:t>
            </a:r>
            <a:r>
              <a:rPr sz="1600" spc="-50" dirty="0">
                <a:latin typeface="Arial MT"/>
                <a:cs typeface="Arial MT"/>
              </a:rPr>
              <a:t> </a:t>
            </a:r>
            <a:r>
              <a:rPr sz="1600" dirty="0">
                <a:latin typeface="Arial MT"/>
                <a:cs typeface="Arial MT"/>
              </a:rPr>
              <a:t>with</a:t>
            </a:r>
            <a:r>
              <a:rPr sz="1600" spc="-50" dirty="0">
                <a:latin typeface="Arial MT"/>
                <a:cs typeface="Arial MT"/>
              </a:rPr>
              <a:t> </a:t>
            </a:r>
            <a:r>
              <a:rPr sz="1600" spc="-10" dirty="0">
                <a:latin typeface="Arial MT"/>
                <a:cs typeface="Arial MT"/>
              </a:rPr>
              <a:t>citrate anticoagulated/preserved</a:t>
            </a:r>
            <a:r>
              <a:rPr sz="1600" spc="10" dirty="0">
                <a:latin typeface="Arial MT"/>
                <a:cs typeface="Arial MT"/>
              </a:rPr>
              <a:t> </a:t>
            </a:r>
            <a:r>
              <a:rPr sz="1600" dirty="0">
                <a:latin typeface="Arial MT"/>
                <a:cs typeface="Arial MT"/>
              </a:rPr>
              <a:t>blood</a:t>
            </a:r>
            <a:r>
              <a:rPr sz="1600" spc="10" dirty="0">
                <a:latin typeface="Arial MT"/>
                <a:cs typeface="Arial MT"/>
              </a:rPr>
              <a:t> </a:t>
            </a:r>
            <a:r>
              <a:rPr sz="1600" dirty="0">
                <a:latin typeface="Arial MT"/>
                <a:cs typeface="Arial MT"/>
              </a:rPr>
              <a:t>through</a:t>
            </a:r>
            <a:r>
              <a:rPr sz="1600" spc="20" dirty="0">
                <a:latin typeface="Arial MT"/>
                <a:cs typeface="Arial MT"/>
              </a:rPr>
              <a:t> </a:t>
            </a:r>
            <a:r>
              <a:rPr sz="1600" spc="-25" dirty="0">
                <a:latin typeface="Arial MT"/>
                <a:cs typeface="Arial MT"/>
              </a:rPr>
              <a:t>the </a:t>
            </a:r>
            <a:r>
              <a:rPr sz="1600" dirty="0">
                <a:latin typeface="Arial MT"/>
                <a:cs typeface="Arial MT"/>
              </a:rPr>
              <a:t>same</a:t>
            </a:r>
            <a:r>
              <a:rPr sz="1600" spc="-45" dirty="0">
                <a:latin typeface="Arial MT"/>
                <a:cs typeface="Arial MT"/>
              </a:rPr>
              <a:t> </a:t>
            </a:r>
            <a:r>
              <a:rPr sz="1600" dirty="0">
                <a:latin typeface="Arial MT"/>
                <a:cs typeface="Arial MT"/>
              </a:rPr>
              <a:t>administration</a:t>
            </a:r>
            <a:r>
              <a:rPr sz="1600" spc="-45" dirty="0">
                <a:latin typeface="Arial MT"/>
                <a:cs typeface="Arial MT"/>
              </a:rPr>
              <a:t> </a:t>
            </a:r>
            <a:r>
              <a:rPr sz="1600" spc="-25" dirty="0">
                <a:latin typeface="Arial MT"/>
                <a:cs typeface="Arial MT"/>
              </a:rPr>
              <a:t>set</a:t>
            </a:r>
            <a:endParaRPr sz="1600">
              <a:latin typeface="Arial MT"/>
              <a:cs typeface="Arial MT"/>
            </a:endParaRPr>
          </a:p>
        </p:txBody>
      </p:sp>
      <p:sp>
        <p:nvSpPr>
          <p:cNvPr id="17" name="object 17"/>
          <p:cNvSpPr txBox="1"/>
          <p:nvPr/>
        </p:nvSpPr>
        <p:spPr>
          <a:xfrm>
            <a:off x="4337795" y="4377495"/>
            <a:ext cx="309880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POTENTIAL</a:t>
            </a:r>
            <a:r>
              <a:rPr sz="1800" b="1" spc="-50" dirty="0">
                <a:latin typeface="Arial"/>
                <a:cs typeface="Arial"/>
              </a:rPr>
              <a:t> </a:t>
            </a:r>
            <a:r>
              <a:rPr sz="1800" b="1" dirty="0">
                <a:latin typeface="Arial"/>
                <a:cs typeface="Arial"/>
              </a:rPr>
              <a:t>SIDE</a:t>
            </a:r>
            <a:r>
              <a:rPr sz="1800" b="1" spc="-45" dirty="0">
                <a:latin typeface="Arial"/>
                <a:cs typeface="Arial"/>
              </a:rPr>
              <a:t> </a:t>
            </a:r>
            <a:r>
              <a:rPr sz="1800" b="1" spc="-10" dirty="0">
                <a:latin typeface="Arial"/>
                <a:cs typeface="Arial"/>
              </a:rPr>
              <a:t>EFFECTS:</a:t>
            </a:r>
            <a:endParaRPr sz="1800">
              <a:latin typeface="Arial"/>
              <a:cs typeface="Arial"/>
            </a:endParaRPr>
          </a:p>
        </p:txBody>
      </p:sp>
      <p:sp>
        <p:nvSpPr>
          <p:cNvPr id="18" name="object 18"/>
          <p:cNvSpPr txBox="1"/>
          <p:nvPr/>
        </p:nvSpPr>
        <p:spPr>
          <a:xfrm>
            <a:off x="4568681" y="4728015"/>
            <a:ext cx="4034790" cy="757555"/>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Arial MT"/>
                <a:cs typeface="Arial MT"/>
              </a:rPr>
              <a:t>Allergic</a:t>
            </a:r>
            <a:r>
              <a:rPr sz="1600" spc="-50" dirty="0">
                <a:latin typeface="Arial MT"/>
                <a:cs typeface="Arial MT"/>
              </a:rPr>
              <a:t> </a:t>
            </a:r>
            <a:r>
              <a:rPr sz="1600" dirty="0">
                <a:latin typeface="Arial MT"/>
                <a:cs typeface="Arial MT"/>
              </a:rPr>
              <a:t>reactions,</a:t>
            </a:r>
            <a:r>
              <a:rPr sz="1600" spc="-45" dirty="0">
                <a:latin typeface="Arial MT"/>
                <a:cs typeface="Arial MT"/>
              </a:rPr>
              <a:t> </a:t>
            </a:r>
            <a:r>
              <a:rPr sz="1600" dirty="0">
                <a:latin typeface="Arial MT"/>
                <a:cs typeface="Arial MT"/>
              </a:rPr>
              <a:t>fever,</a:t>
            </a:r>
            <a:r>
              <a:rPr sz="1600" spc="-25" dirty="0">
                <a:latin typeface="Arial MT"/>
                <a:cs typeface="Arial MT"/>
              </a:rPr>
              <a:t> </a:t>
            </a:r>
            <a:r>
              <a:rPr sz="1600" dirty="0">
                <a:latin typeface="Arial MT"/>
                <a:cs typeface="Arial MT"/>
              </a:rPr>
              <a:t>infection</a:t>
            </a:r>
            <a:r>
              <a:rPr sz="1600" spc="-40" dirty="0">
                <a:latin typeface="Arial MT"/>
                <a:cs typeface="Arial MT"/>
              </a:rPr>
              <a:t> </a:t>
            </a:r>
            <a:r>
              <a:rPr sz="1600" dirty="0">
                <a:latin typeface="Arial MT"/>
                <a:cs typeface="Arial MT"/>
              </a:rPr>
              <a:t>at</a:t>
            </a:r>
            <a:r>
              <a:rPr sz="1600" spc="-40" dirty="0">
                <a:latin typeface="Arial MT"/>
                <a:cs typeface="Arial MT"/>
              </a:rPr>
              <a:t> </a:t>
            </a:r>
            <a:r>
              <a:rPr sz="1600" spc="-10" dirty="0">
                <a:latin typeface="Arial MT"/>
                <a:cs typeface="Arial MT"/>
              </a:rPr>
              <a:t>injection </a:t>
            </a:r>
            <a:r>
              <a:rPr sz="1600" dirty="0">
                <a:latin typeface="Arial MT"/>
                <a:cs typeface="Arial MT"/>
              </a:rPr>
              <a:t>site,</a:t>
            </a:r>
            <a:r>
              <a:rPr sz="1600" spc="-25" dirty="0">
                <a:latin typeface="Arial MT"/>
                <a:cs typeface="Arial MT"/>
              </a:rPr>
              <a:t> </a:t>
            </a:r>
            <a:r>
              <a:rPr sz="1600" dirty="0">
                <a:latin typeface="Arial MT"/>
                <a:cs typeface="Arial MT"/>
              </a:rPr>
              <a:t>or</a:t>
            </a:r>
            <a:r>
              <a:rPr sz="1600" spc="-25" dirty="0">
                <a:latin typeface="Arial MT"/>
                <a:cs typeface="Arial MT"/>
              </a:rPr>
              <a:t> </a:t>
            </a:r>
            <a:r>
              <a:rPr sz="1600" dirty="0">
                <a:latin typeface="Arial MT"/>
                <a:cs typeface="Arial MT"/>
              </a:rPr>
              <a:t>redness/red</a:t>
            </a:r>
            <a:r>
              <a:rPr sz="1600" spc="-25" dirty="0">
                <a:latin typeface="Arial MT"/>
                <a:cs typeface="Arial MT"/>
              </a:rPr>
              <a:t> </a:t>
            </a:r>
            <a:r>
              <a:rPr sz="1600" dirty="0">
                <a:latin typeface="Arial MT"/>
                <a:cs typeface="Arial MT"/>
              </a:rPr>
              <a:t>streaking</a:t>
            </a:r>
            <a:r>
              <a:rPr sz="1600" spc="-30" dirty="0">
                <a:latin typeface="Arial MT"/>
                <a:cs typeface="Arial MT"/>
              </a:rPr>
              <a:t> </a:t>
            </a:r>
            <a:r>
              <a:rPr sz="1600" dirty="0">
                <a:latin typeface="Arial MT"/>
                <a:cs typeface="Arial MT"/>
              </a:rPr>
              <a:t>and</a:t>
            </a:r>
            <a:r>
              <a:rPr sz="1600" spc="-35" dirty="0">
                <a:latin typeface="Arial MT"/>
                <a:cs typeface="Arial MT"/>
              </a:rPr>
              <a:t> </a:t>
            </a:r>
            <a:r>
              <a:rPr sz="1600" spc="-10" dirty="0">
                <a:latin typeface="Arial MT"/>
                <a:cs typeface="Arial MT"/>
              </a:rPr>
              <a:t>swelling </a:t>
            </a:r>
            <a:r>
              <a:rPr sz="1600" dirty="0">
                <a:latin typeface="Arial MT"/>
                <a:cs typeface="Arial MT"/>
              </a:rPr>
              <a:t>from</a:t>
            </a:r>
            <a:r>
              <a:rPr sz="1600" spc="-10" dirty="0">
                <a:latin typeface="Arial MT"/>
                <a:cs typeface="Arial MT"/>
              </a:rPr>
              <a:t> </a:t>
            </a:r>
            <a:r>
              <a:rPr sz="1600" dirty="0">
                <a:latin typeface="Arial MT"/>
                <a:cs typeface="Arial MT"/>
              </a:rPr>
              <a:t>the</a:t>
            </a:r>
            <a:r>
              <a:rPr sz="1600" spc="-15" dirty="0">
                <a:latin typeface="Arial MT"/>
                <a:cs typeface="Arial MT"/>
              </a:rPr>
              <a:t> </a:t>
            </a:r>
            <a:r>
              <a:rPr sz="1600" dirty="0">
                <a:latin typeface="Arial MT"/>
                <a:cs typeface="Arial MT"/>
              </a:rPr>
              <a:t>site</a:t>
            </a:r>
            <a:r>
              <a:rPr sz="1600" spc="-20" dirty="0">
                <a:latin typeface="Arial MT"/>
                <a:cs typeface="Arial MT"/>
              </a:rPr>
              <a:t> </a:t>
            </a:r>
            <a:r>
              <a:rPr sz="1600" dirty="0">
                <a:latin typeface="Arial MT"/>
                <a:cs typeface="Arial MT"/>
              </a:rPr>
              <a:t>of</a:t>
            </a:r>
            <a:r>
              <a:rPr sz="1600" spc="-10" dirty="0">
                <a:latin typeface="Arial MT"/>
                <a:cs typeface="Arial MT"/>
              </a:rPr>
              <a:t> injection</a:t>
            </a:r>
            <a:endParaRPr sz="1600">
              <a:latin typeface="Arial MT"/>
              <a:cs typeface="Arial MT"/>
            </a:endParaRPr>
          </a:p>
        </p:txBody>
      </p:sp>
      <p:sp>
        <p:nvSpPr>
          <p:cNvPr id="19" name="object 19"/>
          <p:cNvSpPr txBox="1"/>
          <p:nvPr/>
        </p:nvSpPr>
        <p:spPr>
          <a:xfrm>
            <a:off x="4337795" y="5535735"/>
            <a:ext cx="255333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DRUG</a:t>
            </a:r>
            <a:r>
              <a:rPr sz="1800" b="1" spc="-65" dirty="0">
                <a:latin typeface="Arial"/>
                <a:cs typeface="Arial"/>
              </a:rPr>
              <a:t> </a:t>
            </a:r>
            <a:r>
              <a:rPr sz="1800" b="1" spc="-10" dirty="0">
                <a:latin typeface="Arial"/>
                <a:cs typeface="Arial"/>
              </a:rPr>
              <a:t>INTERACTIONS:</a:t>
            </a:r>
            <a:endParaRPr sz="1800">
              <a:latin typeface="Arial"/>
              <a:cs typeface="Arial"/>
            </a:endParaRPr>
          </a:p>
        </p:txBody>
      </p:sp>
      <p:sp>
        <p:nvSpPr>
          <p:cNvPr id="20" name="object 20"/>
          <p:cNvSpPr txBox="1"/>
          <p:nvPr/>
        </p:nvSpPr>
        <p:spPr>
          <a:xfrm>
            <a:off x="4566395" y="5886255"/>
            <a:ext cx="3978910" cy="269875"/>
          </a:xfrm>
          <a:prstGeom prst="rect">
            <a:avLst/>
          </a:prstGeom>
        </p:spPr>
        <p:txBody>
          <a:bodyPr vert="horz" wrap="square" lIns="0" tIns="12700" rIns="0" bIns="0" rtlCol="0">
            <a:spAutoFit/>
          </a:bodyPr>
          <a:lstStyle/>
          <a:p>
            <a:pPr marL="12700">
              <a:lnSpc>
                <a:spcPct val="100000"/>
              </a:lnSpc>
              <a:spcBef>
                <a:spcPts val="100"/>
              </a:spcBef>
            </a:pPr>
            <a:r>
              <a:rPr sz="1600" dirty="0">
                <a:latin typeface="Arial MT"/>
                <a:cs typeface="Arial MT"/>
              </a:rPr>
              <a:t>Ceftriaxone,</a:t>
            </a:r>
            <a:r>
              <a:rPr sz="1600" spc="-50" dirty="0">
                <a:latin typeface="Arial MT"/>
                <a:cs typeface="Arial MT"/>
              </a:rPr>
              <a:t> </a:t>
            </a:r>
            <a:r>
              <a:rPr sz="1600" dirty="0">
                <a:latin typeface="Arial MT"/>
                <a:cs typeface="Arial MT"/>
              </a:rPr>
              <a:t>Corticosteroids</a:t>
            </a:r>
            <a:r>
              <a:rPr sz="1600" spc="-60" dirty="0">
                <a:latin typeface="Arial MT"/>
                <a:cs typeface="Arial MT"/>
              </a:rPr>
              <a:t> </a:t>
            </a:r>
            <a:r>
              <a:rPr sz="1600" dirty="0">
                <a:latin typeface="Arial MT"/>
                <a:cs typeface="Arial MT"/>
              </a:rPr>
              <a:t>or</a:t>
            </a:r>
            <a:r>
              <a:rPr sz="1600" spc="-55" dirty="0">
                <a:latin typeface="Arial MT"/>
                <a:cs typeface="Arial MT"/>
              </a:rPr>
              <a:t> </a:t>
            </a:r>
            <a:r>
              <a:rPr sz="1600" spc="-10" dirty="0">
                <a:latin typeface="Arial MT"/>
                <a:cs typeface="Arial MT"/>
              </a:rPr>
              <a:t>Corticotropin</a:t>
            </a:r>
            <a:endParaRPr sz="1600">
              <a:latin typeface="Arial MT"/>
              <a:cs typeface="Arial MT"/>
            </a:endParaRPr>
          </a:p>
        </p:txBody>
      </p:sp>
      <p:sp>
        <p:nvSpPr>
          <p:cNvPr id="21" name="object 21"/>
          <p:cNvSpPr txBox="1"/>
          <p:nvPr/>
        </p:nvSpPr>
        <p:spPr>
          <a:xfrm>
            <a:off x="393448" y="4323234"/>
            <a:ext cx="101663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SUPPLY:</a:t>
            </a:r>
            <a:endParaRPr sz="1800">
              <a:latin typeface="Arial"/>
              <a:cs typeface="Arial"/>
            </a:endParaRPr>
          </a:p>
        </p:txBody>
      </p:sp>
      <p:sp>
        <p:nvSpPr>
          <p:cNvPr id="22" name="object 22"/>
          <p:cNvSpPr txBox="1"/>
          <p:nvPr/>
        </p:nvSpPr>
        <p:spPr>
          <a:xfrm>
            <a:off x="619000" y="4699662"/>
            <a:ext cx="3104515" cy="284480"/>
          </a:xfrm>
          <a:prstGeom prst="rect">
            <a:avLst/>
          </a:prstGeom>
        </p:spPr>
        <p:txBody>
          <a:bodyPr vert="horz" wrap="square" lIns="0" tIns="12065" rIns="0" bIns="0" rtlCol="0">
            <a:spAutoFit/>
          </a:bodyPr>
          <a:lstStyle/>
          <a:p>
            <a:pPr marL="12700">
              <a:lnSpc>
                <a:spcPct val="100000"/>
              </a:lnSpc>
              <a:spcBef>
                <a:spcPts val="95"/>
              </a:spcBef>
            </a:pPr>
            <a:r>
              <a:rPr sz="1700" dirty="0">
                <a:latin typeface="Arial MT"/>
                <a:cs typeface="Arial MT"/>
              </a:rPr>
              <a:t>250ml,</a:t>
            </a:r>
            <a:r>
              <a:rPr sz="1700" spc="-40" dirty="0">
                <a:latin typeface="Arial MT"/>
                <a:cs typeface="Arial MT"/>
              </a:rPr>
              <a:t> </a:t>
            </a:r>
            <a:r>
              <a:rPr sz="1700" dirty="0">
                <a:latin typeface="Arial MT"/>
                <a:cs typeface="Arial MT"/>
              </a:rPr>
              <a:t>500ml,</a:t>
            </a:r>
            <a:r>
              <a:rPr sz="1700" spc="-35" dirty="0">
                <a:latin typeface="Arial MT"/>
                <a:cs typeface="Arial MT"/>
              </a:rPr>
              <a:t> </a:t>
            </a:r>
            <a:r>
              <a:rPr sz="1700" dirty="0">
                <a:latin typeface="Arial MT"/>
                <a:cs typeface="Arial MT"/>
              </a:rPr>
              <a:t>and</a:t>
            </a:r>
            <a:r>
              <a:rPr sz="1700" spc="-40" dirty="0">
                <a:latin typeface="Arial MT"/>
                <a:cs typeface="Arial MT"/>
              </a:rPr>
              <a:t> </a:t>
            </a:r>
            <a:r>
              <a:rPr sz="1700" dirty="0">
                <a:latin typeface="Arial MT"/>
                <a:cs typeface="Arial MT"/>
              </a:rPr>
              <a:t>1000ml</a:t>
            </a:r>
            <a:r>
              <a:rPr sz="1700" spc="-35" dirty="0">
                <a:latin typeface="Arial MT"/>
                <a:cs typeface="Arial MT"/>
              </a:rPr>
              <a:t> </a:t>
            </a:r>
            <a:r>
              <a:rPr sz="1700" spc="-20" dirty="0">
                <a:latin typeface="Arial MT"/>
                <a:cs typeface="Arial MT"/>
              </a:rPr>
              <a:t>bags</a:t>
            </a:r>
            <a:endParaRPr sz="1700">
              <a:latin typeface="Arial MT"/>
              <a:cs typeface="Arial MT"/>
            </a:endParaRPr>
          </a:p>
        </p:txBody>
      </p:sp>
      <p:sp>
        <p:nvSpPr>
          <p:cNvPr id="23" name="object 23"/>
          <p:cNvSpPr/>
          <p:nvPr/>
        </p:nvSpPr>
        <p:spPr>
          <a:xfrm>
            <a:off x="458343" y="4708778"/>
            <a:ext cx="0" cy="274320"/>
          </a:xfrm>
          <a:custGeom>
            <a:avLst/>
            <a:gdLst/>
            <a:ahLst/>
            <a:cxnLst/>
            <a:rect l="l" t="t" r="r" b="b"/>
            <a:pathLst>
              <a:path h="274320">
                <a:moveTo>
                  <a:pt x="0" y="274320"/>
                </a:moveTo>
                <a:lnTo>
                  <a:pt x="0" y="0"/>
                </a:lnTo>
              </a:path>
            </a:pathLst>
          </a:custGeom>
          <a:ln w="101600">
            <a:solidFill>
              <a:srgbClr val="CD9146"/>
            </a:solidFill>
          </a:ln>
        </p:spPr>
        <p:txBody>
          <a:bodyPr wrap="square" lIns="0" tIns="0" rIns="0" bIns="0" rtlCol="0"/>
          <a:lstStyle/>
          <a:p>
            <a:endParaRPr/>
          </a:p>
        </p:txBody>
      </p:sp>
      <p:sp>
        <p:nvSpPr>
          <p:cNvPr id="24" name="object 24"/>
          <p:cNvSpPr txBox="1"/>
          <p:nvPr/>
        </p:nvSpPr>
        <p:spPr>
          <a:xfrm>
            <a:off x="376580" y="5140246"/>
            <a:ext cx="212090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SOLUTION</a:t>
            </a:r>
            <a:r>
              <a:rPr sz="1800" b="1" spc="-110" dirty="0">
                <a:latin typeface="Arial"/>
                <a:cs typeface="Arial"/>
              </a:rPr>
              <a:t> </a:t>
            </a:r>
            <a:r>
              <a:rPr sz="1800" b="1" spc="-10" dirty="0">
                <a:latin typeface="Arial"/>
                <a:cs typeface="Arial"/>
              </a:rPr>
              <a:t>CLASS:</a:t>
            </a:r>
            <a:endParaRPr sz="1800">
              <a:latin typeface="Arial"/>
              <a:cs typeface="Arial"/>
            </a:endParaRPr>
          </a:p>
        </p:txBody>
      </p:sp>
      <p:sp>
        <p:nvSpPr>
          <p:cNvPr id="25" name="object 25"/>
          <p:cNvSpPr txBox="1"/>
          <p:nvPr/>
        </p:nvSpPr>
        <p:spPr>
          <a:xfrm>
            <a:off x="602132" y="5516674"/>
            <a:ext cx="2680335" cy="284480"/>
          </a:xfrm>
          <a:prstGeom prst="rect">
            <a:avLst/>
          </a:prstGeom>
        </p:spPr>
        <p:txBody>
          <a:bodyPr vert="horz" wrap="square" lIns="0" tIns="12065" rIns="0" bIns="0" rtlCol="0">
            <a:spAutoFit/>
          </a:bodyPr>
          <a:lstStyle/>
          <a:p>
            <a:pPr marL="12700">
              <a:lnSpc>
                <a:spcPct val="100000"/>
              </a:lnSpc>
              <a:spcBef>
                <a:spcPts val="95"/>
              </a:spcBef>
            </a:pPr>
            <a:r>
              <a:rPr sz="1700" dirty="0">
                <a:latin typeface="Arial MT"/>
                <a:cs typeface="Arial MT"/>
              </a:rPr>
              <a:t>Isotonic</a:t>
            </a:r>
            <a:r>
              <a:rPr sz="1700" spc="-55" dirty="0">
                <a:latin typeface="Arial MT"/>
                <a:cs typeface="Arial MT"/>
              </a:rPr>
              <a:t> </a:t>
            </a:r>
            <a:r>
              <a:rPr sz="1700" dirty="0">
                <a:latin typeface="Arial MT"/>
                <a:cs typeface="Arial MT"/>
              </a:rPr>
              <a:t>Crystalloid</a:t>
            </a:r>
            <a:r>
              <a:rPr sz="1700" spc="-60" dirty="0">
                <a:latin typeface="Arial MT"/>
                <a:cs typeface="Arial MT"/>
              </a:rPr>
              <a:t> </a:t>
            </a:r>
            <a:r>
              <a:rPr sz="1700" spc="-10" dirty="0">
                <a:latin typeface="Arial MT"/>
                <a:cs typeface="Arial MT"/>
              </a:rPr>
              <a:t>Solution</a:t>
            </a:r>
            <a:endParaRPr sz="1700">
              <a:latin typeface="Arial MT"/>
              <a:cs typeface="Arial MT"/>
            </a:endParaRPr>
          </a:p>
        </p:txBody>
      </p:sp>
      <p:sp>
        <p:nvSpPr>
          <p:cNvPr id="26" name="object 26"/>
          <p:cNvSpPr/>
          <p:nvPr/>
        </p:nvSpPr>
        <p:spPr>
          <a:xfrm>
            <a:off x="485012" y="5521071"/>
            <a:ext cx="0" cy="274320"/>
          </a:xfrm>
          <a:custGeom>
            <a:avLst/>
            <a:gdLst/>
            <a:ahLst/>
            <a:cxnLst/>
            <a:rect l="l" t="t" r="r" b="b"/>
            <a:pathLst>
              <a:path h="274320">
                <a:moveTo>
                  <a:pt x="0" y="274319"/>
                </a:moveTo>
                <a:lnTo>
                  <a:pt x="0" y="0"/>
                </a:lnTo>
              </a:path>
            </a:pathLst>
          </a:custGeom>
          <a:ln w="101600">
            <a:solidFill>
              <a:srgbClr val="CD9146"/>
            </a:solidFill>
          </a:ln>
        </p:spPr>
        <p:txBody>
          <a:bodyPr wrap="square" lIns="0" tIns="0" rIns="0" bIns="0" rtlCol="0"/>
          <a:lstStyle/>
          <a:p>
            <a:endParaRPr/>
          </a:p>
        </p:txBody>
      </p:sp>
      <p:sp>
        <p:nvSpPr>
          <p:cNvPr id="27" name="object 27"/>
          <p:cNvSpPr/>
          <p:nvPr/>
        </p:nvSpPr>
        <p:spPr>
          <a:xfrm>
            <a:off x="437769" y="2747391"/>
            <a:ext cx="0" cy="548640"/>
          </a:xfrm>
          <a:custGeom>
            <a:avLst/>
            <a:gdLst/>
            <a:ahLst/>
            <a:cxnLst/>
            <a:rect l="l" t="t" r="r" b="b"/>
            <a:pathLst>
              <a:path h="548639">
                <a:moveTo>
                  <a:pt x="0" y="548639"/>
                </a:moveTo>
                <a:lnTo>
                  <a:pt x="0" y="0"/>
                </a:lnTo>
              </a:path>
            </a:pathLst>
          </a:custGeom>
          <a:ln w="101600">
            <a:solidFill>
              <a:srgbClr val="CD9146"/>
            </a:solidFill>
          </a:ln>
        </p:spPr>
        <p:txBody>
          <a:bodyPr wrap="square" lIns="0" tIns="0" rIns="0" bIns="0" rtlCol="0"/>
          <a:lstStyle/>
          <a:p>
            <a:endParaRPr/>
          </a:p>
        </p:txBody>
      </p:sp>
      <p:sp>
        <p:nvSpPr>
          <p:cNvPr id="28" name="object 28"/>
          <p:cNvSpPr/>
          <p:nvPr/>
        </p:nvSpPr>
        <p:spPr>
          <a:xfrm>
            <a:off x="4439792" y="3382136"/>
            <a:ext cx="0" cy="914400"/>
          </a:xfrm>
          <a:custGeom>
            <a:avLst/>
            <a:gdLst/>
            <a:ahLst/>
            <a:cxnLst/>
            <a:rect l="l" t="t" r="r" b="b"/>
            <a:pathLst>
              <a:path h="914400">
                <a:moveTo>
                  <a:pt x="0" y="914400"/>
                </a:moveTo>
                <a:lnTo>
                  <a:pt x="0" y="0"/>
                </a:lnTo>
              </a:path>
            </a:pathLst>
          </a:custGeom>
          <a:ln w="101600">
            <a:solidFill>
              <a:srgbClr val="CD9146"/>
            </a:solidFill>
          </a:ln>
        </p:spPr>
        <p:txBody>
          <a:bodyPr wrap="square" lIns="0" tIns="0" rIns="0" bIns="0" rtlCol="0"/>
          <a:lstStyle/>
          <a:p>
            <a:endParaRPr/>
          </a:p>
        </p:txBody>
      </p:sp>
      <p:sp>
        <p:nvSpPr>
          <p:cNvPr id="29" name="object 29"/>
          <p:cNvSpPr/>
          <p:nvPr/>
        </p:nvSpPr>
        <p:spPr>
          <a:xfrm>
            <a:off x="4439792" y="2281047"/>
            <a:ext cx="0" cy="914400"/>
          </a:xfrm>
          <a:custGeom>
            <a:avLst/>
            <a:gdLst/>
            <a:ahLst/>
            <a:cxnLst/>
            <a:rect l="l" t="t" r="r" b="b"/>
            <a:pathLst>
              <a:path h="914400">
                <a:moveTo>
                  <a:pt x="0" y="914400"/>
                </a:moveTo>
                <a:lnTo>
                  <a:pt x="0" y="0"/>
                </a:lnTo>
              </a:path>
            </a:pathLst>
          </a:custGeom>
          <a:ln w="101600">
            <a:solidFill>
              <a:srgbClr val="CD9146"/>
            </a:solidFill>
          </a:ln>
        </p:spPr>
        <p:txBody>
          <a:bodyPr wrap="square" lIns="0" tIns="0" rIns="0" bIns="0" rtlCol="0"/>
          <a:lstStyle/>
          <a:p>
            <a:endParaRPr/>
          </a:p>
        </p:txBody>
      </p:sp>
      <p:sp>
        <p:nvSpPr>
          <p:cNvPr id="30" name="object 30"/>
          <p:cNvSpPr/>
          <p:nvPr/>
        </p:nvSpPr>
        <p:spPr>
          <a:xfrm>
            <a:off x="4439792" y="4744592"/>
            <a:ext cx="0" cy="731520"/>
          </a:xfrm>
          <a:custGeom>
            <a:avLst/>
            <a:gdLst/>
            <a:ahLst/>
            <a:cxnLst/>
            <a:rect l="l" t="t" r="r" b="b"/>
            <a:pathLst>
              <a:path h="731520">
                <a:moveTo>
                  <a:pt x="0" y="731519"/>
                </a:moveTo>
                <a:lnTo>
                  <a:pt x="0" y="0"/>
                </a:lnTo>
              </a:path>
            </a:pathLst>
          </a:custGeom>
          <a:ln w="101600">
            <a:solidFill>
              <a:srgbClr val="CD9146"/>
            </a:solidFill>
          </a:ln>
        </p:spPr>
        <p:txBody>
          <a:bodyPr wrap="square" lIns="0" tIns="0" rIns="0" bIns="0" rtlCol="0"/>
          <a:lstStyle/>
          <a:p>
            <a:endParaRPr/>
          </a:p>
        </p:txBody>
      </p:sp>
      <p:pic>
        <p:nvPicPr>
          <p:cNvPr id="31" name="object 31"/>
          <p:cNvPicPr/>
          <p:nvPr/>
        </p:nvPicPr>
        <p:blipFill>
          <a:blip r:embed="rId4" cstate="print"/>
          <a:stretch>
            <a:fillRect/>
          </a:stretch>
        </p:blipFill>
        <p:spPr>
          <a:xfrm>
            <a:off x="10384535" y="1602486"/>
            <a:ext cx="1552193" cy="2091689"/>
          </a:xfrm>
          <a:prstGeom prst="rect">
            <a:avLst/>
          </a:prstGeom>
        </p:spPr>
      </p:pic>
      <p:sp>
        <p:nvSpPr>
          <p:cNvPr id="32" name="object 32"/>
          <p:cNvSpPr/>
          <p:nvPr/>
        </p:nvSpPr>
        <p:spPr>
          <a:xfrm>
            <a:off x="4439792" y="5862446"/>
            <a:ext cx="0" cy="274320"/>
          </a:xfrm>
          <a:custGeom>
            <a:avLst/>
            <a:gdLst/>
            <a:ahLst/>
            <a:cxnLst/>
            <a:rect l="l" t="t" r="r" b="b"/>
            <a:pathLst>
              <a:path h="274320">
                <a:moveTo>
                  <a:pt x="0" y="274319"/>
                </a:moveTo>
                <a:lnTo>
                  <a:pt x="0" y="0"/>
                </a:lnTo>
              </a:path>
            </a:pathLst>
          </a:custGeom>
          <a:ln w="101600">
            <a:solidFill>
              <a:srgbClr val="CD9146"/>
            </a:solidFill>
          </a:ln>
        </p:spPr>
        <p:txBody>
          <a:bodyPr wrap="square" lIns="0" tIns="0" rIns="0" bIns="0" rtlCol="0"/>
          <a:lstStyle/>
          <a:p>
            <a:endParaRPr/>
          </a:p>
        </p:txBody>
      </p:sp>
      <p:sp>
        <p:nvSpPr>
          <p:cNvPr id="34" name="object 34"/>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35" name="object 35"/>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21</a:t>
            </a:fld>
            <a:endParaRPr spc="-2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180594" y="1264920"/>
            <a:ext cx="6832600" cy="4672965"/>
            <a:chOff x="180594" y="1264920"/>
            <a:chExt cx="6832600" cy="4672965"/>
          </a:xfrm>
        </p:grpSpPr>
        <p:pic>
          <p:nvPicPr>
            <p:cNvPr id="5" name="object 5"/>
            <p:cNvPicPr/>
            <p:nvPr/>
          </p:nvPicPr>
          <p:blipFill>
            <a:blip r:embed="rId4" cstate="print"/>
            <a:stretch>
              <a:fillRect/>
            </a:stretch>
          </p:blipFill>
          <p:spPr>
            <a:xfrm>
              <a:off x="180594" y="1264920"/>
              <a:ext cx="2373629" cy="4662677"/>
            </a:xfrm>
            <a:prstGeom prst="rect">
              <a:avLst/>
            </a:prstGeom>
          </p:spPr>
        </p:pic>
        <p:pic>
          <p:nvPicPr>
            <p:cNvPr id="6" name="object 6"/>
            <p:cNvPicPr/>
            <p:nvPr/>
          </p:nvPicPr>
          <p:blipFill>
            <a:blip r:embed="rId5" cstate="print"/>
            <a:stretch>
              <a:fillRect/>
            </a:stretch>
          </p:blipFill>
          <p:spPr>
            <a:xfrm>
              <a:off x="2013966" y="1274064"/>
              <a:ext cx="2252471" cy="4663439"/>
            </a:xfrm>
            <a:prstGeom prst="rect">
              <a:avLst/>
            </a:prstGeom>
          </p:spPr>
        </p:pic>
        <p:pic>
          <p:nvPicPr>
            <p:cNvPr id="7" name="object 7"/>
            <p:cNvPicPr/>
            <p:nvPr/>
          </p:nvPicPr>
          <p:blipFill>
            <a:blip r:embed="rId6" cstate="print"/>
            <a:stretch>
              <a:fillRect/>
            </a:stretch>
          </p:blipFill>
          <p:spPr>
            <a:xfrm>
              <a:off x="2212086" y="2183130"/>
              <a:ext cx="515111" cy="1588769"/>
            </a:xfrm>
            <a:prstGeom prst="rect">
              <a:avLst/>
            </a:prstGeom>
          </p:spPr>
        </p:pic>
        <p:pic>
          <p:nvPicPr>
            <p:cNvPr id="8" name="object 8"/>
            <p:cNvPicPr/>
            <p:nvPr/>
          </p:nvPicPr>
          <p:blipFill>
            <a:blip r:embed="rId7" cstate="print"/>
            <a:stretch>
              <a:fillRect/>
            </a:stretch>
          </p:blipFill>
          <p:spPr>
            <a:xfrm>
              <a:off x="1309116" y="2109216"/>
              <a:ext cx="727709" cy="3691127"/>
            </a:xfrm>
            <a:prstGeom prst="rect">
              <a:avLst/>
            </a:prstGeom>
          </p:spPr>
        </p:pic>
        <p:sp>
          <p:nvSpPr>
            <p:cNvPr id="9" name="object 9"/>
            <p:cNvSpPr/>
            <p:nvPr/>
          </p:nvSpPr>
          <p:spPr>
            <a:xfrm>
              <a:off x="3953636" y="1823087"/>
              <a:ext cx="3049905" cy="916940"/>
            </a:xfrm>
            <a:custGeom>
              <a:avLst/>
              <a:gdLst/>
              <a:ahLst/>
              <a:cxnLst/>
              <a:rect l="l" t="t" r="r" b="b"/>
              <a:pathLst>
                <a:path w="3049904" h="916939">
                  <a:moveTo>
                    <a:pt x="2972828" y="0"/>
                  </a:moveTo>
                  <a:lnTo>
                    <a:pt x="76695" y="0"/>
                  </a:lnTo>
                  <a:lnTo>
                    <a:pt x="46843" y="6027"/>
                  </a:lnTo>
                  <a:lnTo>
                    <a:pt x="22464" y="22464"/>
                  </a:lnTo>
                  <a:lnTo>
                    <a:pt x="6027" y="46843"/>
                  </a:lnTo>
                  <a:lnTo>
                    <a:pt x="0" y="76695"/>
                  </a:lnTo>
                  <a:lnTo>
                    <a:pt x="0" y="839990"/>
                  </a:lnTo>
                  <a:lnTo>
                    <a:pt x="6027" y="869842"/>
                  </a:lnTo>
                  <a:lnTo>
                    <a:pt x="22464" y="894221"/>
                  </a:lnTo>
                  <a:lnTo>
                    <a:pt x="46843" y="910658"/>
                  </a:lnTo>
                  <a:lnTo>
                    <a:pt x="76695" y="916685"/>
                  </a:lnTo>
                  <a:lnTo>
                    <a:pt x="2972828" y="916685"/>
                  </a:lnTo>
                  <a:lnTo>
                    <a:pt x="3002680" y="910658"/>
                  </a:lnTo>
                  <a:lnTo>
                    <a:pt x="3027059" y="894221"/>
                  </a:lnTo>
                  <a:lnTo>
                    <a:pt x="3043496" y="869842"/>
                  </a:lnTo>
                  <a:lnTo>
                    <a:pt x="3049524" y="839990"/>
                  </a:lnTo>
                  <a:lnTo>
                    <a:pt x="3049524" y="76695"/>
                  </a:lnTo>
                  <a:lnTo>
                    <a:pt x="3043496" y="46843"/>
                  </a:lnTo>
                  <a:lnTo>
                    <a:pt x="3027059" y="22464"/>
                  </a:lnTo>
                  <a:lnTo>
                    <a:pt x="3002680" y="6027"/>
                  </a:lnTo>
                  <a:lnTo>
                    <a:pt x="2972828" y="0"/>
                  </a:lnTo>
                  <a:close/>
                </a:path>
              </a:pathLst>
            </a:custGeom>
            <a:solidFill>
              <a:srgbClr val="FFF4D2"/>
            </a:solidFill>
          </p:spPr>
          <p:txBody>
            <a:bodyPr wrap="square" lIns="0" tIns="0" rIns="0" bIns="0" rtlCol="0"/>
            <a:lstStyle/>
            <a:p>
              <a:endParaRPr/>
            </a:p>
          </p:txBody>
        </p:sp>
        <p:sp>
          <p:nvSpPr>
            <p:cNvPr id="10" name="object 10"/>
            <p:cNvSpPr/>
            <p:nvPr/>
          </p:nvSpPr>
          <p:spPr>
            <a:xfrm>
              <a:off x="3953636" y="1823087"/>
              <a:ext cx="3049905" cy="916940"/>
            </a:xfrm>
            <a:custGeom>
              <a:avLst/>
              <a:gdLst/>
              <a:ahLst/>
              <a:cxnLst/>
              <a:rect l="l" t="t" r="r" b="b"/>
              <a:pathLst>
                <a:path w="3049904" h="916939">
                  <a:moveTo>
                    <a:pt x="0" y="76695"/>
                  </a:moveTo>
                  <a:lnTo>
                    <a:pt x="6027" y="46843"/>
                  </a:lnTo>
                  <a:lnTo>
                    <a:pt x="22464" y="22464"/>
                  </a:lnTo>
                  <a:lnTo>
                    <a:pt x="46843" y="6027"/>
                  </a:lnTo>
                  <a:lnTo>
                    <a:pt x="76695" y="0"/>
                  </a:lnTo>
                  <a:lnTo>
                    <a:pt x="2972828" y="0"/>
                  </a:lnTo>
                  <a:lnTo>
                    <a:pt x="3002680" y="6027"/>
                  </a:lnTo>
                  <a:lnTo>
                    <a:pt x="3027059" y="22464"/>
                  </a:lnTo>
                  <a:lnTo>
                    <a:pt x="3043496" y="46843"/>
                  </a:lnTo>
                  <a:lnTo>
                    <a:pt x="3049524" y="76695"/>
                  </a:lnTo>
                  <a:lnTo>
                    <a:pt x="3049524" y="839990"/>
                  </a:lnTo>
                  <a:lnTo>
                    <a:pt x="3043496" y="869842"/>
                  </a:lnTo>
                  <a:lnTo>
                    <a:pt x="3027059" y="894221"/>
                  </a:lnTo>
                  <a:lnTo>
                    <a:pt x="3002680" y="910658"/>
                  </a:lnTo>
                  <a:lnTo>
                    <a:pt x="2972828" y="916685"/>
                  </a:lnTo>
                  <a:lnTo>
                    <a:pt x="76695" y="916685"/>
                  </a:lnTo>
                  <a:lnTo>
                    <a:pt x="46843" y="910658"/>
                  </a:lnTo>
                  <a:lnTo>
                    <a:pt x="22464" y="894221"/>
                  </a:lnTo>
                  <a:lnTo>
                    <a:pt x="6027" y="869842"/>
                  </a:lnTo>
                  <a:lnTo>
                    <a:pt x="0" y="839990"/>
                  </a:lnTo>
                  <a:lnTo>
                    <a:pt x="0" y="76695"/>
                  </a:lnTo>
                  <a:close/>
                </a:path>
              </a:pathLst>
            </a:custGeom>
            <a:ln w="19050">
              <a:solidFill>
                <a:srgbClr val="BB8542"/>
              </a:solidFill>
            </a:ln>
          </p:spPr>
          <p:txBody>
            <a:bodyPr wrap="square" lIns="0" tIns="0" rIns="0" bIns="0" rtlCol="0"/>
            <a:lstStyle/>
            <a:p>
              <a:endParaRPr/>
            </a:p>
          </p:txBody>
        </p:sp>
      </p:grpSp>
      <p:sp>
        <p:nvSpPr>
          <p:cNvPr id="11" name="object 11"/>
          <p:cNvSpPr txBox="1">
            <a:spLocks noGrp="1"/>
          </p:cNvSpPr>
          <p:nvPr>
            <p:ph type="title"/>
          </p:nvPr>
        </p:nvSpPr>
        <p:spPr>
          <a:xfrm>
            <a:off x="1924602" y="667544"/>
            <a:ext cx="8714740" cy="574040"/>
          </a:xfrm>
          <a:prstGeom prst="rect">
            <a:avLst/>
          </a:prstGeom>
        </p:spPr>
        <p:txBody>
          <a:bodyPr vert="horz" wrap="square" lIns="0" tIns="12700" rIns="0" bIns="0" rtlCol="0">
            <a:spAutoFit/>
          </a:bodyPr>
          <a:lstStyle/>
          <a:p>
            <a:pPr marL="12700">
              <a:lnSpc>
                <a:spcPct val="100000"/>
              </a:lnSpc>
              <a:spcBef>
                <a:spcPts val="100"/>
              </a:spcBef>
            </a:pPr>
            <a:r>
              <a:rPr dirty="0"/>
              <a:t>BURN</a:t>
            </a:r>
            <a:r>
              <a:rPr spc="-155" dirty="0"/>
              <a:t> </a:t>
            </a:r>
            <a:r>
              <a:rPr dirty="0"/>
              <a:t>FLUID</a:t>
            </a:r>
            <a:r>
              <a:rPr spc="-160" dirty="0"/>
              <a:t> </a:t>
            </a:r>
            <a:r>
              <a:rPr dirty="0"/>
              <a:t>CALCULATION</a:t>
            </a:r>
            <a:r>
              <a:rPr spc="-150" dirty="0"/>
              <a:t> </a:t>
            </a:r>
            <a:r>
              <a:rPr spc="-10" dirty="0"/>
              <a:t>PRACTICE</a:t>
            </a:r>
          </a:p>
        </p:txBody>
      </p:sp>
      <p:sp>
        <p:nvSpPr>
          <p:cNvPr id="12" name="object 12"/>
          <p:cNvSpPr txBox="1"/>
          <p:nvPr/>
        </p:nvSpPr>
        <p:spPr>
          <a:xfrm>
            <a:off x="4092670" y="1912245"/>
            <a:ext cx="2759710" cy="757555"/>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NOTE:</a:t>
            </a:r>
            <a:r>
              <a:rPr sz="1600" b="1" spc="-45" dirty="0">
                <a:latin typeface="Arial"/>
                <a:cs typeface="Arial"/>
              </a:rPr>
              <a:t> </a:t>
            </a:r>
            <a:r>
              <a:rPr sz="1600" dirty="0">
                <a:latin typeface="Arial MT"/>
                <a:cs typeface="Arial MT"/>
              </a:rPr>
              <a:t>For</a:t>
            </a:r>
            <a:r>
              <a:rPr sz="1600" spc="-25" dirty="0">
                <a:latin typeface="Arial MT"/>
                <a:cs typeface="Arial MT"/>
              </a:rPr>
              <a:t> </a:t>
            </a:r>
            <a:r>
              <a:rPr sz="1600" dirty="0">
                <a:latin typeface="Arial MT"/>
                <a:cs typeface="Arial MT"/>
              </a:rPr>
              <a:t>estimation</a:t>
            </a:r>
            <a:r>
              <a:rPr sz="1600" spc="-30" dirty="0">
                <a:latin typeface="Arial MT"/>
                <a:cs typeface="Arial MT"/>
              </a:rPr>
              <a:t> </a:t>
            </a:r>
            <a:r>
              <a:rPr sz="1600" dirty="0">
                <a:latin typeface="Arial MT"/>
                <a:cs typeface="Arial MT"/>
              </a:rPr>
              <a:t>of</a:t>
            </a:r>
            <a:r>
              <a:rPr sz="1600" spc="-20" dirty="0">
                <a:latin typeface="Arial MT"/>
                <a:cs typeface="Arial MT"/>
              </a:rPr>
              <a:t> fluid </a:t>
            </a:r>
            <a:r>
              <a:rPr sz="1600" dirty="0">
                <a:latin typeface="Arial MT"/>
                <a:cs typeface="Arial MT"/>
              </a:rPr>
              <a:t>resuscitation</a:t>
            </a:r>
            <a:r>
              <a:rPr sz="1600" spc="-70" dirty="0">
                <a:latin typeface="Arial MT"/>
                <a:cs typeface="Arial MT"/>
              </a:rPr>
              <a:t> </a:t>
            </a:r>
            <a:r>
              <a:rPr sz="1600" spc="-10" dirty="0">
                <a:latin typeface="Arial MT"/>
                <a:cs typeface="Arial MT"/>
              </a:rPr>
              <a:t>requirements </a:t>
            </a:r>
            <a:r>
              <a:rPr sz="1600" dirty="0">
                <a:latin typeface="Arial MT"/>
                <a:cs typeface="Arial MT"/>
              </a:rPr>
              <a:t>round</a:t>
            </a:r>
            <a:r>
              <a:rPr sz="1600" spc="-20" dirty="0">
                <a:latin typeface="Arial MT"/>
                <a:cs typeface="Arial MT"/>
              </a:rPr>
              <a:t> </a:t>
            </a:r>
            <a:r>
              <a:rPr sz="1600" dirty="0">
                <a:latin typeface="Arial MT"/>
                <a:cs typeface="Arial MT"/>
              </a:rPr>
              <a:t>TBSA</a:t>
            </a:r>
            <a:r>
              <a:rPr sz="1600" spc="-35" dirty="0">
                <a:latin typeface="Arial MT"/>
                <a:cs typeface="Arial MT"/>
              </a:rPr>
              <a:t> </a:t>
            </a:r>
            <a:r>
              <a:rPr sz="1600" dirty="0">
                <a:latin typeface="Arial MT"/>
                <a:cs typeface="Arial MT"/>
              </a:rPr>
              <a:t>to</a:t>
            </a:r>
            <a:r>
              <a:rPr sz="1600" spc="-15" dirty="0">
                <a:latin typeface="Arial MT"/>
                <a:cs typeface="Arial MT"/>
              </a:rPr>
              <a:t> </a:t>
            </a:r>
            <a:r>
              <a:rPr sz="1600" dirty="0">
                <a:latin typeface="Arial MT"/>
                <a:cs typeface="Arial MT"/>
              </a:rPr>
              <a:t>the</a:t>
            </a:r>
            <a:r>
              <a:rPr sz="1600" spc="-5" dirty="0">
                <a:latin typeface="Arial MT"/>
                <a:cs typeface="Arial MT"/>
              </a:rPr>
              <a:t> </a:t>
            </a:r>
            <a:r>
              <a:rPr sz="1600" b="1" dirty="0">
                <a:latin typeface="Arial"/>
                <a:cs typeface="Arial"/>
              </a:rPr>
              <a:t>nearest</a:t>
            </a:r>
            <a:r>
              <a:rPr sz="1600" b="1" spc="-15" dirty="0">
                <a:latin typeface="Arial"/>
                <a:cs typeface="Arial"/>
              </a:rPr>
              <a:t> </a:t>
            </a:r>
            <a:r>
              <a:rPr sz="1600" b="1" spc="-25" dirty="0">
                <a:latin typeface="Arial"/>
                <a:cs typeface="Arial"/>
              </a:rPr>
              <a:t>10</a:t>
            </a:r>
            <a:endParaRPr sz="1600">
              <a:latin typeface="Arial"/>
              <a:cs typeface="Arial"/>
            </a:endParaRPr>
          </a:p>
        </p:txBody>
      </p:sp>
      <p:sp>
        <p:nvSpPr>
          <p:cNvPr id="13" name="object 13"/>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14" name="object 14"/>
          <p:cNvSpPr txBox="1"/>
          <p:nvPr/>
        </p:nvSpPr>
        <p:spPr>
          <a:xfrm>
            <a:off x="5035877" y="6080385"/>
            <a:ext cx="2057400" cy="513080"/>
          </a:xfrm>
          <a:prstGeom prst="rect">
            <a:avLst/>
          </a:prstGeom>
        </p:spPr>
        <p:txBody>
          <a:bodyPr vert="horz" wrap="square" lIns="0" tIns="12065" rIns="0" bIns="0" rtlCol="0">
            <a:spAutoFit/>
          </a:bodyPr>
          <a:lstStyle/>
          <a:p>
            <a:pPr marL="12700">
              <a:lnSpc>
                <a:spcPct val="100000"/>
              </a:lnSpc>
              <a:spcBef>
                <a:spcPts val="95"/>
              </a:spcBef>
              <a:tabLst>
                <a:tab pos="1041400" algn="l"/>
                <a:tab pos="1750695" algn="l"/>
              </a:tabLst>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r>
              <a:rPr sz="3200" dirty="0">
                <a:solidFill>
                  <a:srgbClr val="2D3334"/>
                </a:solidFill>
                <a:latin typeface="Arial Black"/>
                <a:cs typeface="Arial Black"/>
              </a:rPr>
              <a:t>	</a:t>
            </a:r>
            <a:r>
              <a:rPr sz="4800" spc="-75" baseline="1736" dirty="0">
                <a:solidFill>
                  <a:srgbClr val="FFFFFF"/>
                </a:solidFill>
                <a:latin typeface="Arial Black"/>
                <a:cs typeface="Arial Black"/>
              </a:rPr>
              <a:t>W</a:t>
            </a:r>
            <a:r>
              <a:rPr sz="4800" baseline="1736" dirty="0">
                <a:solidFill>
                  <a:srgbClr val="FFFFFF"/>
                </a:solidFill>
                <a:latin typeface="Arial Black"/>
                <a:cs typeface="Arial Black"/>
              </a:rPr>
              <a:t>	</a:t>
            </a:r>
            <a:r>
              <a:rPr sz="3200" spc="-50" dirty="0">
                <a:solidFill>
                  <a:srgbClr val="2D3334"/>
                </a:solidFill>
                <a:latin typeface="Arial Black"/>
                <a:cs typeface="Arial Black"/>
              </a:rPr>
              <a:t>S</a:t>
            </a:r>
            <a:endParaRPr sz="3200">
              <a:latin typeface="Arial Black"/>
              <a:cs typeface="Arial Black"/>
            </a:endParaRPr>
          </a:p>
        </p:txBody>
      </p:sp>
      <p:sp>
        <p:nvSpPr>
          <p:cNvPr id="15" name="object 15"/>
          <p:cNvSpPr txBox="1"/>
          <p:nvPr/>
        </p:nvSpPr>
        <p:spPr>
          <a:xfrm>
            <a:off x="7729046" y="1783773"/>
            <a:ext cx="3672840" cy="2072639"/>
          </a:xfrm>
          <a:prstGeom prst="rect">
            <a:avLst/>
          </a:prstGeom>
        </p:spPr>
        <p:txBody>
          <a:bodyPr vert="horz" wrap="square" lIns="0" tIns="12700" rIns="0" bIns="0" rtlCol="0">
            <a:spAutoFit/>
          </a:bodyPr>
          <a:lstStyle/>
          <a:p>
            <a:pPr marL="38100" marR="30480">
              <a:lnSpc>
                <a:spcPct val="100000"/>
              </a:lnSpc>
              <a:spcBef>
                <a:spcPts val="100"/>
              </a:spcBef>
            </a:pPr>
            <a:r>
              <a:rPr sz="1800" dirty="0">
                <a:latin typeface="Arial MT"/>
                <a:cs typeface="Arial MT"/>
              </a:rPr>
              <a:t>Using</a:t>
            </a:r>
            <a:r>
              <a:rPr sz="1800" spc="-35" dirty="0">
                <a:latin typeface="Arial MT"/>
                <a:cs typeface="Arial MT"/>
              </a:rPr>
              <a:t> </a:t>
            </a:r>
            <a:r>
              <a:rPr sz="1800" dirty="0">
                <a:latin typeface="Arial MT"/>
                <a:cs typeface="Arial MT"/>
              </a:rPr>
              <a:t>the</a:t>
            </a:r>
            <a:r>
              <a:rPr sz="1800" spc="-25" dirty="0">
                <a:latin typeface="Arial MT"/>
                <a:cs typeface="Arial MT"/>
              </a:rPr>
              <a:t> </a:t>
            </a:r>
            <a:r>
              <a:rPr sz="1800" b="1" dirty="0">
                <a:latin typeface="Arial"/>
                <a:cs typeface="Arial"/>
              </a:rPr>
              <a:t>USAISR</a:t>
            </a:r>
            <a:r>
              <a:rPr sz="1800" b="1" spc="-30" dirty="0">
                <a:latin typeface="Arial"/>
                <a:cs typeface="Arial"/>
              </a:rPr>
              <a:t> </a:t>
            </a:r>
            <a:r>
              <a:rPr sz="1800" b="1" dirty="0">
                <a:latin typeface="Arial"/>
                <a:cs typeface="Arial"/>
              </a:rPr>
              <a:t>Rule</a:t>
            </a:r>
            <a:r>
              <a:rPr sz="1800" b="1" spc="-30" dirty="0">
                <a:latin typeface="Arial"/>
                <a:cs typeface="Arial"/>
              </a:rPr>
              <a:t> </a:t>
            </a:r>
            <a:r>
              <a:rPr sz="1800" b="1" dirty="0">
                <a:latin typeface="Arial"/>
                <a:cs typeface="Arial"/>
              </a:rPr>
              <a:t>of</a:t>
            </a:r>
            <a:r>
              <a:rPr sz="1800" b="1" spc="-20" dirty="0">
                <a:latin typeface="Arial"/>
                <a:cs typeface="Arial"/>
              </a:rPr>
              <a:t> </a:t>
            </a:r>
            <a:r>
              <a:rPr sz="1800" b="1" spc="-25" dirty="0">
                <a:latin typeface="Arial"/>
                <a:cs typeface="Arial"/>
              </a:rPr>
              <a:t>Ten </a:t>
            </a:r>
            <a:r>
              <a:rPr sz="1800" i="1" dirty="0">
                <a:latin typeface="Arial"/>
                <a:cs typeface="Arial"/>
              </a:rPr>
              <a:t>(%TBSA</a:t>
            </a:r>
            <a:r>
              <a:rPr sz="1800" i="1" spc="-10" dirty="0">
                <a:latin typeface="Arial"/>
                <a:cs typeface="Arial"/>
              </a:rPr>
              <a:t> </a:t>
            </a:r>
            <a:r>
              <a:rPr sz="1800" i="1" dirty="0">
                <a:latin typeface="Arial"/>
                <a:cs typeface="Arial"/>
              </a:rPr>
              <a:t>x</a:t>
            </a:r>
            <a:r>
              <a:rPr sz="1800" i="1" spc="-5" dirty="0">
                <a:latin typeface="Arial"/>
                <a:cs typeface="Arial"/>
              </a:rPr>
              <a:t> </a:t>
            </a:r>
            <a:r>
              <a:rPr sz="1800" i="1" dirty="0">
                <a:latin typeface="Arial"/>
                <a:cs typeface="Arial"/>
              </a:rPr>
              <a:t>10</a:t>
            </a:r>
            <a:r>
              <a:rPr sz="1800" i="1" spc="-15" dirty="0">
                <a:latin typeface="Arial"/>
                <a:cs typeface="Arial"/>
              </a:rPr>
              <a:t> </a:t>
            </a:r>
            <a:r>
              <a:rPr sz="1800" i="1" dirty="0">
                <a:latin typeface="Arial"/>
                <a:cs typeface="Arial"/>
              </a:rPr>
              <a:t>ml/hr</a:t>
            </a:r>
            <a:r>
              <a:rPr sz="1800" i="1" spc="-10" dirty="0">
                <a:latin typeface="Arial"/>
                <a:cs typeface="Arial"/>
              </a:rPr>
              <a:t> </a:t>
            </a:r>
            <a:r>
              <a:rPr sz="1800" i="1" dirty="0">
                <a:latin typeface="Arial"/>
                <a:cs typeface="Arial"/>
              </a:rPr>
              <a:t>for</a:t>
            </a:r>
            <a:r>
              <a:rPr sz="1800" i="1" spc="-5" dirty="0">
                <a:latin typeface="Arial"/>
                <a:cs typeface="Arial"/>
              </a:rPr>
              <a:t> </a:t>
            </a:r>
            <a:r>
              <a:rPr sz="1800" i="1" dirty="0">
                <a:latin typeface="Arial"/>
                <a:cs typeface="Arial"/>
              </a:rPr>
              <a:t>adults</a:t>
            </a:r>
            <a:r>
              <a:rPr sz="1800" i="1" spc="-15" dirty="0">
                <a:latin typeface="Arial"/>
                <a:cs typeface="Arial"/>
              </a:rPr>
              <a:t> </a:t>
            </a:r>
            <a:r>
              <a:rPr sz="1800" i="1" spc="-10" dirty="0">
                <a:latin typeface="Arial"/>
                <a:cs typeface="Arial"/>
              </a:rPr>
              <a:t>40-</a:t>
            </a:r>
            <a:r>
              <a:rPr sz="1800" i="1" spc="-25" dirty="0">
                <a:latin typeface="Arial"/>
                <a:cs typeface="Arial"/>
              </a:rPr>
              <a:t>80 </a:t>
            </a:r>
            <a:r>
              <a:rPr sz="1800" i="1" dirty="0">
                <a:latin typeface="Arial"/>
                <a:cs typeface="Arial"/>
              </a:rPr>
              <a:t>kg)</a:t>
            </a:r>
            <a:r>
              <a:rPr sz="1800" i="1" spc="-15" dirty="0">
                <a:latin typeface="Arial"/>
                <a:cs typeface="Arial"/>
              </a:rPr>
              <a:t> </a:t>
            </a:r>
            <a:r>
              <a:rPr sz="1800" dirty="0">
                <a:latin typeface="Arial MT"/>
                <a:cs typeface="Arial MT"/>
              </a:rPr>
              <a:t>calculate</a:t>
            </a:r>
            <a:r>
              <a:rPr sz="1800" spc="-15" dirty="0">
                <a:latin typeface="Arial MT"/>
                <a:cs typeface="Arial MT"/>
              </a:rPr>
              <a:t> </a:t>
            </a:r>
            <a:r>
              <a:rPr sz="1800" dirty="0">
                <a:latin typeface="Arial MT"/>
                <a:cs typeface="Arial MT"/>
              </a:rPr>
              <a:t>the</a:t>
            </a:r>
            <a:r>
              <a:rPr sz="1800" spc="-10" dirty="0">
                <a:latin typeface="Arial MT"/>
                <a:cs typeface="Arial MT"/>
              </a:rPr>
              <a:t> </a:t>
            </a:r>
            <a:r>
              <a:rPr sz="1800" dirty="0">
                <a:latin typeface="Arial MT"/>
                <a:cs typeface="Arial MT"/>
              </a:rPr>
              <a:t>burn</a:t>
            </a:r>
            <a:r>
              <a:rPr sz="1800" spc="-15" dirty="0">
                <a:latin typeface="Arial MT"/>
                <a:cs typeface="Arial MT"/>
              </a:rPr>
              <a:t> </a:t>
            </a:r>
            <a:r>
              <a:rPr sz="1800" spc="-10" dirty="0">
                <a:latin typeface="Arial MT"/>
                <a:cs typeface="Arial MT"/>
              </a:rPr>
              <a:t>resuscitation </a:t>
            </a:r>
            <a:r>
              <a:rPr sz="1800" dirty="0">
                <a:latin typeface="Arial MT"/>
                <a:cs typeface="Arial MT"/>
              </a:rPr>
              <a:t>fluid</a:t>
            </a:r>
            <a:r>
              <a:rPr sz="1800" spc="-20" dirty="0">
                <a:latin typeface="Arial MT"/>
                <a:cs typeface="Arial MT"/>
              </a:rPr>
              <a:t> </a:t>
            </a:r>
            <a:r>
              <a:rPr sz="1800" dirty="0">
                <a:latin typeface="Arial MT"/>
                <a:cs typeface="Arial MT"/>
              </a:rPr>
              <a:t>rate</a:t>
            </a:r>
            <a:r>
              <a:rPr sz="1800" spc="-15" dirty="0">
                <a:latin typeface="Arial MT"/>
                <a:cs typeface="Arial MT"/>
              </a:rPr>
              <a:t> </a:t>
            </a:r>
            <a:r>
              <a:rPr sz="1800" spc="-10" dirty="0">
                <a:latin typeface="Arial MT"/>
                <a:cs typeface="Arial MT"/>
              </a:rPr>
              <a:t>required:</a:t>
            </a:r>
            <a:endParaRPr sz="1800">
              <a:latin typeface="Arial MT"/>
              <a:cs typeface="Arial MT"/>
            </a:endParaRPr>
          </a:p>
          <a:p>
            <a:pPr marL="38100" marR="57150">
              <a:lnSpc>
                <a:spcPct val="100000"/>
              </a:lnSpc>
              <a:spcBef>
                <a:spcPts val="994"/>
              </a:spcBef>
            </a:pPr>
            <a:r>
              <a:rPr sz="1800" b="1" u="sng" dirty="0">
                <a:uFill>
                  <a:solidFill>
                    <a:srgbClr val="000000"/>
                  </a:solidFill>
                </a:uFill>
                <a:latin typeface="Arial"/>
                <a:cs typeface="Arial"/>
              </a:rPr>
              <a:t>Example #1</a:t>
            </a:r>
            <a:r>
              <a:rPr sz="1800" dirty="0">
                <a:latin typeface="Arial MT"/>
                <a:cs typeface="Arial MT"/>
              </a:rPr>
              <a:t>: </a:t>
            </a:r>
            <a:r>
              <a:rPr sz="1800" spc="-10" dirty="0">
                <a:latin typeface="Arial MT"/>
                <a:cs typeface="Arial MT"/>
              </a:rPr>
              <a:t>36-year-</a:t>
            </a:r>
            <a:r>
              <a:rPr sz="1800" dirty="0">
                <a:latin typeface="Arial MT"/>
                <a:cs typeface="Arial MT"/>
              </a:rPr>
              <a:t>old</a:t>
            </a:r>
            <a:r>
              <a:rPr sz="1800" spc="-10" dirty="0">
                <a:latin typeface="Arial MT"/>
                <a:cs typeface="Arial MT"/>
              </a:rPr>
              <a:t> </a:t>
            </a:r>
            <a:r>
              <a:rPr sz="1800" dirty="0">
                <a:latin typeface="Arial MT"/>
                <a:cs typeface="Arial MT"/>
              </a:rPr>
              <a:t>SVM </a:t>
            </a:r>
            <a:r>
              <a:rPr sz="1800" spc="-20" dirty="0">
                <a:latin typeface="Arial MT"/>
                <a:cs typeface="Arial MT"/>
              </a:rPr>
              <a:t>with </a:t>
            </a:r>
            <a:r>
              <a:rPr sz="1800" dirty="0">
                <a:latin typeface="Arial MT"/>
                <a:cs typeface="Arial MT"/>
              </a:rPr>
              <a:t>27%</a:t>
            </a:r>
            <a:r>
              <a:rPr sz="1800" spc="-20" dirty="0">
                <a:latin typeface="Arial MT"/>
                <a:cs typeface="Arial MT"/>
              </a:rPr>
              <a:t> </a:t>
            </a:r>
            <a:r>
              <a:rPr sz="1800" dirty="0">
                <a:latin typeface="Arial MT"/>
                <a:cs typeface="Arial MT"/>
              </a:rPr>
              <a:t>TBSA</a:t>
            </a:r>
            <a:r>
              <a:rPr sz="1800" spc="-5" dirty="0">
                <a:latin typeface="Arial MT"/>
                <a:cs typeface="Arial MT"/>
              </a:rPr>
              <a:t> </a:t>
            </a:r>
            <a:r>
              <a:rPr sz="1800" dirty="0">
                <a:latin typeface="Arial MT"/>
                <a:cs typeface="Arial MT"/>
              </a:rPr>
              <a:t>(2</a:t>
            </a:r>
            <a:r>
              <a:rPr sz="1800" baseline="25462" dirty="0">
                <a:latin typeface="Arial MT"/>
                <a:cs typeface="Arial MT"/>
              </a:rPr>
              <a:t>nd</a:t>
            </a:r>
            <a:r>
              <a:rPr sz="1800" spc="217" baseline="25462" dirty="0">
                <a:latin typeface="Arial MT"/>
                <a:cs typeface="Arial MT"/>
              </a:rPr>
              <a:t> </a:t>
            </a:r>
            <a:r>
              <a:rPr sz="1800" dirty="0">
                <a:latin typeface="Arial MT"/>
                <a:cs typeface="Arial MT"/>
              </a:rPr>
              <a:t>and</a:t>
            </a:r>
            <a:r>
              <a:rPr sz="1800" spc="-15" dirty="0">
                <a:latin typeface="Arial MT"/>
                <a:cs typeface="Arial MT"/>
              </a:rPr>
              <a:t> </a:t>
            </a:r>
            <a:r>
              <a:rPr sz="1800" dirty="0">
                <a:latin typeface="Arial MT"/>
                <a:cs typeface="Arial MT"/>
              </a:rPr>
              <a:t>3</a:t>
            </a:r>
            <a:r>
              <a:rPr sz="1800" baseline="25462" dirty="0">
                <a:latin typeface="Arial MT"/>
                <a:cs typeface="Arial MT"/>
              </a:rPr>
              <a:t>rd</a:t>
            </a:r>
            <a:r>
              <a:rPr sz="1800" spc="217" baseline="25462" dirty="0">
                <a:latin typeface="Arial MT"/>
                <a:cs typeface="Arial MT"/>
              </a:rPr>
              <a:t> </a:t>
            </a:r>
            <a:r>
              <a:rPr sz="1800" spc="-10" dirty="0">
                <a:latin typeface="Arial MT"/>
                <a:cs typeface="Arial MT"/>
              </a:rPr>
              <a:t>degree) </a:t>
            </a:r>
            <a:r>
              <a:rPr sz="1800" dirty="0">
                <a:latin typeface="Arial MT"/>
                <a:cs typeface="Arial MT"/>
              </a:rPr>
              <a:t>burned</a:t>
            </a:r>
            <a:r>
              <a:rPr sz="1800" spc="-10" dirty="0">
                <a:latin typeface="Arial MT"/>
                <a:cs typeface="Arial MT"/>
              </a:rPr>
              <a:t> </a:t>
            </a:r>
            <a:r>
              <a:rPr sz="1800" dirty="0">
                <a:latin typeface="Arial MT"/>
                <a:cs typeface="Arial MT"/>
              </a:rPr>
              <a:t>who</a:t>
            </a:r>
            <a:r>
              <a:rPr sz="1800" spc="-10" dirty="0">
                <a:latin typeface="Arial MT"/>
                <a:cs typeface="Arial MT"/>
              </a:rPr>
              <a:t> </a:t>
            </a:r>
            <a:r>
              <a:rPr sz="1800" dirty="0">
                <a:latin typeface="Arial MT"/>
                <a:cs typeface="Arial MT"/>
              </a:rPr>
              <a:t>weighs</a:t>
            </a:r>
            <a:r>
              <a:rPr sz="1800" spc="-10" dirty="0">
                <a:latin typeface="Arial MT"/>
                <a:cs typeface="Arial MT"/>
              </a:rPr>
              <a:t> 74kg:</a:t>
            </a:r>
            <a:endParaRPr sz="1800">
              <a:latin typeface="Arial MT"/>
              <a:cs typeface="Arial MT"/>
            </a:endParaRPr>
          </a:p>
        </p:txBody>
      </p:sp>
      <p:sp>
        <p:nvSpPr>
          <p:cNvPr id="16" name="object 16"/>
          <p:cNvSpPr txBox="1"/>
          <p:nvPr/>
        </p:nvSpPr>
        <p:spPr>
          <a:xfrm>
            <a:off x="7754446" y="4409549"/>
            <a:ext cx="3646170" cy="848994"/>
          </a:xfrm>
          <a:prstGeom prst="rect">
            <a:avLst/>
          </a:prstGeom>
        </p:spPr>
        <p:txBody>
          <a:bodyPr vert="horz" wrap="square" lIns="0" tIns="12700" rIns="0" bIns="0" rtlCol="0">
            <a:spAutoFit/>
          </a:bodyPr>
          <a:lstStyle/>
          <a:p>
            <a:pPr marL="12700" marR="5080" indent="-635" algn="just">
              <a:lnSpc>
                <a:spcPct val="100000"/>
              </a:lnSpc>
              <a:spcBef>
                <a:spcPts val="100"/>
              </a:spcBef>
            </a:pPr>
            <a:r>
              <a:rPr sz="1800" b="1" u="sng" dirty="0">
                <a:uFill>
                  <a:solidFill>
                    <a:srgbClr val="000000"/>
                  </a:solidFill>
                </a:uFill>
                <a:latin typeface="Arial"/>
                <a:cs typeface="Arial"/>
              </a:rPr>
              <a:t>Example #2</a:t>
            </a:r>
            <a:r>
              <a:rPr sz="1800" dirty="0">
                <a:latin typeface="Arial MT"/>
                <a:cs typeface="Arial MT"/>
              </a:rPr>
              <a:t>: </a:t>
            </a:r>
            <a:r>
              <a:rPr sz="1800" spc="-10" dirty="0">
                <a:latin typeface="Arial MT"/>
                <a:cs typeface="Arial MT"/>
              </a:rPr>
              <a:t>22-year-</a:t>
            </a:r>
            <a:r>
              <a:rPr sz="1800" dirty="0">
                <a:latin typeface="Arial MT"/>
                <a:cs typeface="Arial MT"/>
              </a:rPr>
              <a:t>old</a:t>
            </a:r>
            <a:r>
              <a:rPr sz="1800" spc="-10" dirty="0">
                <a:latin typeface="Arial MT"/>
                <a:cs typeface="Arial MT"/>
              </a:rPr>
              <a:t> </a:t>
            </a:r>
            <a:r>
              <a:rPr sz="1800" dirty="0">
                <a:latin typeface="Arial MT"/>
                <a:cs typeface="Arial MT"/>
              </a:rPr>
              <a:t>SVM </a:t>
            </a:r>
            <a:r>
              <a:rPr sz="1800" spc="-25" dirty="0">
                <a:latin typeface="Arial MT"/>
                <a:cs typeface="Arial MT"/>
              </a:rPr>
              <a:t>54% </a:t>
            </a:r>
            <a:r>
              <a:rPr sz="1800" dirty="0">
                <a:latin typeface="Arial MT"/>
                <a:cs typeface="Arial MT"/>
              </a:rPr>
              <a:t>TBSA</a:t>
            </a:r>
            <a:r>
              <a:rPr sz="1800" spc="-10" dirty="0">
                <a:latin typeface="Arial MT"/>
                <a:cs typeface="Arial MT"/>
              </a:rPr>
              <a:t> </a:t>
            </a:r>
            <a:r>
              <a:rPr sz="1800" dirty="0">
                <a:latin typeface="Arial MT"/>
                <a:cs typeface="Arial MT"/>
              </a:rPr>
              <a:t>(2nd</a:t>
            </a:r>
            <a:r>
              <a:rPr sz="1800" spc="-15" dirty="0">
                <a:latin typeface="Arial MT"/>
                <a:cs typeface="Arial MT"/>
              </a:rPr>
              <a:t> </a:t>
            </a:r>
            <a:r>
              <a:rPr sz="1800" dirty="0">
                <a:latin typeface="Arial MT"/>
                <a:cs typeface="Arial MT"/>
              </a:rPr>
              <a:t>and</a:t>
            </a:r>
            <a:r>
              <a:rPr sz="1800" spc="-15" dirty="0">
                <a:latin typeface="Arial MT"/>
                <a:cs typeface="Arial MT"/>
              </a:rPr>
              <a:t> </a:t>
            </a:r>
            <a:r>
              <a:rPr sz="1800" dirty="0">
                <a:latin typeface="Arial MT"/>
                <a:cs typeface="Arial MT"/>
              </a:rPr>
              <a:t>3rd</a:t>
            </a:r>
            <a:r>
              <a:rPr sz="1800" spc="-15" dirty="0">
                <a:latin typeface="Arial MT"/>
                <a:cs typeface="Arial MT"/>
              </a:rPr>
              <a:t> </a:t>
            </a:r>
            <a:r>
              <a:rPr sz="1800" dirty="0">
                <a:latin typeface="Arial MT"/>
                <a:cs typeface="Arial MT"/>
              </a:rPr>
              <a:t>degree)</a:t>
            </a:r>
            <a:r>
              <a:rPr sz="1800" spc="-15" dirty="0">
                <a:latin typeface="Arial MT"/>
                <a:cs typeface="Arial MT"/>
              </a:rPr>
              <a:t> </a:t>
            </a:r>
            <a:r>
              <a:rPr sz="1800" spc="-10" dirty="0">
                <a:latin typeface="Arial MT"/>
                <a:cs typeface="Arial MT"/>
              </a:rPr>
              <a:t>burned </a:t>
            </a:r>
            <a:r>
              <a:rPr sz="1800" dirty="0">
                <a:latin typeface="Arial MT"/>
                <a:cs typeface="Arial MT"/>
              </a:rPr>
              <a:t>who</a:t>
            </a:r>
            <a:r>
              <a:rPr sz="1800" spc="-20" dirty="0">
                <a:latin typeface="Arial MT"/>
                <a:cs typeface="Arial MT"/>
              </a:rPr>
              <a:t> </a:t>
            </a:r>
            <a:r>
              <a:rPr sz="1800" dirty="0">
                <a:latin typeface="Arial MT"/>
                <a:cs typeface="Arial MT"/>
              </a:rPr>
              <a:t>weighs</a:t>
            </a:r>
            <a:r>
              <a:rPr sz="1800" spc="-10" dirty="0">
                <a:latin typeface="Arial MT"/>
                <a:cs typeface="Arial MT"/>
              </a:rPr>
              <a:t> 95kgs:</a:t>
            </a:r>
            <a:endParaRPr sz="1800">
              <a:latin typeface="Arial MT"/>
              <a:cs typeface="Arial MT"/>
            </a:endParaRPr>
          </a:p>
        </p:txBody>
      </p:sp>
      <p:grpSp>
        <p:nvGrpSpPr>
          <p:cNvPr id="17" name="object 17"/>
          <p:cNvGrpSpPr/>
          <p:nvPr/>
        </p:nvGrpSpPr>
        <p:grpSpPr>
          <a:xfrm>
            <a:off x="520445" y="5982468"/>
            <a:ext cx="3427729" cy="607060"/>
            <a:chOff x="520445" y="5982468"/>
            <a:chExt cx="3427729" cy="607060"/>
          </a:xfrm>
        </p:grpSpPr>
        <p:sp>
          <p:nvSpPr>
            <p:cNvPr id="18" name="object 18"/>
            <p:cNvSpPr/>
            <p:nvPr/>
          </p:nvSpPr>
          <p:spPr>
            <a:xfrm>
              <a:off x="529970" y="5991993"/>
              <a:ext cx="3408679" cy="588010"/>
            </a:xfrm>
            <a:custGeom>
              <a:avLst/>
              <a:gdLst/>
              <a:ahLst/>
              <a:cxnLst/>
              <a:rect l="l" t="t" r="r" b="b"/>
              <a:pathLst>
                <a:path w="3408679" h="588009">
                  <a:moveTo>
                    <a:pt x="3359277" y="0"/>
                  </a:moveTo>
                  <a:lnTo>
                    <a:pt x="49149" y="0"/>
                  </a:lnTo>
                  <a:lnTo>
                    <a:pt x="30019" y="3861"/>
                  </a:lnTo>
                  <a:lnTo>
                    <a:pt x="14397" y="14392"/>
                  </a:lnTo>
                  <a:lnTo>
                    <a:pt x="3862" y="30014"/>
                  </a:lnTo>
                  <a:lnTo>
                    <a:pt x="0" y="49149"/>
                  </a:lnTo>
                  <a:lnTo>
                    <a:pt x="0" y="538340"/>
                  </a:lnTo>
                  <a:lnTo>
                    <a:pt x="3862" y="557476"/>
                  </a:lnTo>
                  <a:lnTo>
                    <a:pt x="14397" y="573103"/>
                  </a:lnTo>
                  <a:lnTo>
                    <a:pt x="30019" y="583638"/>
                  </a:lnTo>
                  <a:lnTo>
                    <a:pt x="49149" y="587502"/>
                  </a:lnTo>
                  <a:lnTo>
                    <a:pt x="3359277" y="587502"/>
                  </a:lnTo>
                  <a:lnTo>
                    <a:pt x="3378406" y="583638"/>
                  </a:lnTo>
                  <a:lnTo>
                    <a:pt x="3394028" y="573103"/>
                  </a:lnTo>
                  <a:lnTo>
                    <a:pt x="3404563" y="557476"/>
                  </a:lnTo>
                  <a:lnTo>
                    <a:pt x="3408426" y="538340"/>
                  </a:lnTo>
                  <a:lnTo>
                    <a:pt x="3408426" y="49149"/>
                  </a:lnTo>
                  <a:lnTo>
                    <a:pt x="3404563" y="30014"/>
                  </a:lnTo>
                  <a:lnTo>
                    <a:pt x="3394028" y="14392"/>
                  </a:lnTo>
                  <a:lnTo>
                    <a:pt x="3378406" y="3861"/>
                  </a:lnTo>
                  <a:lnTo>
                    <a:pt x="3359277" y="0"/>
                  </a:lnTo>
                  <a:close/>
                </a:path>
              </a:pathLst>
            </a:custGeom>
            <a:solidFill>
              <a:srgbClr val="FFF4D2"/>
            </a:solidFill>
          </p:spPr>
          <p:txBody>
            <a:bodyPr wrap="square" lIns="0" tIns="0" rIns="0" bIns="0" rtlCol="0"/>
            <a:lstStyle/>
            <a:p>
              <a:endParaRPr/>
            </a:p>
          </p:txBody>
        </p:sp>
        <p:sp>
          <p:nvSpPr>
            <p:cNvPr id="19" name="object 19"/>
            <p:cNvSpPr/>
            <p:nvPr/>
          </p:nvSpPr>
          <p:spPr>
            <a:xfrm>
              <a:off x="529970" y="5991993"/>
              <a:ext cx="3408679" cy="588010"/>
            </a:xfrm>
            <a:custGeom>
              <a:avLst/>
              <a:gdLst/>
              <a:ahLst/>
              <a:cxnLst/>
              <a:rect l="l" t="t" r="r" b="b"/>
              <a:pathLst>
                <a:path w="3408679" h="588009">
                  <a:moveTo>
                    <a:pt x="0" y="49149"/>
                  </a:moveTo>
                  <a:lnTo>
                    <a:pt x="3862" y="30014"/>
                  </a:lnTo>
                  <a:lnTo>
                    <a:pt x="14397" y="14392"/>
                  </a:lnTo>
                  <a:lnTo>
                    <a:pt x="30019" y="3861"/>
                  </a:lnTo>
                  <a:lnTo>
                    <a:pt x="49149" y="0"/>
                  </a:lnTo>
                  <a:lnTo>
                    <a:pt x="3359277" y="0"/>
                  </a:lnTo>
                  <a:lnTo>
                    <a:pt x="3378406" y="3861"/>
                  </a:lnTo>
                  <a:lnTo>
                    <a:pt x="3394028" y="14392"/>
                  </a:lnTo>
                  <a:lnTo>
                    <a:pt x="3404563" y="30014"/>
                  </a:lnTo>
                  <a:lnTo>
                    <a:pt x="3408426" y="49149"/>
                  </a:lnTo>
                  <a:lnTo>
                    <a:pt x="3408426" y="538340"/>
                  </a:lnTo>
                  <a:lnTo>
                    <a:pt x="3404563" y="557476"/>
                  </a:lnTo>
                  <a:lnTo>
                    <a:pt x="3394028" y="573103"/>
                  </a:lnTo>
                  <a:lnTo>
                    <a:pt x="3378406" y="583638"/>
                  </a:lnTo>
                  <a:lnTo>
                    <a:pt x="3359277" y="587502"/>
                  </a:lnTo>
                  <a:lnTo>
                    <a:pt x="49149" y="587502"/>
                  </a:lnTo>
                  <a:lnTo>
                    <a:pt x="30019" y="583638"/>
                  </a:lnTo>
                  <a:lnTo>
                    <a:pt x="14397" y="573103"/>
                  </a:lnTo>
                  <a:lnTo>
                    <a:pt x="3862" y="557476"/>
                  </a:lnTo>
                  <a:lnTo>
                    <a:pt x="0" y="538340"/>
                  </a:lnTo>
                  <a:lnTo>
                    <a:pt x="0" y="49149"/>
                  </a:lnTo>
                  <a:close/>
                </a:path>
              </a:pathLst>
            </a:custGeom>
            <a:ln w="19050">
              <a:solidFill>
                <a:srgbClr val="BB8542"/>
              </a:solidFill>
            </a:ln>
          </p:spPr>
          <p:txBody>
            <a:bodyPr wrap="square" lIns="0" tIns="0" rIns="0" bIns="0" rtlCol="0"/>
            <a:lstStyle/>
            <a:p>
              <a:endParaRPr/>
            </a:p>
          </p:txBody>
        </p:sp>
      </p:grpSp>
      <p:sp>
        <p:nvSpPr>
          <p:cNvPr id="20" name="object 20"/>
          <p:cNvSpPr txBox="1"/>
          <p:nvPr/>
        </p:nvSpPr>
        <p:spPr>
          <a:xfrm>
            <a:off x="681478" y="6010912"/>
            <a:ext cx="3105150" cy="514350"/>
          </a:xfrm>
          <a:prstGeom prst="rect">
            <a:avLst/>
          </a:prstGeom>
        </p:spPr>
        <p:txBody>
          <a:bodyPr vert="horz" wrap="square" lIns="0" tIns="12700" rIns="0" bIns="0" rtlCol="0">
            <a:spAutoFit/>
          </a:bodyPr>
          <a:lstStyle/>
          <a:p>
            <a:pPr marL="12700" marR="5080">
              <a:lnSpc>
                <a:spcPct val="100000"/>
              </a:lnSpc>
              <a:spcBef>
                <a:spcPts val="100"/>
              </a:spcBef>
            </a:pPr>
            <a:r>
              <a:rPr sz="1400" b="1" dirty="0">
                <a:latin typeface="Arial"/>
                <a:cs typeface="Arial"/>
              </a:rPr>
              <a:t>NOTE</a:t>
            </a:r>
            <a:r>
              <a:rPr sz="1400" dirty="0">
                <a:latin typeface="Arial MT"/>
                <a:cs typeface="Arial MT"/>
              </a:rPr>
              <a:t>:</a:t>
            </a:r>
            <a:r>
              <a:rPr sz="1400" spc="-15" dirty="0">
                <a:latin typeface="Arial MT"/>
                <a:cs typeface="Arial MT"/>
              </a:rPr>
              <a:t> </a:t>
            </a:r>
            <a:r>
              <a:rPr sz="1800" b="1" dirty="0">
                <a:latin typeface="Arial"/>
                <a:cs typeface="Arial"/>
              </a:rPr>
              <a:t>*</a:t>
            </a:r>
            <a:r>
              <a:rPr sz="1400" dirty="0">
                <a:latin typeface="Arial MT"/>
                <a:cs typeface="Arial MT"/>
              </a:rPr>
              <a:t>For</a:t>
            </a:r>
            <a:r>
              <a:rPr sz="1400" spc="-30" dirty="0">
                <a:latin typeface="Arial MT"/>
                <a:cs typeface="Arial MT"/>
              </a:rPr>
              <a:t> </a:t>
            </a:r>
            <a:r>
              <a:rPr sz="1400" dirty="0">
                <a:latin typeface="Arial MT"/>
                <a:cs typeface="Arial MT"/>
              </a:rPr>
              <a:t>every</a:t>
            </a:r>
            <a:r>
              <a:rPr sz="1400" spc="-35" dirty="0">
                <a:latin typeface="Arial MT"/>
                <a:cs typeface="Arial MT"/>
              </a:rPr>
              <a:t> </a:t>
            </a:r>
            <a:r>
              <a:rPr sz="1400" dirty="0">
                <a:latin typeface="Arial MT"/>
                <a:cs typeface="Arial MT"/>
              </a:rPr>
              <a:t>10</a:t>
            </a:r>
            <a:r>
              <a:rPr sz="1400" spc="-25" dirty="0">
                <a:latin typeface="Arial MT"/>
                <a:cs typeface="Arial MT"/>
              </a:rPr>
              <a:t> </a:t>
            </a:r>
            <a:r>
              <a:rPr sz="1400" dirty="0">
                <a:latin typeface="Arial MT"/>
                <a:cs typeface="Arial MT"/>
              </a:rPr>
              <a:t>kg</a:t>
            </a:r>
            <a:r>
              <a:rPr sz="1400" spc="-30" dirty="0">
                <a:latin typeface="Arial MT"/>
                <a:cs typeface="Arial MT"/>
              </a:rPr>
              <a:t> </a:t>
            </a:r>
            <a:r>
              <a:rPr sz="1400" b="1" dirty="0">
                <a:latin typeface="Arial"/>
                <a:cs typeface="Arial"/>
              </a:rPr>
              <a:t>ABOVE</a:t>
            </a:r>
            <a:r>
              <a:rPr sz="1400" b="1" spc="5" dirty="0">
                <a:latin typeface="Arial"/>
                <a:cs typeface="Arial"/>
              </a:rPr>
              <a:t> </a:t>
            </a:r>
            <a:r>
              <a:rPr sz="1400" spc="-10" dirty="0">
                <a:latin typeface="Arial MT"/>
                <a:cs typeface="Arial MT"/>
              </a:rPr>
              <a:t>80kg, </a:t>
            </a:r>
            <a:r>
              <a:rPr sz="1400" dirty="0">
                <a:latin typeface="Arial MT"/>
                <a:cs typeface="Arial MT"/>
              </a:rPr>
              <a:t>increase</a:t>
            </a:r>
            <a:r>
              <a:rPr sz="1400" spc="-30" dirty="0">
                <a:latin typeface="Arial MT"/>
                <a:cs typeface="Arial MT"/>
              </a:rPr>
              <a:t> </a:t>
            </a:r>
            <a:r>
              <a:rPr sz="1400" dirty="0">
                <a:latin typeface="Arial MT"/>
                <a:cs typeface="Arial MT"/>
              </a:rPr>
              <a:t>initial</a:t>
            </a:r>
            <a:r>
              <a:rPr sz="1400" spc="-15" dirty="0">
                <a:latin typeface="Arial MT"/>
                <a:cs typeface="Arial MT"/>
              </a:rPr>
              <a:t> </a:t>
            </a:r>
            <a:r>
              <a:rPr sz="1400" dirty="0">
                <a:latin typeface="Arial MT"/>
                <a:cs typeface="Arial MT"/>
              </a:rPr>
              <a:t>rate</a:t>
            </a:r>
            <a:r>
              <a:rPr sz="1400" spc="-25" dirty="0">
                <a:latin typeface="Arial MT"/>
                <a:cs typeface="Arial MT"/>
              </a:rPr>
              <a:t> </a:t>
            </a:r>
            <a:r>
              <a:rPr sz="1400" dirty="0">
                <a:latin typeface="Arial MT"/>
                <a:cs typeface="Arial MT"/>
              </a:rPr>
              <a:t>by</a:t>
            </a:r>
            <a:r>
              <a:rPr sz="1400" spc="-10" dirty="0">
                <a:latin typeface="Arial MT"/>
                <a:cs typeface="Arial MT"/>
              </a:rPr>
              <a:t> </a:t>
            </a:r>
            <a:r>
              <a:rPr sz="1400" dirty="0">
                <a:latin typeface="Arial MT"/>
                <a:cs typeface="Arial MT"/>
              </a:rPr>
              <a:t>100</a:t>
            </a:r>
            <a:r>
              <a:rPr sz="1400" spc="-15" dirty="0">
                <a:latin typeface="Arial MT"/>
                <a:cs typeface="Arial MT"/>
              </a:rPr>
              <a:t> </a:t>
            </a:r>
            <a:r>
              <a:rPr sz="1400" spc="-20" dirty="0">
                <a:latin typeface="Arial MT"/>
                <a:cs typeface="Arial MT"/>
              </a:rPr>
              <a:t>ml/hr</a:t>
            </a:r>
            <a:endParaRPr sz="1400">
              <a:latin typeface="Arial MT"/>
              <a:cs typeface="Arial MT"/>
            </a:endParaRPr>
          </a:p>
        </p:txBody>
      </p:sp>
      <p:sp>
        <p:nvSpPr>
          <p:cNvPr id="21" name="object 21"/>
          <p:cNvSpPr txBox="1"/>
          <p:nvPr/>
        </p:nvSpPr>
        <p:spPr>
          <a:xfrm>
            <a:off x="8007857" y="3943598"/>
            <a:ext cx="3907154" cy="330200"/>
          </a:xfrm>
          <a:prstGeom prst="rect">
            <a:avLst/>
          </a:prstGeom>
        </p:spPr>
        <p:txBody>
          <a:bodyPr vert="horz" wrap="square" lIns="0" tIns="12065" rIns="0" bIns="0" rtlCol="0">
            <a:spAutoFit/>
          </a:bodyPr>
          <a:lstStyle/>
          <a:p>
            <a:pPr marL="12700">
              <a:lnSpc>
                <a:spcPct val="100000"/>
              </a:lnSpc>
              <a:spcBef>
                <a:spcPts val="95"/>
              </a:spcBef>
            </a:pPr>
            <a:r>
              <a:rPr sz="1800" b="1" dirty="0">
                <a:latin typeface="Arial"/>
                <a:cs typeface="Arial"/>
              </a:rPr>
              <a:t>30</a:t>
            </a:r>
            <a:r>
              <a:rPr sz="1800" b="1" spc="-25" dirty="0">
                <a:latin typeface="Arial"/>
                <a:cs typeface="Arial"/>
              </a:rPr>
              <a:t> </a:t>
            </a:r>
            <a:r>
              <a:rPr sz="1800" b="1" dirty="0">
                <a:latin typeface="Arial"/>
                <a:cs typeface="Arial"/>
              </a:rPr>
              <a:t>(%TBSA)</a:t>
            </a:r>
            <a:r>
              <a:rPr sz="1800" b="1" spc="-25" dirty="0">
                <a:latin typeface="Arial"/>
                <a:cs typeface="Arial"/>
              </a:rPr>
              <a:t> </a:t>
            </a:r>
            <a:r>
              <a:rPr sz="1800" b="1" dirty="0">
                <a:latin typeface="Arial"/>
                <a:cs typeface="Arial"/>
              </a:rPr>
              <a:t>x</a:t>
            </a:r>
            <a:r>
              <a:rPr sz="1800" b="1" spc="-15" dirty="0">
                <a:latin typeface="Arial"/>
                <a:cs typeface="Arial"/>
              </a:rPr>
              <a:t> </a:t>
            </a:r>
            <a:r>
              <a:rPr sz="1800" b="1" dirty="0">
                <a:latin typeface="Arial"/>
                <a:cs typeface="Arial"/>
              </a:rPr>
              <a:t>10</a:t>
            </a:r>
            <a:r>
              <a:rPr sz="1800" b="1" spc="-10" dirty="0">
                <a:latin typeface="Arial"/>
                <a:cs typeface="Arial"/>
              </a:rPr>
              <a:t> </a:t>
            </a:r>
            <a:r>
              <a:rPr sz="1800" b="1" dirty="0">
                <a:latin typeface="Arial"/>
                <a:cs typeface="Arial"/>
              </a:rPr>
              <a:t>(ml/hr)</a:t>
            </a:r>
            <a:r>
              <a:rPr sz="1800" b="1" spc="-20" dirty="0">
                <a:latin typeface="Arial"/>
                <a:cs typeface="Arial"/>
              </a:rPr>
              <a:t> </a:t>
            </a:r>
            <a:r>
              <a:rPr sz="1800" b="1" dirty="0">
                <a:latin typeface="Arial"/>
                <a:cs typeface="Arial"/>
              </a:rPr>
              <a:t>=</a:t>
            </a:r>
            <a:r>
              <a:rPr sz="1800" b="1" spc="-20" dirty="0">
                <a:latin typeface="Arial"/>
                <a:cs typeface="Arial"/>
              </a:rPr>
              <a:t> </a:t>
            </a:r>
            <a:r>
              <a:rPr sz="2000" b="1" spc="-10" dirty="0">
                <a:solidFill>
                  <a:srgbClr val="BB8542"/>
                </a:solidFill>
                <a:latin typeface="Arial"/>
                <a:cs typeface="Arial"/>
              </a:rPr>
              <a:t>300ml/hr</a:t>
            </a:r>
            <a:endParaRPr sz="2000">
              <a:latin typeface="Arial"/>
              <a:cs typeface="Arial"/>
            </a:endParaRPr>
          </a:p>
        </p:txBody>
      </p:sp>
      <p:sp>
        <p:nvSpPr>
          <p:cNvPr id="22" name="object 22"/>
          <p:cNvSpPr txBox="1"/>
          <p:nvPr/>
        </p:nvSpPr>
        <p:spPr>
          <a:xfrm>
            <a:off x="4209581" y="2807476"/>
            <a:ext cx="2442210" cy="610870"/>
          </a:xfrm>
          <a:prstGeom prst="rect">
            <a:avLst/>
          </a:prstGeom>
        </p:spPr>
        <p:txBody>
          <a:bodyPr vert="horz" wrap="square" lIns="0" tIns="32384" rIns="0" bIns="0" rtlCol="0">
            <a:spAutoFit/>
          </a:bodyPr>
          <a:lstStyle/>
          <a:p>
            <a:pPr marL="12700">
              <a:lnSpc>
                <a:spcPct val="100000"/>
              </a:lnSpc>
              <a:spcBef>
                <a:spcPts val="254"/>
              </a:spcBef>
            </a:pPr>
            <a:r>
              <a:rPr sz="2000" b="1" dirty="0">
                <a:latin typeface="Arial"/>
                <a:cs typeface="Arial"/>
              </a:rPr>
              <a:t>BURNED</a:t>
            </a:r>
            <a:r>
              <a:rPr sz="2000" b="1" spc="-70" dirty="0">
                <a:latin typeface="Arial"/>
                <a:cs typeface="Arial"/>
              </a:rPr>
              <a:t> </a:t>
            </a:r>
            <a:r>
              <a:rPr sz="2000" b="1" spc="-10" dirty="0">
                <a:latin typeface="Arial"/>
                <a:cs typeface="Arial"/>
              </a:rPr>
              <a:t>AREAS:</a:t>
            </a:r>
            <a:endParaRPr sz="2000">
              <a:latin typeface="Arial"/>
              <a:cs typeface="Arial"/>
            </a:endParaRPr>
          </a:p>
          <a:p>
            <a:pPr marL="733425">
              <a:lnSpc>
                <a:spcPct val="100000"/>
              </a:lnSpc>
              <a:spcBef>
                <a:spcPts val="135"/>
              </a:spcBef>
            </a:pPr>
            <a:r>
              <a:rPr sz="1600" dirty="0">
                <a:latin typeface="Arial MT"/>
                <a:cs typeface="Arial MT"/>
              </a:rPr>
              <a:t>Left</a:t>
            </a:r>
            <a:r>
              <a:rPr sz="1600" spc="-10" dirty="0">
                <a:latin typeface="Arial MT"/>
                <a:cs typeface="Arial MT"/>
              </a:rPr>
              <a:t> </a:t>
            </a:r>
            <a:r>
              <a:rPr sz="1600" dirty="0">
                <a:latin typeface="Arial MT"/>
                <a:cs typeface="Arial MT"/>
              </a:rPr>
              <a:t>half</a:t>
            </a:r>
            <a:r>
              <a:rPr sz="1600" spc="-20" dirty="0">
                <a:latin typeface="Arial MT"/>
                <a:cs typeface="Arial MT"/>
              </a:rPr>
              <a:t> </a:t>
            </a:r>
            <a:r>
              <a:rPr sz="1600" dirty="0">
                <a:latin typeface="Arial MT"/>
                <a:cs typeface="Arial MT"/>
              </a:rPr>
              <a:t>of</a:t>
            </a:r>
            <a:r>
              <a:rPr sz="1600" spc="-15" dirty="0">
                <a:latin typeface="Arial MT"/>
                <a:cs typeface="Arial MT"/>
              </a:rPr>
              <a:t> </a:t>
            </a:r>
            <a:r>
              <a:rPr sz="1600" spc="-10" dirty="0">
                <a:latin typeface="Arial MT"/>
                <a:cs typeface="Arial MT"/>
              </a:rPr>
              <a:t>anterior</a:t>
            </a:r>
            <a:endParaRPr sz="1600">
              <a:latin typeface="Arial MT"/>
              <a:cs typeface="Arial MT"/>
            </a:endParaRPr>
          </a:p>
        </p:txBody>
      </p:sp>
      <p:sp>
        <p:nvSpPr>
          <p:cNvPr id="23" name="object 23"/>
          <p:cNvSpPr txBox="1"/>
          <p:nvPr/>
        </p:nvSpPr>
        <p:spPr>
          <a:xfrm>
            <a:off x="4930385" y="3392469"/>
            <a:ext cx="1969770" cy="1550035"/>
          </a:xfrm>
          <a:prstGeom prst="rect">
            <a:avLst/>
          </a:prstGeom>
        </p:spPr>
        <p:txBody>
          <a:bodyPr vert="horz" wrap="square" lIns="0" tIns="12700" rIns="0" bIns="0" rtlCol="0">
            <a:spAutoFit/>
          </a:bodyPr>
          <a:lstStyle/>
          <a:p>
            <a:pPr marL="12700">
              <a:lnSpc>
                <a:spcPct val="100000"/>
              </a:lnSpc>
              <a:spcBef>
                <a:spcPts val="100"/>
              </a:spcBef>
            </a:pPr>
            <a:r>
              <a:rPr sz="1600" spc="-10" dirty="0">
                <a:latin typeface="Arial MT"/>
                <a:cs typeface="Arial MT"/>
              </a:rPr>
              <a:t>torso</a:t>
            </a:r>
            <a:endParaRPr sz="1600">
              <a:latin typeface="Arial MT"/>
              <a:cs typeface="Arial MT"/>
            </a:endParaRPr>
          </a:p>
          <a:p>
            <a:pPr marL="12700" marR="38100">
              <a:lnSpc>
                <a:spcPct val="100000"/>
              </a:lnSpc>
              <a:spcBef>
                <a:spcPts val="1200"/>
              </a:spcBef>
            </a:pPr>
            <a:r>
              <a:rPr sz="1600" dirty="0">
                <a:latin typeface="Arial MT"/>
                <a:cs typeface="Arial MT"/>
              </a:rPr>
              <a:t>Front</a:t>
            </a:r>
            <a:r>
              <a:rPr sz="1600" spc="-5" dirty="0">
                <a:latin typeface="Arial MT"/>
                <a:cs typeface="Arial MT"/>
              </a:rPr>
              <a:t> </a:t>
            </a:r>
            <a:r>
              <a:rPr sz="1600" dirty="0">
                <a:latin typeface="Arial MT"/>
                <a:cs typeface="Arial MT"/>
              </a:rPr>
              <a:t>and</a:t>
            </a:r>
            <a:r>
              <a:rPr sz="1600" spc="-15" dirty="0">
                <a:latin typeface="Arial MT"/>
                <a:cs typeface="Arial MT"/>
              </a:rPr>
              <a:t> </a:t>
            </a:r>
            <a:r>
              <a:rPr sz="1600" dirty="0">
                <a:latin typeface="Arial MT"/>
                <a:cs typeface="Arial MT"/>
              </a:rPr>
              <a:t>back</a:t>
            </a:r>
            <a:r>
              <a:rPr sz="1600" spc="-20" dirty="0">
                <a:latin typeface="Arial MT"/>
                <a:cs typeface="Arial MT"/>
              </a:rPr>
              <a:t> </a:t>
            </a:r>
            <a:r>
              <a:rPr sz="1600" dirty="0">
                <a:latin typeface="Arial MT"/>
                <a:cs typeface="Arial MT"/>
              </a:rPr>
              <a:t>of</a:t>
            </a:r>
            <a:r>
              <a:rPr sz="1600" spc="-5" dirty="0">
                <a:latin typeface="Arial MT"/>
                <a:cs typeface="Arial MT"/>
              </a:rPr>
              <a:t> </a:t>
            </a:r>
            <a:r>
              <a:rPr sz="1600" spc="-20" dirty="0">
                <a:latin typeface="Arial MT"/>
                <a:cs typeface="Arial MT"/>
              </a:rPr>
              <a:t>left </a:t>
            </a:r>
            <a:r>
              <a:rPr sz="1600" dirty="0">
                <a:latin typeface="Arial MT"/>
                <a:cs typeface="Arial MT"/>
              </a:rPr>
              <a:t>upper</a:t>
            </a:r>
            <a:r>
              <a:rPr sz="1600" spc="-15" dirty="0">
                <a:latin typeface="Arial MT"/>
                <a:cs typeface="Arial MT"/>
              </a:rPr>
              <a:t> </a:t>
            </a:r>
            <a:r>
              <a:rPr sz="1600" spc="-10" dirty="0">
                <a:latin typeface="Arial MT"/>
                <a:cs typeface="Arial MT"/>
              </a:rPr>
              <a:t>extremity</a:t>
            </a:r>
            <a:endParaRPr sz="1600">
              <a:latin typeface="Arial MT"/>
              <a:cs typeface="Arial MT"/>
            </a:endParaRPr>
          </a:p>
          <a:p>
            <a:pPr marL="12700" marR="5080">
              <a:lnSpc>
                <a:spcPct val="100000"/>
              </a:lnSpc>
              <a:spcBef>
                <a:spcPts val="1200"/>
              </a:spcBef>
            </a:pPr>
            <a:r>
              <a:rPr sz="1600" dirty="0">
                <a:latin typeface="Arial MT"/>
                <a:cs typeface="Arial MT"/>
              </a:rPr>
              <a:t>Anterior</a:t>
            </a:r>
            <a:r>
              <a:rPr sz="1600" spc="-35" dirty="0">
                <a:latin typeface="Arial MT"/>
                <a:cs typeface="Arial MT"/>
              </a:rPr>
              <a:t> </a:t>
            </a:r>
            <a:r>
              <a:rPr sz="1600" dirty="0">
                <a:latin typeface="Arial MT"/>
                <a:cs typeface="Arial MT"/>
              </a:rPr>
              <a:t>portion</a:t>
            </a:r>
            <a:r>
              <a:rPr sz="1600" spc="-35" dirty="0">
                <a:latin typeface="Arial MT"/>
                <a:cs typeface="Arial MT"/>
              </a:rPr>
              <a:t> </a:t>
            </a:r>
            <a:r>
              <a:rPr sz="1600" dirty="0">
                <a:latin typeface="Arial MT"/>
                <a:cs typeface="Arial MT"/>
              </a:rPr>
              <a:t>of</a:t>
            </a:r>
            <a:r>
              <a:rPr sz="1600" spc="-30" dirty="0">
                <a:latin typeface="Arial MT"/>
                <a:cs typeface="Arial MT"/>
              </a:rPr>
              <a:t> </a:t>
            </a:r>
            <a:r>
              <a:rPr sz="1600" spc="-20" dirty="0">
                <a:latin typeface="Arial MT"/>
                <a:cs typeface="Arial MT"/>
              </a:rPr>
              <a:t>left </a:t>
            </a:r>
            <a:r>
              <a:rPr sz="1600" dirty="0">
                <a:latin typeface="Arial MT"/>
                <a:cs typeface="Arial MT"/>
              </a:rPr>
              <a:t>lower</a:t>
            </a:r>
            <a:r>
              <a:rPr sz="1600" spc="-40" dirty="0">
                <a:latin typeface="Arial MT"/>
                <a:cs typeface="Arial MT"/>
              </a:rPr>
              <a:t> </a:t>
            </a:r>
            <a:r>
              <a:rPr sz="1600" spc="-10" dirty="0">
                <a:latin typeface="Arial MT"/>
                <a:cs typeface="Arial MT"/>
              </a:rPr>
              <a:t>extremity</a:t>
            </a:r>
            <a:endParaRPr sz="1600">
              <a:latin typeface="Arial MT"/>
              <a:cs typeface="Arial MT"/>
            </a:endParaRPr>
          </a:p>
        </p:txBody>
      </p:sp>
      <p:sp>
        <p:nvSpPr>
          <p:cNvPr id="24" name="object 24"/>
          <p:cNvSpPr txBox="1"/>
          <p:nvPr/>
        </p:nvSpPr>
        <p:spPr>
          <a:xfrm>
            <a:off x="4209639" y="3153266"/>
            <a:ext cx="542925" cy="1743075"/>
          </a:xfrm>
          <a:prstGeom prst="rect">
            <a:avLst/>
          </a:prstGeom>
        </p:spPr>
        <p:txBody>
          <a:bodyPr vert="horz" wrap="square" lIns="0" tIns="12700" rIns="0" bIns="0" rtlCol="0">
            <a:spAutoFit/>
          </a:bodyPr>
          <a:lstStyle/>
          <a:p>
            <a:pPr marL="14604">
              <a:lnSpc>
                <a:spcPct val="100000"/>
              </a:lnSpc>
              <a:spcBef>
                <a:spcPts val="100"/>
              </a:spcBef>
            </a:pPr>
            <a:r>
              <a:rPr sz="2800" b="1" spc="-25" dirty="0">
                <a:solidFill>
                  <a:srgbClr val="BB8542"/>
                </a:solidFill>
                <a:latin typeface="Arial"/>
                <a:cs typeface="Arial"/>
              </a:rPr>
              <a:t>9%</a:t>
            </a:r>
            <a:endParaRPr sz="2800">
              <a:latin typeface="Arial"/>
              <a:cs typeface="Arial"/>
            </a:endParaRPr>
          </a:p>
          <a:p>
            <a:pPr marL="12700">
              <a:lnSpc>
                <a:spcPct val="100000"/>
              </a:lnSpc>
              <a:spcBef>
                <a:spcPts val="2090"/>
              </a:spcBef>
            </a:pPr>
            <a:r>
              <a:rPr sz="2800" b="1" spc="-25" dirty="0">
                <a:solidFill>
                  <a:srgbClr val="BB8542"/>
                </a:solidFill>
                <a:latin typeface="Arial"/>
                <a:cs typeface="Arial"/>
              </a:rPr>
              <a:t>9%</a:t>
            </a:r>
            <a:endParaRPr sz="2800">
              <a:latin typeface="Arial"/>
              <a:cs typeface="Arial"/>
            </a:endParaRPr>
          </a:p>
          <a:p>
            <a:pPr marL="14604">
              <a:lnSpc>
                <a:spcPct val="100000"/>
              </a:lnSpc>
              <a:spcBef>
                <a:spcPts val="1350"/>
              </a:spcBef>
            </a:pPr>
            <a:r>
              <a:rPr sz="2800" b="1" spc="-25" dirty="0">
                <a:solidFill>
                  <a:srgbClr val="BB8542"/>
                </a:solidFill>
                <a:latin typeface="Arial"/>
                <a:cs typeface="Arial"/>
              </a:rPr>
              <a:t>9%</a:t>
            </a:r>
            <a:endParaRPr sz="2800">
              <a:latin typeface="Arial"/>
              <a:cs typeface="Arial"/>
            </a:endParaRPr>
          </a:p>
        </p:txBody>
      </p:sp>
      <p:sp>
        <p:nvSpPr>
          <p:cNvPr id="25" name="object 25"/>
          <p:cNvSpPr txBox="1"/>
          <p:nvPr/>
        </p:nvSpPr>
        <p:spPr>
          <a:xfrm>
            <a:off x="5125518" y="5062802"/>
            <a:ext cx="1990089" cy="513715"/>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Total</a:t>
            </a:r>
            <a:r>
              <a:rPr sz="1600" b="1" spc="-20" dirty="0">
                <a:latin typeface="Arial"/>
                <a:cs typeface="Arial"/>
              </a:rPr>
              <a:t> </a:t>
            </a:r>
            <a:r>
              <a:rPr sz="1600" b="1" dirty="0">
                <a:latin typeface="Arial"/>
                <a:cs typeface="Arial"/>
              </a:rPr>
              <a:t>Body</a:t>
            </a:r>
            <a:r>
              <a:rPr sz="1600" b="1" spc="-40" dirty="0">
                <a:latin typeface="Arial"/>
                <a:cs typeface="Arial"/>
              </a:rPr>
              <a:t> </a:t>
            </a:r>
            <a:r>
              <a:rPr sz="1600" b="1" spc="-10" dirty="0">
                <a:latin typeface="Arial"/>
                <a:cs typeface="Arial"/>
              </a:rPr>
              <a:t>Surface </a:t>
            </a:r>
            <a:r>
              <a:rPr sz="1600" b="1" dirty="0">
                <a:latin typeface="Arial"/>
                <a:cs typeface="Arial"/>
              </a:rPr>
              <a:t>Area</a:t>
            </a:r>
            <a:r>
              <a:rPr sz="1600" b="1" spc="-30" dirty="0">
                <a:latin typeface="Arial"/>
                <a:cs typeface="Arial"/>
              </a:rPr>
              <a:t> </a:t>
            </a:r>
            <a:r>
              <a:rPr sz="1600" b="1" dirty="0">
                <a:latin typeface="Arial"/>
                <a:cs typeface="Arial"/>
              </a:rPr>
              <a:t>(TBSA)</a:t>
            </a:r>
            <a:r>
              <a:rPr sz="1600" b="1" spc="-35" dirty="0">
                <a:latin typeface="Arial"/>
                <a:cs typeface="Arial"/>
              </a:rPr>
              <a:t> </a:t>
            </a:r>
            <a:r>
              <a:rPr sz="1600" b="1" spc="-10" dirty="0">
                <a:latin typeface="Arial"/>
                <a:cs typeface="Arial"/>
              </a:rPr>
              <a:t>Burned</a:t>
            </a:r>
            <a:endParaRPr sz="1600">
              <a:latin typeface="Arial"/>
              <a:cs typeface="Arial"/>
            </a:endParaRPr>
          </a:p>
        </p:txBody>
      </p:sp>
      <p:sp>
        <p:nvSpPr>
          <p:cNvPr id="26" name="object 26"/>
          <p:cNvSpPr txBox="1"/>
          <p:nvPr/>
        </p:nvSpPr>
        <p:spPr>
          <a:xfrm>
            <a:off x="4023809" y="5118068"/>
            <a:ext cx="1043940" cy="45275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BB8542"/>
                </a:solidFill>
                <a:latin typeface="Arial"/>
                <a:cs typeface="Arial"/>
              </a:rPr>
              <a:t>27%</a:t>
            </a:r>
            <a:r>
              <a:rPr sz="2800" b="1" spc="-70" dirty="0">
                <a:solidFill>
                  <a:srgbClr val="BB8542"/>
                </a:solidFill>
                <a:latin typeface="Arial"/>
                <a:cs typeface="Arial"/>
              </a:rPr>
              <a:t> </a:t>
            </a:r>
            <a:r>
              <a:rPr sz="4200" b="1" spc="-75" baseline="1984" dirty="0">
                <a:latin typeface="Arial"/>
                <a:cs typeface="Arial"/>
              </a:rPr>
              <a:t>=</a:t>
            </a:r>
            <a:endParaRPr sz="4200" baseline="1984">
              <a:latin typeface="Arial"/>
              <a:cs typeface="Arial"/>
            </a:endParaRPr>
          </a:p>
        </p:txBody>
      </p:sp>
      <p:sp>
        <p:nvSpPr>
          <p:cNvPr id="27" name="object 27"/>
          <p:cNvSpPr/>
          <p:nvPr/>
        </p:nvSpPr>
        <p:spPr>
          <a:xfrm>
            <a:off x="4118615" y="5000244"/>
            <a:ext cx="3084195" cy="0"/>
          </a:xfrm>
          <a:custGeom>
            <a:avLst/>
            <a:gdLst/>
            <a:ahLst/>
            <a:cxnLst/>
            <a:rect l="l" t="t" r="r" b="b"/>
            <a:pathLst>
              <a:path w="3084195">
                <a:moveTo>
                  <a:pt x="3083687" y="0"/>
                </a:moveTo>
                <a:lnTo>
                  <a:pt x="0" y="0"/>
                </a:lnTo>
              </a:path>
            </a:pathLst>
          </a:custGeom>
          <a:ln w="38100">
            <a:solidFill>
              <a:srgbClr val="7E7E7E"/>
            </a:solidFill>
            <a:prstDash val="dot"/>
          </a:ln>
        </p:spPr>
        <p:txBody>
          <a:bodyPr wrap="square" lIns="0" tIns="0" rIns="0" bIns="0" rtlCol="0"/>
          <a:lstStyle/>
          <a:p>
            <a:endParaRPr/>
          </a:p>
        </p:txBody>
      </p:sp>
      <p:sp>
        <p:nvSpPr>
          <p:cNvPr id="28" name="object 28"/>
          <p:cNvSpPr txBox="1"/>
          <p:nvPr/>
        </p:nvSpPr>
        <p:spPr>
          <a:xfrm>
            <a:off x="8070861" y="5376281"/>
            <a:ext cx="3246755" cy="603885"/>
          </a:xfrm>
          <a:prstGeom prst="rect">
            <a:avLst/>
          </a:prstGeom>
        </p:spPr>
        <p:txBody>
          <a:bodyPr vert="horz" wrap="square" lIns="0" tIns="12700" rIns="0" bIns="0" rtlCol="0">
            <a:spAutoFit/>
          </a:bodyPr>
          <a:lstStyle/>
          <a:p>
            <a:pPr marL="12700">
              <a:lnSpc>
                <a:spcPts val="2155"/>
              </a:lnSpc>
              <a:spcBef>
                <a:spcPts val="100"/>
              </a:spcBef>
            </a:pPr>
            <a:r>
              <a:rPr sz="1800" b="1" dirty="0">
                <a:latin typeface="Arial"/>
                <a:cs typeface="Arial"/>
              </a:rPr>
              <a:t>50</a:t>
            </a:r>
            <a:r>
              <a:rPr sz="1800" b="1" spc="-15" dirty="0">
                <a:latin typeface="Arial"/>
                <a:cs typeface="Arial"/>
              </a:rPr>
              <a:t> </a:t>
            </a:r>
            <a:r>
              <a:rPr sz="1800" b="1" dirty="0">
                <a:latin typeface="Arial"/>
                <a:cs typeface="Arial"/>
              </a:rPr>
              <a:t>(%TBSA)</a:t>
            </a:r>
            <a:r>
              <a:rPr sz="1800" b="1" spc="-25" dirty="0">
                <a:latin typeface="Arial"/>
                <a:cs typeface="Arial"/>
              </a:rPr>
              <a:t> </a:t>
            </a:r>
            <a:r>
              <a:rPr sz="1800" b="1" dirty="0">
                <a:latin typeface="Arial"/>
                <a:cs typeface="Arial"/>
              </a:rPr>
              <a:t>x</a:t>
            </a:r>
            <a:r>
              <a:rPr sz="1800" b="1" spc="-10" dirty="0">
                <a:latin typeface="Arial"/>
                <a:cs typeface="Arial"/>
              </a:rPr>
              <a:t> </a:t>
            </a:r>
            <a:r>
              <a:rPr sz="1800" b="1" dirty="0">
                <a:latin typeface="Arial"/>
                <a:cs typeface="Arial"/>
              </a:rPr>
              <a:t>10</a:t>
            </a:r>
            <a:r>
              <a:rPr sz="1800" b="1" spc="-15" dirty="0">
                <a:latin typeface="Arial"/>
                <a:cs typeface="Arial"/>
              </a:rPr>
              <a:t> </a:t>
            </a:r>
            <a:r>
              <a:rPr sz="1800" b="1" dirty="0">
                <a:latin typeface="Arial"/>
                <a:cs typeface="Arial"/>
              </a:rPr>
              <a:t>(ml/hr)</a:t>
            </a:r>
            <a:r>
              <a:rPr sz="1800" b="1" spc="-20" dirty="0">
                <a:latin typeface="Arial"/>
                <a:cs typeface="Arial"/>
              </a:rPr>
              <a:t> </a:t>
            </a:r>
            <a:r>
              <a:rPr sz="1800" b="1" dirty="0">
                <a:latin typeface="Arial"/>
                <a:cs typeface="Arial"/>
              </a:rPr>
              <a:t>+</a:t>
            </a:r>
            <a:r>
              <a:rPr sz="1800" b="1" spc="-15" dirty="0">
                <a:latin typeface="Arial"/>
                <a:cs typeface="Arial"/>
              </a:rPr>
              <a:t> </a:t>
            </a:r>
            <a:r>
              <a:rPr sz="1800" b="1" spc="-25" dirty="0">
                <a:latin typeface="Arial"/>
                <a:cs typeface="Arial"/>
              </a:rPr>
              <a:t>100</a:t>
            </a:r>
            <a:endParaRPr sz="1800">
              <a:latin typeface="Arial"/>
              <a:cs typeface="Arial"/>
            </a:endParaRPr>
          </a:p>
          <a:p>
            <a:pPr marL="12700">
              <a:lnSpc>
                <a:spcPts val="2395"/>
              </a:lnSpc>
            </a:pPr>
            <a:r>
              <a:rPr sz="1800" b="1" dirty="0">
                <a:latin typeface="Arial"/>
                <a:cs typeface="Arial"/>
              </a:rPr>
              <a:t>(*10kg)</a:t>
            </a:r>
            <a:r>
              <a:rPr sz="1800" b="1" spc="-25" dirty="0">
                <a:latin typeface="Arial"/>
                <a:cs typeface="Arial"/>
              </a:rPr>
              <a:t> </a:t>
            </a:r>
            <a:r>
              <a:rPr sz="2000" b="1" dirty="0">
                <a:latin typeface="Arial"/>
                <a:cs typeface="Arial"/>
              </a:rPr>
              <a:t>=</a:t>
            </a:r>
            <a:r>
              <a:rPr sz="2000" b="1" spc="-20" dirty="0">
                <a:latin typeface="Arial"/>
                <a:cs typeface="Arial"/>
              </a:rPr>
              <a:t> </a:t>
            </a:r>
            <a:r>
              <a:rPr sz="2000" b="1" spc="-10" dirty="0">
                <a:solidFill>
                  <a:srgbClr val="BB8542"/>
                </a:solidFill>
                <a:latin typeface="Arial"/>
                <a:cs typeface="Arial"/>
              </a:rPr>
              <a:t>600ml/hr</a:t>
            </a:r>
            <a:endParaRPr sz="2000">
              <a:latin typeface="Arial"/>
              <a:cs typeface="Arial"/>
            </a:endParaRPr>
          </a:p>
        </p:txBody>
      </p:sp>
      <p:sp>
        <p:nvSpPr>
          <p:cNvPr id="29" name="object 29"/>
          <p:cNvSpPr/>
          <p:nvPr/>
        </p:nvSpPr>
        <p:spPr>
          <a:xfrm>
            <a:off x="7883270" y="5443346"/>
            <a:ext cx="0" cy="548640"/>
          </a:xfrm>
          <a:custGeom>
            <a:avLst/>
            <a:gdLst/>
            <a:ahLst/>
            <a:cxnLst/>
            <a:rect l="l" t="t" r="r" b="b"/>
            <a:pathLst>
              <a:path h="548639">
                <a:moveTo>
                  <a:pt x="0" y="548639"/>
                </a:moveTo>
                <a:lnTo>
                  <a:pt x="0" y="0"/>
                </a:lnTo>
              </a:path>
            </a:pathLst>
          </a:custGeom>
          <a:ln w="101600">
            <a:solidFill>
              <a:srgbClr val="CD9146"/>
            </a:solidFill>
          </a:ln>
        </p:spPr>
        <p:txBody>
          <a:bodyPr wrap="square" lIns="0" tIns="0" rIns="0" bIns="0" rtlCol="0"/>
          <a:lstStyle/>
          <a:p>
            <a:endParaRPr/>
          </a:p>
        </p:txBody>
      </p:sp>
      <p:sp>
        <p:nvSpPr>
          <p:cNvPr id="30" name="object 30"/>
          <p:cNvSpPr/>
          <p:nvPr/>
        </p:nvSpPr>
        <p:spPr>
          <a:xfrm>
            <a:off x="7883270" y="3981069"/>
            <a:ext cx="0" cy="274320"/>
          </a:xfrm>
          <a:custGeom>
            <a:avLst/>
            <a:gdLst/>
            <a:ahLst/>
            <a:cxnLst/>
            <a:rect l="l" t="t" r="r" b="b"/>
            <a:pathLst>
              <a:path h="274320">
                <a:moveTo>
                  <a:pt x="0" y="274319"/>
                </a:moveTo>
                <a:lnTo>
                  <a:pt x="0" y="0"/>
                </a:lnTo>
              </a:path>
            </a:pathLst>
          </a:custGeom>
          <a:ln w="101600">
            <a:solidFill>
              <a:srgbClr val="CD9146"/>
            </a:solidFill>
          </a:ln>
        </p:spPr>
        <p:txBody>
          <a:bodyPr wrap="square" lIns="0" tIns="0" rIns="0" bIns="0" rtlCol="0"/>
          <a:lstStyle/>
          <a:p>
            <a:endParaRPr/>
          </a:p>
        </p:txBody>
      </p:sp>
      <p:sp>
        <p:nvSpPr>
          <p:cNvPr id="32" name="object 3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33" name="object 3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22</a:t>
            </a:fld>
            <a:endParaRPr spc="-25"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5019419" y="302050"/>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title"/>
          </p:nvPr>
        </p:nvSpPr>
        <p:spPr>
          <a:xfrm>
            <a:off x="4395024" y="943589"/>
            <a:ext cx="3481704"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rPr>
              <a:t>SKILL</a:t>
            </a:r>
            <a:r>
              <a:rPr spc="-80" dirty="0">
                <a:solidFill>
                  <a:srgbClr val="FFFFFF"/>
                </a:solidFill>
              </a:rPr>
              <a:t> </a:t>
            </a:r>
            <a:r>
              <a:rPr spc="-10" dirty="0">
                <a:solidFill>
                  <a:srgbClr val="FFFFFF"/>
                </a:solidFill>
              </a:rPr>
              <a:t>STATION</a:t>
            </a:r>
          </a:p>
        </p:txBody>
      </p:sp>
      <p:pic>
        <p:nvPicPr>
          <p:cNvPr id="6" name="object 6"/>
          <p:cNvPicPr/>
          <p:nvPr/>
        </p:nvPicPr>
        <p:blipFill>
          <a:blip r:embed="rId4" cstate="print"/>
          <a:stretch>
            <a:fillRect/>
          </a:stretch>
        </p:blipFill>
        <p:spPr>
          <a:xfrm>
            <a:off x="3568446" y="2876550"/>
            <a:ext cx="662939" cy="672083"/>
          </a:xfrm>
          <a:prstGeom prst="rect">
            <a:avLst/>
          </a:prstGeom>
        </p:spPr>
      </p:pic>
      <p:sp>
        <p:nvSpPr>
          <p:cNvPr id="7" name="object 7"/>
          <p:cNvSpPr txBox="1"/>
          <p:nvPr/>
        </p:nvSpPr>
        <p:spPr>
          <a:xfrm>
            <a:off x="4263261" y="1811298"/>
            <a:ext cx="4743450" cy="294449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FFFF"/>
                </a:solidFill>
                <a:latin typeface="Arial"/>
                <a:cs typeface="Arial"/>
              </a:rPr>
              <a:t>Burn</a:t>
            </a:r>
            <a:r>
              <a:rPr sz="2800" b="1" spc="-100" dirty="0">
                <a:solidFill>
                  <a:srgbClr val="FFFFFF"/>
                </a:solidFill>
                <a:latin typeface="Arial"/>
                <a:cs typeface="Arial"/>
              </a:rPr>
              <a:t> </a:t>
            </a:r>
            <a:r>
              <a:rPr sz="2800" b="1" dirty="0">
                <a:solidFill>
                  <a:srgbClr val="FFFFFF"/>
                </a:solidFill>
                <a:latin typeface="Arial"/>
                <a:cs typeface="Arial"/>
              </a:rPr>
              <a:t>Treatment</a:t>
            </a:r>
            <a:r>
              <a:rPr sz="2800" b="1" spc="-100" dirty="0">
                <a:solidFill>
                  <a:srgbClr val="FFFFFF"/>
                </a:solidFill>
                <a:latin typeface="Arial"/>
                <a:cs typeface="Arial"/>
              </a:rPr>
              <a:t> </a:t>
            </a:r>
            <a:r>
              <a:rPr sz="2800" b="1" spc="-10" dirty="0">
                <a:solidFill>
                  <a:srgbClr val="FFFFFF"/>
                </a:solidFill>
                <a:latin typeface="Arial"/>
                <a:cs typeface="Arial"/>
              </a:rPr>
              <a:t>(Skill)</a:t>
            </a:r>
            <a:endParaRPr sz="2800">
              <a:latin typeface="Arial"/>
              <a:cs typeface="Arial"/>
            </a:endParaRPr>
          </a:p>
          <a:p>
            <a:pPr>
              <a:lnSpc>
                <a:spcPct val="100000"/>
              </a:lnSpc>
              <a:spcBef>
                <a:spcPts val="2000"/>
              </a:spcBef>
            </a:pPr>
            <a:endParaRPr sz="2800">
              <a:latin typeface="Arial"/>
              <a:cs typeface="Arial"/>
            </a:endParaRPr>
          </a:p>
          <a:p>
            <a:pPr marL="59055" marR="5080">
              <a:lnSpc>
                <a:spcPct val="100000"/>
              </a:lnSpc>
            </a:pPr>
            <a:r>
              <a:rPr sz="2400" b="1" dirty="0">
                <a:solidFill>
                  <a:srgbClr val="FFFFFF"/>
                </a:solidFill>
                <a:latin typeface="Arial"/>
                <a:cs typeface="Arial"/>
              </a:rPr>
              <a:t>Burn</a:t>
            </a:r>
            <a:r>
              <a:rPr sz="2400" b="1" spc="-35" dirty="0">
                <a:solidFill>
                  <a:srgbClr val="FFFFFF"/>
                </a:solidFill>
                <a:latin typeface="Arial"/>
                <a:cs typeface="Arial"/>
              </a:rPr>
              <a:t> </a:t>
            </a:r>
            <a:r>
              <a:rPr sz="2400" b="1" dirty="0">
                <a:solidFill>
                  <a:srgbClr val="FFFFFF"/>
                </a:solidFill>
                <a:latin typeface="Arial"/>
                <a:cs typeface="Arial"/>
              </a:rPr>
              <a:t>Dressing</a:t>
            </a:r>
            <a:r>
              <a:rPr sz="2400" b="1" spc="-25" dirty="0">
                <a:solidFill>
                  <a:srgbClr val="FFFFFF"/>
                </a:solidFill>
                <a:latin typeface="Arial"/>
                <a:cs typeface="Arial"/>
              </a:rPr>
              <a:t> </a:t>
            </a:r>
            <a:r>
              <a:rPr sz="2400" b="1" dirty="0">
                <a:solidFill>
                  <a:srgbClr val="FFFFFF"/>
                </a:solidFill>
                <a:latin typeface="Arial"/>
                <a:cs typeface="Arial"/>
              </a:rPr>
              <a:t>and</a:t>
            </a:r>
            <a:r>
              <a:rPr sz="2400" b="1" spc="-30" dirty="0">
                <a:solidFill>
                  <a:srgbClr val="FFFFFF"/>
                </a:solidFill>
                <a:latin typeface="Arial"/>
                <a:cs typeface="Arial"/>
              </a:rPr>
              <a:t> </a:t>
            </a:r>
            <a:r>
              <a:rPr sz="2400" b="1" spc="-10" dirty="0">
                <a:solidFill>
                  <a:srgbClr val="FFFFFF"/>
                </a:solidFill>
                <a:latin typeface="Arial"/>
                <a:cs typeface="Arial"/>
              </a:rPr>
              <a:t>Hypothermia Prevention</a:t>
            </a:r>
            <a:endParaRPr sz="2400">
              <a:latin typeface="Arial"/>
              <a:cs typeface="Arial"/>
            </a:endParaRPr>
          </a:p>
          <a:p>
            <a:pPr>
              <a:lnSpc>
                <a:spcPct val="100000"/>
              </a:lnSpc>
              <a:spcBef>
                <a:spcPts val="120"/>
              </a:spcBef>
            </a:pPr>
            <a:endParaRPr sz="2400">
              <a:latin typeface="Arial"/>
              <a:cs typeface="Arial"/>
            </a:endParaRPr>
          </a:p>
          <a:p>
            <a:pPr marL="59055" marR="1076325">
              <a:lnSpc>
                <a:spcPct val="100000"/>
              </a:lnSpc>
            </a:pPr>
            <a:r>
              <a:rPr sz="2400" b="1" dirty="0">
                <a:solidFill>
                  <a:srgbClr val="FFFFFF"/>
                </a:solidFill>
                <a:latin typeface="Arial"/>
                <a:cs typeface="Arial"/>
              </a:rPr>
              <a:t>Burn</a:t>
            </a:r>
            <a:r>
              <a:rPr sz="2400" b="1" spc="-30" dirty="0">
                <a:solidFill>
                  <a:srgbClr val="FFFFFF"/>
                </a:solidFill>
                <a:latin typeface="Arial"/>
                <a:cs typeface="Arial"/>
              </a:rPr>
              <a:t> </a:t>
            </a:r>
            <a:r>
              <a:rPr sz="2400" b="1" dirty="0">
                <a:solidFill>
                  <a:srgbClr val="FFFFFF"/>
                </a:solidFill>
                <a:latin typeface="Arial"/>
                <a:cs typeface="Arial"/>
              </a:rPr>
              <a:t>Fluid</a:t>
            </a:r>
            <a:r>
              <a:rPr sz="2400" b="1" spc="-45" dirty="0">
                <a:solidFill>
                  <a:srgbClr val="FFFFFF"/>
                </a:solidFill>
                <a:latin typeface="Arial"/>
                <a:cs typeface="Arial"/>
              </a:rPr>
              <a:t> </a:t>
            </a:r>
            <a:r>
              <a:rPr sz="2400" b="1" spc="-10" dirty="0">
                <a:solidFill>
                  <a:srgbClr val="FFFFFF"/>
                </a:solidFill>
                <a:latin typeface="Arial"/>
                <a:cs typeface="Arial"/>
              </a:rPr>
              <a:t>Resuscitation Administration</a:t>
            </a:r>
            <a:endParaRPr sz="2400">
              <a:latin typeface="Arial"/>
              <a:cs typeface="Arial"/>
            </a:endParaRPr>
          </a:p>
        </p:txBody>
      </p:sp>
      <p:pic>
        <p:nvPicPr>
          <p:cNvPr id="8" name="object 8"/>
          <p:cNvPicPr/>
          <p:nvPr/>
        </p:nvPicPr>
        <p:blipFill>
          <a:blip r:embed="rId4" cstate="print"/>
          <a:stretch>
            <a:fillRect/>
          </a:stretch>
        </p:blipFill>
        <p:spPr>
          <a:xfrm>
            <a:off x="3568446" y="4072128"/>
            <a:ext cx="662939" cy="672083"/>
          </a:xfrm>
          <a:prstGeom prst="rect">
            <a:avLst/>
          </a:prstGeom>
        </p:spPr>
      </p:pic>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23</a:t>
            </a:fld>
            <a:endParaRPr spc="-25"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64879" y="289778"/>
            <a:ext cx="7344409" cy="1384935"/>
          </a:xfrm>
          <a:prstGeom prst="rect">
            <a:avLst/>
          </a:prstGeom>
        </p:spPr>
        <p:txBody>
          <a:bodyPr vert="horz" wrap="square" lIns="0" tIns="12065" rIns="0" bIns="0" rtlCol="0">
            <a:spAutoFit/>
          </a:bodyPr>
          <a:lstStyle/>
          <a:p>
            <a:pPr marR="74295" algn="ctr">
              <a:lnSpc>
                <a:spcPct val="100000"/>
              </a:lnSpc>
              <a:spcBef>
                <a:spcPts val="95"/>
              </a:spcBef>
            </a:pPr>
            <a:r>
              <a:rPr sz="2000" dirty="0">
                <a:solidFill>
                  <a:srgbClr val="756F6F"/>
                </a:solidFill>
              </a:rPr>
              <a:t>Module</a:t>
            </a:r>
            <a:r>
              <a:rPr sz="2000" spc="-60" dirty="0">
                <a:solidFill>
                  <a:srgbClr val="756F6F"/>
                </a:solidFill>
              </a:rPr>
              <a:t> </a:t>
            </a:r>
            <a:r>
              <a:rPr sz="2000" dirty="0">
                <a:solidFill>
                  <a:srgbClr val="756F6F"/>
                </a:solidFill>
              </a:rPr>
              <a:t>18:</a:t>
            </a:r>
            <a:r>
              <a:rPr sz="2000" spc="-65" dirty="0">
                <a:solidFill>
                  <a:srgbClr val="756F6F"/>
                </a:solidFill>
              </a:rPr>
              <a:t> </a:t>
            </a:r>
            <a:r>
              <a:rPr sz="2000" spc="-10" dirty="0">
                <a:solidFill>
                  <a:srgbClr val="756F6F"/>
                </a:solidFill>
              </a:rPr>
              <a:t>Burns</a:t>
            </a:r>
            <a:endParaRPr sz="2000"/>
          </a:p>
          <a:p>
            <a:pPr marL="12700" marR="5080" indent="914400">
              <a:lnSpc>
                <a:spcPts val="3890"/>
              </a:lnSpc>
              <a:spcBef>
                <a:spcPts val="585"/>
              </a:spcBef>
            </a:pPr>
            <a:r>
              <a:rPr dirty="0"/>
              <a:t>EVIDENCE </a:t>
            </a:r>
            <a:r>
              <a:rPr spc="-10" dirty="0"/>
              <a:t>SUPPORTING </a:t>
            </a:r>
            <a:r>
              <a:rPr dirty="0"/>
              <a:t>BURN</a:t>
            </a:r>
            <a:r>
              <a:rPr spc="-180" dirty="0"/>
              <a:t> </a:t>
            </a:r>
            <a:r>
              <a:rPr dirty="0"/>
              <a:t>TREATMENT</a:t>
            </a:r>
            <a:r>
              <a:rPr spc="-180" dirty="0"/>
              <a:t> </a:t>
            </a:r>
            <a:r>
              <a:rPr spc="-10" dirty="0"/>
              <a:t>STRATEGIES</a:t>
            </a:r>
          </a:p>
        </p:txBody>
      </p:sp>
      <p:pic>
        <p:nvPicPr>
          <p:cNvPr id="3" name="object 3"/>
          <p:cNvPicPr/>
          <p:nvPr/>
        </p:nvPicPr>
        <p:blipFill>
          <a:blip r:embed="rId3" cstate="print"/>
          <a:stretch>
            <a:fillRect/>
          </a:stretch>
        </p:blipFill>
        <p:spPr>
          <a:xfrm>
            <a:off x="309372" y="255270"/>
            <a:ext cx="1172717" cy="656081"/>
          </a:xfrm>
          <a:prstGeom prst="rect">
            <a:avLst/>
          </a:prstGeom>
        </p:spPr>
      </p:pic>
      <p:graphicFrame>
        <p:nvGraphicFramePr>
          <p:cNvPr id="4" name="object 4"/>
          <p:cNvGraphicFramePr>
            <a:graphicFrameLocks noGrp="1"/>
          </p:cNvGraphicFramePr>
          <p:nvPr/>
        </p:nvGraphicFramePr>
        <p:xfrm>
          <a:off x="664761" y="1863096"/>
          <a:ext cx="10928349" cy="3625850"/>
        </p:xfrm>
        <a:graphic>
          <a:graphicData uri="http://schemas.openxmlformats.org/drawingml/2006/table">
            <a:tbl>
              <a:tblPr firstRow="1" bandRow="1">
                <a:tableStyleId>{2D5ABB26-0587-4C30-8999-92F81FD0307C}</a:tableStyleId>
              </a:tblPr>
              <a:tblGrid>
                <a:gridCol w="4030979">
                  <a:extLst>
                    <a:ext uri="{9D8B030D-6E8A-4147-A177-3AD203B41FA5}">
                      <a16:colId xmlns:a16="http://schemas.microsoft.com/office/drawing/2014/main" val="20000"/>
                    </a:ext>
                  </a:extLst>
                </a:gridCol>
                <a:gridCol w="5649595">
                  <a:extLst>
                    <a:ext uri="{9D8B030D-6E8A-4147-A177-3AD203B41FA5}">
                      <a16:colId xmlns:a16="http://schemas.microsoft.com/office/drawing/2014/main" val="20001"/>
                    </a:ext>
                  </a:extLst>
                </a:gridCol>
                <a:gridCol w="1247775">
                  <a:extLst>
                    <a:ext uri="{9D8B030D-6E8A-4147-A177-3AD203B41FA5}">
                      <a16:colId xmlns:a16="http://schemas.microsoft.com/office/drawing/2014/main" val="20002"/>
                    </a:ext>
                  </a:extLst>
                </a:gridCol>
              </a:tblGrid>
              <a:tr h="713105">
                <a:tc>
                  <a:txBody>
                    <a:bodyPr/>
                    <a:lstStyle/>
                    <a:p>
                      <a:pPr marL="1075055">
                        <a:lnSpc>
                          <a:spcPct val="100000"/>
                        </a:lnSpc>
                        <a:spcBef>
                          <a:spcPts val="1680"/>
                        </a:spcBef>
                      </a:pPr>
                      <a:r>
                        <a:rPr sz="1800" b="1" dirty="0">
                          <a:latin typeface="Arial"/>
                          <a:cs typeface="Arial"/>
                        </a:rPr>
                        <a:t>Subject</a:t>
                      </a:r>
                      <a:r>
                        <a:rPr sz="1800" b="1" spc="-45" dirty="0">
                          <a:latin typeface="Arial"/>
                          <a:cs typeface="Arial"/>
                        </a:rPr>
                        <a:t> </a:t>
                      </a:r>
                      <a:r>
                        <a:rPr sz="1800" b="1" spc="-10" dirty="0">
                          <a:latin typeface="Arial"/>
                          <a:cs typeface="Arial"/>
                        </a:rPr>
                        <a:t>Category</a:t>
                      </a:r>
                      <a:endParaRPr sz="1800">
                        <a:latin typeface="Arial"/>
                        <a:cs typeface="Arial"/>
                      </a:endParaRPr>
                    </a:p>
                  </a:txBody>
                  <a:tcPr marL="0" marR="0" marT="21336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7D7D7"/>
                    </a:solidFill>
                  </a:tcPr>
                </a:tc>
                <a:tc>
                  <a:txBody>
                    <a:bodyPr/>
                    <a:lstStyle/>
                    <a:p>
                      <a:pPr algn="ctr">
                        <a:lnSpc>
                          <a:spcPct val="100000"/>
                        </a:lnSpc>
                        <a:spcBef>
                          <a:spcPts val="1680"/>
                        </a:spcBef>
                      </a:pPr>
                      <a:r>
                        <a:rPr sz="1800" b="1" dirty="0">
                          <a:latin typeface="Arial"/>
                          <a:cs typeface="Arial"/>
                        </a:rPr>
                        <a:t>Study</a:t>
                      </a:r>
                      <a:r>
                        <a:rPr sz="1800" b="1" spc="-25" dirty="0">
                          <a:latin typeface="Arial"/>
                          <a:cs typeface="Arial"/>
                        </a:rPr>
                        <a:t> </a:t>
                      </a:r>
                      <a:r>
                        <a:rPr sz="1800" b="1" spc="-20" dirty="0">
                          <a:latin typeface="Arial"/>
                          <a:cs typeface="Arial"/>
                        </a:rPr>
                        <a:t>Types</a:t>
                      </a:r>
                      <a:endParaRPr sz="1800">
                        <a:latin typeface="Arial"/>
                        <a:cs typeface="Arial"/>
                      </a:endParaRPr>
                    </a:p>
                  </a:txBody>
                  <a:tcPr marL="0" marR="0" marT="21336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7D7D7"/>
                    </a:solidFill>
                  </a:tcPr>
                </a:tc>
                <a:tc>
                  <a:txBody>
                    <a:bodyPr/>
                    <a:lstStyle/>
                    <a:p>
                      <a:pPr marL="121285" marR="114935" indent="69850">
                        <a:lnSpc>
                          <a:spcPct val="100000"/>
                        </a:lnSpc>
                        <a:spcBef>
                          <a:spcPts val="600"/>
                        </a:spcBef>
                      </a:pPr>
                      <a:r>
                        <a:rPr sz="1800" b="1" dirty="0">
                          <a:latin typeface="Arial"/>
                          <a:cs typeface="Arial"/>
                        </a:rPr>
                        <a:t>Level</a:t>
                      </a:r>
                      <a:r>
                        <a:rPr sz="1800" b="1" spc="-10" dirty="0">
                          <a:latin typeface="Arial"/>
                          <a:cs typeface="Arial"/>
                        </a:rPr>
                        <a:t> </a:t>
                      </a:r>
                      <a:r>
                        <a:rPr sz="1800" b="1" spc="-25" dirty="0">
                          <a:latin typeface="Arial"/>
                          <a:cs typeface="Arial"/>
                        </a:rPr>
                        <a:t>of </a:t>
                      </a:r>
                      <a:r>
                        <a:rPr sz="1800" b="1" spc="-10" dirty="0">
                          <a:latin typeface="Arial"/>
                          <a:cs typeface="Arial"/>
                        </a:rPr>
                        <a:t>Evidence</a:t>
                      </a:r>
                      <a:endParaRPr sz="1800">
                        <a:latin typeface="Arial"/>
                        <a:cs typeface="Arial"/>
                      </a:endParaRPr>
                    </a:p>
                  </a:txBody>
                  <a:tcPr marL="0" marR="0" marT="7620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7D7D7"/>
                    </a:solidFill>
                  </a:tcPr>
                </a:tc>
                <a:extLst>
                  <a:ext uri="{0D108BD9-81ED-4DB2-BD59-A6C34878D82A}">
                    <a16:rowId xmlns:a16="http://schemas.microsoft.com/office/drawing/2014/main" val="10000"/>
                  </a:ext>
                </a:extLst>
              </a:tr>
              <a:tr h="970915">
                <a:tc>
                  <a:txBody>
                    <a:bodyPr/>
                    <a:lstStyle/>
                    <a:p>
                      <a:pPr>
                        <a:lnSpc>
                          <a:spcPct val="100000"/>
                        </a:lnSpc>
                        <a:spcBef>
                          <a:spcPts val="15"/>
                        </a:spcBef>
                      </a:pPr>
                      <a:endParaRPr sz="1600">
                        <a:latin typeface="Times New Roman"/>
                        <a:cs typeface="Times New Roman"/>
                      </a:endParaRPr>
                    </a:p>
                    <a:p>
                      <a:pPr marL="287655" marR="741680">
                        <a:lnSpc>
                          <a:spcPct val="100000"/>
                        </a:lnSpc>
                      </a:pPr>
                      <a:r>
                        <a:rPr sz="1600" dirty="0">
                          <a:latin typeface="Arial MT"/>
                          <a:cs typeface="Arial MT"/>
                        </a:rPr>
                        <a:t>Strategies</a:t>
                      </a:r>
                      <a:r>
                        <a:rPr sz="1600" spc="-35" dirty="0">
                          <a:latin typeface="Arial MT"/>
                          <a:cs typeface="Arial MT"/>
                        </a:rPr>
                        <a:t> </a:t>
                      </a:r>
                      <a:r>
                        <a:rPr sz="1600" dirty="0">
                          <a:latin typeface="Arial MT"/>
                          <a:cs typeface="Arial MT"/>
                        </a:rPr>
                        <a:t>&amp;</a:t>
                      </a:r>
                      <a:r>
                        <a:rPr sz="1600" spc="-40" dirty="0">
                          <a:latin typeface="Arial MT"/>
                          <a:cs typeface="Arial MT"/>
                        </a:rPr>
                        <a:t> </a:t>
                      </a:r>
                      <a:r>
                        <a:rPr sz="1600" dirty="0">
                          <a:latin typeface="Arial MT"/>
                          <a:cs typeface="Arial MT"/>
                        </a:rPr>
                        <a:t>Techniques</a:t>
                      </a:r>
                      <a:r>
                        <a:rPr sz="1600" spc="-40" dirty="0">
                          <a:latin typeface="Arial MT"/>
                          <a:cs typeface="Arial MT"/>
                        </a:rPr>
                        <a:t> </a:t>
                      </a:r>
                      <a:r>
                        <a:rPr sz="1600" dirty="0">
                          <a:latin typeface="Arial MT"/>
                          <a:cs typeface="Arial MT"/>
                        </a:rPr>
                        <a:t>for</a:t>
                      </a:r>
                      <a:r>
                        <a:rPr sz="1600" spc="-25" dirty="0">
                          <a:latin typeface="Arial MT"/>
                          <a:cs typeface="Arial MT"/>
                        </a:rPr>
                        <a:t> </a:t>
                      </a:r>
                      <a:r>
                        <a:rPr sz="1600" spc="-20" dirty="0">
                          <a:latin typeface="Arial MT"/>
                          <a:cs typeface="Arial MT"/>
                        </a:rPr>
                        <a:t>Burn </a:t>
                      </a:r>
                      <a:r>
                        <a:rPr sz="1600" spc="-10" dirty="0">
                          <a:latin typeface="Arial MT"/>
                          <a:cs typeface="Arial MT"/>
                        </a:rPr>
                        <a:t>Resuscitation</a:t>
                      </a:r>
                      <a:endParaRPr sz="1600">
                        <a:latin typeface="Arial MT"/>
                        <a:cs typeface="Arial MT"/>
                      </a:endParaRPr>
                    </a:p>
                  </a:txBody>
                  <a:tcPr marL="0" marR="0" marT="190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15"/>
                        </a:spcBef>
                      </a:pPr>
                      <a:endParaRPr sz="1600">
                        <a:latin typeface="Times New Roman"/>
                        <a:cs typeface="Times New Roman"/>
                      </a:endParaRPr>
                    </a:p>
                    <a:p>
                      <a:pPr marL="287655" marR="305435">
                        <a:lnSpc>
                          <a:spcPct val="100000"/>
                        </a:lnSpc>
                      </a:pPr>
                      <a:r>
                        <a:rPr sz="1600" spc="-20" dirty="0">
                          <a:latin typeface="Arial MT"/>
                          <a:cs typeface="Arial MT"/>
                        </a:rPr>
                        <a:t>Meta-</a:t>
                      </a:r>
                      <a:r>
                        <a:rPr sz="1600" dirty="0">
                          <a:latin typeface="Arial MT"/>
                          <a:cs typeface="Arial MT"/>
                        </a:rPr>
                        <a:t>analysis</a:t>
                      </a:r>
                      <a:r>
                        <a:rPr sz="1600" spc="-35" dirty="0">
                          <a:latin typeface="Arial MT"/>
                          <a:cs typeface="Arial MT"/>
                        </a:rPr>
                        <a:t> </a:t>
                      </a:r>
                      <a:r>
                        <a:rPr sz="1600" dirty="0">
                          <a:latin typeface="Arial MT"/>
                          <a:cs typeface="Arial MT"/>
                        </a:rPr>
                        <a:t>of</a:t>
                      </a:r>
                      <a:r>
                        <a:rPr sz="1600" spc="-25" dirty="0">
                          <a:latin typeface="Arial MT"/>
                          <a:cs typeface="Arial MT"/>
                        </a:rPr>
                        <a:t> </a:t>
                      </a:r>
                      <a:r>
                        <a:rPr sz="1600" dirty="0">
                          <a:latin typeface="Arial MT"/>
                          <a:cs typeface="Arial MT"/>
                        </a:rPr>
                        <a:t>retrospective</a:t>
                      </a:r>
                      <a:r>
                        <a:rPr sz="1600" spc="-35" dirty="0">
                          <a:latin typeface="Arial MT"/>
                          <a:cs typeface="Arial MT"/>
                        </a:rPr>
                        <a:t> </a:t>
                      </a:r>
                      <a:r>
                        <a:rPr sz="1600" dirty="0">
                          <a:latin typeface="Arial MT"/>
                          <a:cs typeface="Arial MT"/>
                        </a:rPr>
                        <a:t>observational</a:t>
                      </a:r>
                      <a:r>
                        <a:rPr sz="1600" spc="-40" dirty="0">
                          <a:latin typeface="Arial MT"/>
                          <a:cs typeface="Arial MT"/>
                        </a:rPr>
                        <a:t> </a:t>
                      </a:r>
                      <a:r>
                        <a:rPr sz="1600" dirty="0">
                          <a:latin typeface="Arial MT"/>
                          <a:cs typeface="Arial MT"/>
                        </a:rPr>
                        <a:t>studies;</a:t>
                      </a:r>
                      <a:r>
                        <a:rPr sz="1600" spc="-35" dirty="0">
                          <a:latin typeface="Arial MT"/>
                          <a:cs typeface="Arial MT"/>
                        </a:rPr>
                        <a:t> </a:t>
                      </a:r>
                      <a:r>
                        <a:rPr sz="1600" spc="-25" dirty="0">
                          <a:latin typeface="Arial MT"/>
                          <a:cs typeface="Arial MT"/>
                        </a:rPr>
                        <a:t>lab </a:t>
                      </a:r>
                      <a:r>
                        <a:rPr sz="1600" dirty="0">
                          <a:latin typeface="Arial MT"/>
                          <a:cs typeface="Arial MT"/>
                        </a:rPr>
                        <a:t>evaluations</a:t>
                      </a:r>
                      <a:r>
                        <a:rPr sz="1600" spc="-35" dirty="0">
                          <a:latin typeface="Arial MT"/>
                          <a:cs typeface="Arial MT"/>
                        </a:rPr>
                        <a:t> </a:t>
                      </a:r>
                      <a:r>
                        <a:rPr sz="1600" dirty="0">
                          <a:latin typeface="Arial MT"/>
                          <a:cs typeface="Arial MT"/>
                        </a:rPr>
                        <a:t>with</a:t>
                      </a:r>
                      <a:r>
                        <a:rPr sz="1600" spc="-35" dirty="0">
                          <a:latin typeface="Arial MT"/>
                          <a:cs typeface="Arial MT"/>
                        </a:rPr>
                        <a:t> </a:t>
                      </a:r>
                      <a:r>
                        <a:rPr sz="1600" spc="-10" dirty="0">
                          <a:latin typeface="Arial MT"/>
                          <a:cs typeface="Arial MT"/>
                        </a:rPr>
                        <a:t>limitations</a:t>
                      </a:r>
                      <a:endParaRPr sz="1600">
                        <a:latin typeface="Arial MT"/>
                        <a:cs typeface="Arial MT"/>
                      </a:endParaRPr>
                    </a:p>
                  </a:txBody>
                  <a:tcPr marL="0" marR="0" marT="190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975"/>
                        </a:spcBef>
                      </a:pPr>
                      <a:endParaRPr sz="1600">
                        <a:latin typeface="Times New Roman"/>
                        <a:cs typeface="Times New Roman"/>
                      </a:endParaRPr>
                    </a:p>
                    <a:p>
                      <a:pPr algn="ctr">
                        <a:lnSpc>
                          <a:spcPct val="100000"/>
                        </a:lnSpc>
                      </a:pPr>
                      <a:r>
                        <a:rPr sz="1600" b="1" spc="-10" dirty="0">
                          <a:latin typeface="Arial"/>
                          <a:cs typeface="Arial"/>
                        </a:rPr>
                        <a:t>C-</a:t>
                      </a:r>
                      <a:r>
                        <a:rPr sz="1600" b="1" spc="-25" dirty="0">
                          <a:latin typeface="Arial"/>
                          <a:cs typeface="Arial"/>
                        </a:rPr>
                        <a:t>LD</a:t>
                      </a:r>
                      <a:endParaRPr sz="1600">
                        <a:latin typeface="Arial"/>
                        <a:cs typeface="Arial"/>
                      </a:endParaRPr>
                    </a:p>
                  </a:txBody>
                  <a:tcPr marL="0" marR="0" marT="12382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1"/>
                  </a:ext>
                </a:extLst>
              </a:tr>
              <a:tr h="970915">
                <a:tc>
                  <a:txBody>
                    <a:bodyPr/>
                    <a:lstStyle/>
                    <a:p>
                      <a:pPr>
                        <a:lnSpc>
                          <a:spcPct val="100000"/>
                        </a:lnSpc>
                        <a:spcBef>
                          <a:spcPts val="975"/>
                        </a:spcBef>
                      </a:pPr>
                      <a:endParaRPr sz="1600">
                        <a:latin typeface="Times New Roman"/>
                        <a:cs typeface="Times New Roman"/>
                      </a:endParaRPr>
                    </a:p>
                    <a:p>
                      <a:pPr marL="287655">
                        <a:lnSpc>
                          <a:spcPct val="100000"/>
                        </a:lnSpc>
                      </a:pPr>
                      <a:r>
                        <a:rPr sz="1600" dirty="0">
                          <a:latin typeface="Arial MT"/>
                          <a:cs typeface="Arial MT"/>
                        </a:rPr>
                        <a:t>Treatment</a:t>
                      </a:r>
                      <a:r>
                        <a:rPr sz="1600" spc="-25" dirty="0">
                          <a:latin typeface="Arial MT"/>
                          <a:cs typeface="Arial MT"/>
                        </a:rPr>
                        <a:t> </a:t>
                      </a:r>
                      <a:r>
                        <a:rPr sz="1600" dirty="0">
                          <a:latin typeface="Arial MT"/>
                          <a:cs typeface="Arial MT"/>
                        </a:rPr>
                        <a:t>of</a:t>
                      </a:r>
                      <a:r>
                        <a:rPr sz="1600" spc="-30" dirty="0">
                          <a:latin typeface="Arial MT"/>
                          <a:cs typeface="Arial MT"/>
                        </a:rPr>
                        <a:t> </a:t>
                      </a:r>
                      <a:r>
                        <a:rPr sz="1600" dirty="0">
                          <a:latin typeface="Arial MT"/>
                          <a:cs typeface="Arial MT"/>
                        </a:rPr>
                        <a:t>Chemical</a:t>
                      </a:r>
                      <a:r>
                        <a:rPr sz="1600" spc="-50" dirty="0">
                          <a:latin typeface="Arial MT"/>
                          <a:cs typeface="Arial MT"/>
                        </a:rPr>
                        <a:t> </a:t>
                      </a:r>
                      <a:r>
                        <a:rPr sz="1600" spc="-20" dirty="0">
                          <a:latin typeface="Arial MT"/>
                          <a:cs typeface="Arial MT"/>
                        </a:rPr>
                        <a:t>Burns</a:t>
                      </a:r>
                      <a:endParaRPr sz="1600">
                        <a:latin typeface="Arial MT"/>
                        <a:cs typeface="Arial MT"/>
                      </a:endParaRPr>
                    </a:p>
                  </a:txBody>
                  <a:tcPr marL="0" marR="0" marT="12382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a:lnSpc>
                          <a:spcPct val="100000"/>
                        </a:lnSpc>
                        <a:spcBef>
                          <a:spcPts val="975"/>
                        </a:spcBef>
                      </a:pPr>
                      <a:endParaRPr sz="1600">
                        <a:latin typeface="Times New Roman"/>
                        <a:cs typeface="Times New Roman"/>
                      </a:endParaRPr>
                    </a:p>
                    <a:p>
                      <a:pPr marL="287655">
                        <a:lnSpc>
                          <a:spcPct val="100000"/>
                        </a:lnSpc>
                      </a:pPr>
                      <a:r>
                        <a:rPr sz="1600" dirty="0">
                          <a:latin typeface="Arial MT"/>
                          <a:cs typeface="Arial MT"/>
                        </a:rPr>
                        <a:t>Retrospective</a:t>
                      </a:r>
                      <a:r>
                        <a:rPr sz="1600" spc="-75" dirty="0">
                          <a:latin typeface="Arial MT"/>
                          <a:cs typeface="Arial MT"/>
                        </a:rPr>
                        <a:t> </a:t>
                      </a:r>
                      <a:r>
                        <a:rPr sz="1600" dirty="0">
                          <a:latin typeface="Arial MT"/>
                          <a:cs typeface="Arial MT"/>
                        </a:rPr>
                        <a:t>observational</a:t>
                      </a:r>
                      <a:r>
                        <a:rPr sz="1600" spc="-70" dirty="0">
                          <a:latin typeface="Arial MT"/>
                          <a:cs typeface="Arial MT"/>
                        </a:rPr>
                        <a:t> </a:t>
                      </a:r>
                      <a:r>
                        <a:rPr sz="1600" spc="-10" dirty="0">
                          <a:latin typeface="Arial MT"/>
                          <a:cs typeface="Arial MT"/>
                        </a:rPr>
                        <a:t>study</a:t>
                      </a:r>
                      <a:endParaRPr sz="1600">
                        <a:latin typeface="Arial MT"/>
                        <a:cs typeface="Arial MT"/>
                      </a:endParaRPr>
                    </a:p>
                  </a:txBody>
                  <a:tcPr marL="0" marR="0" marT="1238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a:lnSpc>
                          <a:spcPct val="100000"/>
                        </a:lnSpc>
                        <a:spcBef>
                          <a:spcPts val="975"/>
                        </a:spcBef>
                      </a:pPr>
                      <a:endParaRPr sz="1600">
                        <a:latin typeface="Times New Roman"/>
                        <a:cs typeface="Times New Roman"/>
                      </a:endParaRPr>
                    </a:p>
                    <a:p>
                      <a:pPr algn="ctr">
                        <a:lnSpc>
                          <a:spcPct val="100000"/>
                        </a:lnSpc>
                      </a:pPr>
                      <a:r>
                        <a:rPr sz="1600" b="1" spc="-10" dirty="0">
                          <a:latin typeface="Arial"/>
                          <a:cs typeface="Arial"/>
                        </a:rPr>
                        <a:t>B-</a:t>
                      </a:r>
                      <a:r>
                        <a:rPr sz="1600" b="1" spc="-25" dirty="0">
                          <a:latin typeface="Arial"/>
                          <a:cs typeface="Arial"/>
                        </a:rPr>
                        <a:t>NR</a:t>
                      </a:r>
                      <a:endParaRPr sz="1600">
                        <a:latin typeface="Arial"/>
                        <a:cs typeface="Arial"/>
                      </a:endParaRPr>
                    </a:p>
                  </a:txBody>
                  <a:tcPr marL="0" marR="0" marT="12382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39DD3"/>
                    </a:solidFill>
                  </a:tcPr>
                </a:tc>
                <a:extLst>
                  <a:ext uri="{0D108BD9-81ED-4DB2-BD59-A6C34878D82A}">
                    <a16:rowId xmlns:a16="http://schemas.microsoft.com/office/drawing/2014/main" val="10002"/>
                  </a:ext>
                </a:extLst>
              </a:tr>
              <a:tr h="970915">
                <a:tc>
                  <a:txBody>
                    <a:bodyPr/>
                    <a:lstStyle/>
                    <a:p>
                      <a:pPr>
                        <a:lnSpc>
                          <a:spcPct val="100000"/>
                        </a:lnSpc>
                        <a:spcBef>
                          <a:spcPts val="975"/>
                        </a:spcBef>
                      </a:pPr>
                      <a:endParaRPr sz="1600">
                        <a:latin typeface="Times New Roman"/>
                        <a:cs typeface="Times New Roman"/>
                      </a:endParaRPr>
                    </a:p>
                    <a:p>
                      <a:pPr marL="287655">
                        <a:lnSpc>
                          <a:spcPct val="100000"/>
                        </a:lnSpc>
                      </a:pPr>
                      <a:r>
                        <a:rPr sz="1600" dirty="0">
                          <a:latin typeface="Arial MT"/>
                          <a:cs typeface="Arial MT"/>
                        </a:rPr>
                        <a:t>Airway</a:t>
                      </a:r>
                      <a:r>
                        <a:rPr sz="1600" spc="-30" dirty="0">
                          <a:latin typeface="Arial MT"/>
                          <a:cs typeface="Arial MT"/>
                        </a:rPr>
                        <a:t> </a:t>
                      </a:r>
                      <a:r>
                        <a:rPr sz="1600" spc="-10" dirty="0">
                          <a:latin typeface="Arial MT"/>
                          <a:cs typeface="Arial MT"/>
                        </a:rPr>
                        <a:t>Management</a:t>
                      </a:r>
                      <a:endParaRPr sz="1600">
                        <a:latin typeface="Arial MT"/>
                        <a:cs typeface="Arial MT"/>
                      </a:endParaRPr>
                    </a:p>
                  </a:txBody>
                  <a:tcPr marL="0" marR="0" marT="123825"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a:lnSpc>
                          <a:spcPct val="100000"/>
                        </a:lnSpc>
                        <a:spcBef>
                          <a:spcPts val="15"/>
                        </a:spcBef>
                      </a:pPr>
                      <a:endParaRPr sz="1600">
                        <a:latin typeface="Times New Roman"/>
                        <a:cs typeface="Times New Roman"/>
                      </a:endParaRPr>
                    </a:p>
                    <a:p>
                      <a:pPr marL="287655" marR="930275">
                        <a:lnSpc>
                          <a:spcPct val="100000"/>
                        </a:lnSpc>
                      </a:pPr>
                      <a:r>
                        <a:rPr sz="1600" dirty="0">
                          <a:latin typeface="Arial MT"/>
                          <a:cs typeface="Arial MT"/>
                        </a:rPr>
                        <a:t>Retrospective</a:t>
                      </a:r>
                      <a:r>
                        <a:rPr sz="1600" spc="-60" dirty="0">
                          <a:latin typeface="Arial MT"/>
                          <a:cs typeface="Arial MT"/>
                        </a:rPr>
                        <a:t> </a:t>
                      </a:r>
                      <a:r>
                        <a:rPr sz="1600" dirty="0">
                          <a:latin typeface="Arial MT"/>
                          <a:cs typeface="Arial MT"/>
                        </a:rPr>
                        <a:t>observational</a:t>
                      </a:r>
                      <a:r>
                        <a:rPr sz="1600" spc="-50" dirty="0">
                          <a:latin typeface="Arial MT"/>
                          <a:cs typeface="Arial MT"/>
                        </a:rPr>
                        <a:t> </a:t>
                      </a:r>
                      <a:r>
                        <a:rPr sz="1600" dirty="0">
                          <a:latin typeface="Arial MT"/>
                          <a:cs typeface="Arial MT"/>
                        </a:rPr>
                        <a:t>registry</a:t>
                      </a:r>
                      <a:r>
                        <a:rPr sz="1600" spc="-45" dirty="0">
                          <a:latin typeface="Arial MT"/>
                          <a:cs typeface="Arial MT"/>
                        </a:rPr>
                        <a:t> </a:t>
                      </a:r>
                      <a:r>
                        <a:rPr sz="1600" dirty="0">
                          <a:latin typeface="Arial MT"/>
                          <a:cs typeface="Arial MT"/>
                        </a:rPr>
                        <a:t>study</a:t>
                      </a:r>
                      <a:r>
                        <a:rPr sz="1600" spc="-50" dirty="0">
                          <a:latin typeface="Arial MT"/>
                          <a:cs typeface="Arial MT"/>
                        </a:rPr>
                        <a:t> &amp; </a:t>
                      </a:r>
                      <a:r>
                        <a:rPr sz="1600" dirty="0">
                          <a:latin typeface="Arial MT"/>
                          <a:cs typeface="Arial MT"/>
                        </a:rPr>
                        <a:t>Retrospective</a:t>
                      </a:r>
                      <a:r>
                        <a:rPr sz="1600" spc="-55" dirty="0">
                          <a:latin typeface="Arial MT"/>
                          <a:cs typeface="Arial MT"/>
                        </a:rPr>
                        <a:t> </a:t>
                      </a:r>
                      <a:r>
                        <a:rPr sz="1600" dirty="0">
                          <a:latin typeface="Arial MT"/>
                          <a:cs typeface="Arial MT"/>
                        </a:rPr>
                        <a:t>observational</a:t>
                      </a:r>
                      <a:r>
                        <a:rPr sz="1600" spc="-45" dirty="0">
                          <a:latin typeface="Arial MT"/>
                          <a:cs typeface="Arial MT"/>
                        </a:rPr>
                        <a:t> </a:t>
                      </a:r>
                      <a:r>
                        <a:rPr sz="1600" dirty="0">
                          <a:latin typeface="Arial MT"/>
                          <a:cs typeface="Arial MT"/>
                        </a:rPr>
                        <a:t>study</a:t>
                      </a:r>
                      <a:r>
                        <a:rPr sz="1600" spc="-45" dirty="0">
                          <a:latin typeface="Arial MT"/>
                          <a:cs typeface="Arial MT"/>
                        </a:rPr>
                        <a:t> </a:t>
                      </a:r>
                      <a:r>
                        <a:rPr sz="1600" dirty="0">
                          <a:latin typeface="Arial MT"/>
                          <a:cs typeface="Arial MT"/>
                        </a:rPr>
                        <a:t>with</a:t>
                      </a:r>
                      <a:r>
                        <a:rPr sz="1600" spc="-45" dirty="0">
                          <a:latin typeface="Arial MT"/>
                          <a:cs typeface="Arial MT"/>
                        </a:rPr>
                        <a:t> </a:t>
                      </a:r>
                      <a:r>
                        <a:rPr sz="1600" spc="-10" dirty="0">
                          <a:latin typeface="Arial MT"/>
                          <a:cs typeface="Arial MT"/>
                        </a:rPr>
                        <a:t>limitations</a:t>
                      </a:r>
                      <a:endParaRPr sz="1600">
                        <a:latin typeface="Arial MT"/>
                        <a:cs typeface="Arial MT"/>
                      </a:endParaRPr>
                    </a:p>
                  </a:txBody>
                  <a:tcPr marL="0" marR="0" marT="1905"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a:lnSpc>
                          <a:spcPct val="100000"/>
                        </a:lnSpc>
                        <a:spcBef>
                          <a:spcPts val="975"/>
                        </a:spcBef>
                      </a:pPr>
                      <a:endParaRPr sz="1600">
                        <a:latin typeface="Times New Roman"/>
                        <a:cs typeface="Times New Roman"/>
                      </a:endParaRPr>
                    </a:p>
                    <a:p>
                      <a:pPr algn="ctr">
                        <a:lnSpc>
                          <a:spcPct val="100000"/>
                        </a:lnSpc>
                      </a:pPr>
                      <a:r>
                        <a:rPr sz="1600" b="1" spc="-10" dirty="0">
                          <a:latin typeface="Arial"/>
                          <a:cs typeface="Arial"/>
                        </a:rPr>
                        <a:t>C-</a:t>
                      </a:r>
                      <a:r>
                        <a:rPr sz="1600" b="1" spc="-25" dirty="0">
                          <a:latin typeface="Arial"/>
                          <a:cs typeface="Arial"/>
                        </a:rPr>
                        <a:t>LD</a:t>
                      </a:r>
                      <a:endParaRPr sz="1600">
                        <a:latin typeface="Arial"/>
                        <a:cs typeface="Arial"/>
                      </a:endParaRPr>
                    </a:p>
                  </a:txBody>
                  <a:tcPr marL="0" marR="0" marT="12382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A0C1E7"/>
                    </a:solidFill>
                  </a:tcPr>
                </a:tc>
                <a:extLst>
                  <a:ext uri="{0D108BD9-81ED-4DB2-BD59-A6C34878D82A}">
                    <a16:rowId xmlns:a16="http://schemas.microsoft.com/office/drawing/2014/main" val="10003"/>
                  </a:ext>
                </a:extLst>
              </a:tr>
            </a:tbl>
          </a:graphicData>
        </a:graphic>
      </p:graphicFrame>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24</a:t>
            </a:fld>
            <a:endParaRPr spc="-2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0" dirty="0">
                <a:solidFill>
                  <a:srgbClr val="756F6F"/>
                </a:solidFill>
              </a:rPr>
              <a:t> </a:t>
            </a:r>
            <a:r>
              <a:rPr sz="2000" dirty="0">
                <a:solidFill>
                  <a:srgbClr val="756F6F"/>
                </a:solidFill>
              </a:rPr>
              <a:t>18:</a:t>
            </a:r>
            <a:r>
              <a:rPr sz="2000" spc="-65" dirty="0">
                <a:solidFill>
                  <a:srgbClr val="756F6F"/>
                </a:solidFill>
              </a:rPr>
              <a:t> </a:t>
            </a:r>
            <a:r>
              <a:rPr sz="2000" spc="-10" dirty="0">
                <a:solidFill>
                  <a:srgbClr val="756F6F"/>
                </a:solidFill>
              </a:rPr>
              <a:t>Burns</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aphicFrame>
        <p:nvGraphicFramePr>
          <p:cNvPr id="4" name="object 4"/>
          <p:cNvGraphicFramePr>
            <a:graphicFrameLocks noGrp="1"/>
          </p:cNvGraphicFramePr>
          <p:nvPr/>
        </p:nvGraphicFramePr>
        <p:xfrm>
          <a:off x="821181" y="1514480"/>
          <a:ext cx="10652759" cy="4868545"/>
        </p:xfrm>
        <a:graphic>
          <a:graphicData uri="http://schemas.openxmlformats.org/drawingml/2006/table">
            <a:tbl>
              <a:tblPr firstRow="1" bandRow="1">
                <a:tableStyleId>{2D5ABB26-0587-4C30-8999-92F81FD0307C}</a:tableStyleId>
              </a:tblPr>
              <a:tblGrid>
                <a:gridCol w="1074420">
                  <a:extLst>
                    <a:ext uri="{9D8B030D-6E8A-4147-A177-3AD203B41FA5}">
                      <a16:colId xmlns:a16="http://schemas.microsoft.com/office/drawing/2014/main" val="20000"/>
                    </a:ext>
                  </a:extLst>
                </a:gridCol>
                <a:gridCol w="5692139">
                  <a:extLst>
                    <a:ext uri="{9D8B030D-6E8A-4147-A177-3AD203B41FA5}">
                      <a16:colId xmlns:a16="http://schemas.microsoft.com/office/drawing/2014/main" val="20001"/>
                    </a:ext>
                  </a:extLst>
                </a:gridCol>
                <a:gridCol w="3886200">
                  <a:extLst>
                    <a:ext uri="{9D8B030D-6E8A-4147-A177-3AD203B41FA5}">
                      <a16:colId xmlns:a16="http://schemas.microsoft.com/office/drawing/2014/main" val="20002"/>
                    </a:ext>
                  </a:extLst>
                </a:gridCol>
              </a:tblGrid>
              <a:tr h="751840">
                <a:tc>
                  <a:txBody>
                    <a:bodyPr/>
                    <a:lstStyle/>
                    <a:p>
                      <a:pPr marL="91440" marR="83185" indent="60960">
                        <a:lnSpc>
                          <a:spcPct val="100000"/>
                        </a:lnSpc>
                        <a:spcBef>
                          <a:spcPts val="994"/>
                        </a:spcBef>
                      </a:pPr>
                      <a:r>
                        <a:rPr sz="1600" b="1" dirty="0">
                          <a:latin typeface="Arial"/>
                          <a:cs typeface="Arial"/>
                        </a:rPr>
                        <a:t>Level</a:t>
                      </a:r>
                      <a:r>
                        <a:rPr sz="1600" b="1" spc="-20" dirty="0">
                          <a:latin typeface="Arial"/>
                          <a:cs typeface="Arial"/>
                        </a:rPr>
                        <a:t> </a:t>
                      </a:r>
                      <a:r>
                        <a:rPr sz="1600" b="1" spc="-25" dirty="0">
                          <a:latin typeface="Arial"/>
                          <a:cs typeface="Arial"/>
                        </a:rPr>
                        <a:t>of </a:t>
                      </a:r>
                      <a:r>
                        <a:rPr sz="1600" b="1" spc="-10" dirty="0">
                          <a:latin typeface="Arial"/>
                          <a:cs typeface="Arial"/>
                        </a:rPr>
                        <a:t>Evidence</a:t>
                      </a:r>
                      <a:endParaRPr sz="1600">
                        <a:latin typeface="Arial"/>
                        <a:cs typeface="Arial"/>
                      </a:endParaRPr>
                    </a:p>
                  </a:txBody>
                  <a:tcPr marL="0" marR="0" marT="12636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14"/>
                        </a:spcBef>
                      </a:pPr>
                      <a:endParaRPr sz="1600">
                        <a:latin typeface="Times New Roman"/>
                        <a:cs typeface="Times New Roman"/>
                      </a:endParaRPr>
                    </a:p>
                    <a:p>
                      <a:pPr marL="114300">
                        <a:lnSpc>
                          <a:spcPct val="100000"/>
                        </a:lnSpc>
                      </a:pPr>
                      <a:r>
                        <a:rPr sz="1600" b="1" dirty="0">
                          <a:latin typeface="Arial"/>
                          <a:cs typeface="Arial"/>
                        </a:rPr>
                        <a:t>AHA</a:t>
                      </a:r>
                      <a:r>
                        <a:rPr sz="1600" b="1" spc="-35" dirty="0">
                          <a:latin typeface="Arial"/>
                          <a:cs typeface="Arial"/>
                        </a:rPr>
                        <a:t> </a:t>
                      </a:r>
                      <a:r>
                        <a:rPr sz="1600" b="1" spc="-10" dirty="0">
                          <a:latin typeface="Arial"/>
                          <a:cs typeface="Arial"/>
                        </a:rPr>
                        <a:t>Recommendation</a:t>
                      </a:r>
                      <a:r>
                        <a:rPr sz="1600" b="1" spc="-40" dirty="0">
                          <a:latin typeface="Arial"/>
                          <a:cs typeface="Arial"/>
                        </a:rPr>
                        <a:t> </a:t>
                      </a:r>
                      <a:r>
                        <a:rPr sz="1600" b="1" dirty="0">
                          <a:latin typeface="Arial"/>
                          <a:cs typeface="Arial"/>
                        </a:rPr>
                        <a:t>System</a:t>
                      </a:r>
                      <a:r>
                        <a:rPr sz="1600" b="1" spc="-25" dirty="0">
                          <a:latin typeface="Arial"/>
                          <a:cs typeface="Arial"/>
                        </a:rPr>
                        <a:t> </a:t>
                      </a:r>
                      <a:r>
                        <a:rPr sz="1600" b="1" dirty="0">
                          <a:latin typeface="Arial"/>
                          <a:cs typeface="Arial"/>
                        </a:rPr>
                        <a:t>Terminology</a:t>
                      </a:r>
                      <a:r>
                        <a:rPr sz="1600" b="1" spc="-30" dirty="0">
                          <a:latin typeface="Arial"/>
                          <a:cs typeface="Arial"/>
                        </a:rPr>
                        <a:t> </a:t>
                      </a:r>
                      <a:r>
                        <a:rPr sz="1600" b="1" spc="-10" dirty="0">
                          <a:latin typeface="Arial"/>
                          <a:cs typeface="Arial"/>
                        </a:rPr>
                        <a:t>Explanation</a:t>
                      </a:r>
                      <a:endParaRPr sz="1600">
                        <a:latin typeface="Arial"/>
                        <a:cs typeface="Arial"/>
                      </a:endParaRPr>
                    </a:p>
                  </a:txBody>
                  <a:tcPr marL="0" marR="0" marT="146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14"/>
                        </a:spcBef>
                      </a:pPr>
                      <a:endParaRPr sz="1600">
                        <a:latin typeface="Times New Roman"/>
                        <a:cs typeface="Times New Roman"/>
                      </a:endParaRPr>
                    </a:p>
                    <a:p>
                      <a:pPr marL="158115">
                        <a:lnSpc>
                          <a:spcPct val="100000"/>
                        </a:lnSpc>
                      </a:pPr>
                      <a:r>
                        <a:rPr sz="1600" b="1" dirty="0">
                          <a:latin typeface="Arial"/>
                          <a:cs typeface="Arial"/>
                        </a:rPr>
                        <a:t>Why</a:t>
                      </a:r>
                      <a:r>
                        <a:rPr sz="1600" b="1" spc="-30" dirty="0">
                          <a:latin typeface="Arial"/>
                          <a:cs typeface="Arial"/>
                        </a:rPr>
                        <a:t> </a:t>
                      </a:r>
                      <a:r>
                        <a:rPr sz="1600" b="1" dirty="0">
                          <a:latin typeface="Arial"/>
                          <a:cs typeface="Arial"/>
                        </a:rPr>
                        <a:t>the</a:t>
                      </a:r>
                      <a:r>
                        <a:rPr sz="1600" b="1" spc="-30" dirty="0">
                          <a:latin typeface="Arial"/>
                          <a:cs typeface="Arial"/>
                        </a:rPr>
                        <a:t> </a:t>
                      </a:r>
                      <a:r>
                        <a:rPr sz="1600" b="1" dirty="0">
                          <a:latin typeface="Arial"/>
                          <a:cs typeface="Arial"/>
                        </a:rPr>
                        <a:t>AHA</a:t>
                      </a:r>
                      <a:r>
                        <a:rPr sz="1600" b="1" spc="-40" dirty="0">
                          <a:latin typeface="Arial"/>
                          <a:cs typeface="Arial"/>
                        </a:rPr>
                        <a:t> </a:t>
                      </a:r>
                      <a:r>
                        <a:rPr sz="1600" b="1" dirty="0">
                          <a:latin typeface="Arial"/>
                          <a:cs typeface="Arial"/>
                        </a:rPr>
                        <a:t>Classification</a:t>
                      </a:r>
                      <a:r>
                        <a:rPr sz="1600" b="1" spc="-20" dirty="0">
                          <a:latin typeface="Arial"/>
                          <a:cs typeface="Arial"/>
                        </a:rPr>
                        <a:t> </a:t>
                      </a:r>
                      <a:r>
                        <a:rPr sz="1600" b="1" spc="-10" dirty="0">
                          <a:latin typeface="Arial"/>
                          <a:cs typeface="Arial"/>
                        </a:rPr>
                        <a:t>System?</a:t>
                      </a:r>
                      <a:endParaRPr sz="1600">
                        <a:latin typeface="Arial"/>
                        <a:cs typeface="Arial"/>
                      </a:endParaRPr>
                    </a:p>
                  </a:txBody>
                  <a:tcPr marL="0" marR="0" marT="146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D2D3"/>
                    </a:solidFill>
                  </a:tcPr>
                </a:tc>
                <a:extLst>
                  <a:ext uri="{0D108BD9-81ED-4DB2-BD59-A6C34878D82A}">
                    <a16:rowId xmlns:a16="http://schemas.microsoft.com/office/drawing/2014/main" val="10000"/>
                  </a:ext>
                </a:extLst>
              </a:tr>
              <a:tr h="825500">
                <a:tc>
                  <a:txBody>
                    <a:bodyPr/>
                    <a:lstStyle/>
                    <a:p>
                      <a:pPr>
                        <a:lnSpc>
                          <a:spcPct val="100000"/>
                        </a:lnSpc>
                        <a:spcBef>
                          <a:spcPts val="760"/>
                        </a:spcBef>
                      </a:pPr>
                      <a:endParaRPr sz="1400">
                        <a:latin typeface="Times New Roman"/>
                        <a:cs typeface="Times New Roman"/>
                      </a:endParaRPr>
                    </a:p>
                    <a:p>
                      <a:pPr algn="ctr">
                        <a:lnSpc>
                          <a:spcPct val="100000"/>
                        </a:lnSpc>
                      </a:pPr>
                      <a:r>
                        <a:rPr sz="1400" b="1" spc="-50" dirty="0">
                          <a:latin typeface="Arial"/>
                          <a:cs typeface="Arial"/>
                        </a:rPr>
                        <a:t>A</a:t>
                      </a:r>
                      <a:endParaRPr sz="1400">
                        <a:latin typeface="Arial"/>
                        <a:cs typeface="Arial"/>
                      </a:endParaRPr>
                    </a:p>
                  </a:txBody>
                  <a:tcPr marL="0" marR="0" marT="965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a:txBody>
                    <a:bodyPr/>
                    <a:lstStyle/>
                    <a:p>
                      <a:pPr marL="287655" marR="723900">
                        <a:lnSpc>
                          <a:spcPct val="100000"/>
                        </a:lnSpc>
                        <a:spcBef>
                          <a:spcPts val="1530"/>
                        </a:spcBef>
                      </a:pPr>
                      <a:r>
                        <a:rPr sz="1400" dirty="0">
                          <a:latin typeface="Arial MT"/>
                          <a:cs typeface="Arial MT"/>
                        </a:rPr>
                        <a:t>Evidence</a:t>
                      </a:r>
                      <a:r>
                        <a:rPr sz="1400" spc="-35" dirty="0">
                          <a:latin typeface="Arial MT"/>
                          <a:cs typeface="Arial MT"/>
                        </a:rPr>
                        <a:t> </a:t>
                      </a:r>
                      <a:r>
                        <a:rPr sz="1400" dirty="0">
                          <a:latin typeface="Arial MT"/>
                          <a:cs typeface="Arial MT"/>
                        </a:rPr>
                        <a:t>from</a:t>
                      </a:r>
                      <a:r>
                        <a:rPr sz="1400" spc="-35" dirty="0">
                          <a:latin typeface="Arial MT"/>
                          <a:cs typeface="Arial MT"/>
                        </a:rPr>
                        <a:t> </a:t>
                      </a:r>
                      <a:r>
                        <a:rPr sz="1400" dirty="0">
                          <a:latin typeface="Arial MT"/>
                          <a:cs typeface="Arial MT"/>
                        </a:rPr>
                        <a:t>multiple</a:t>
                      </a:r>
                      <a:r>
                        <a:rPr sz="1400" spc="-35" dirty="0">
                          <a:latin typeface="Arial MT"/>
                          <a:cs typeface="Arial MT"/>
                        </a:rPr>
                        <a:t> </a:t>
                      </a:r>
                      <a:r>
                        <a:rPr sz="1400" dirty="0">
                          <a:latin typeface="Arial MT"/>
                          <a:cs typeface="Arial MT"/>
                        </a:rPr>
                        <a:t>randomized</a:t>
                      </a:r>
                      <a:r>
                        <a:rPr sz="1400" spc="-40" dirty="0">
                          <a:latin typeface="Arial MT"/>
                          <a:cs typeface="Arial MT"/>
                        </a:rPr>
                        <a:t> </a:t>
                      </a:r>
                      <a:r>
                        <a:rPr sz="1400" dirty="0">
                          <a:latin typeface="Arial MT"/>
                          <a:cs typeface="Arial MT"/>
                        </a:rPr>
                        <a:t>clinical</a:t>
                      </a:r>
                      <a:r>
                        <a:rPr sz="1400" spc="-25" dirty="0">
                          <a:latin typeface="Arial MT"/>
                          <a:cs typeface="Arial MT"/>
                        </a:rPr>
                        <a:t> </a:t>
                      </a:r>
                      <a:r>
                        <a:rPr sz="1400" dirty="0">
                          <a:latin typeface="Arial MT"/>
                          <a:cs typeface="Arial MT"/>
                        </a:rPr>
                        <a:t>trials</a:t>
                      </a:r>
                      <a:r>
                        <a:rPr sz="1400" spc="-35" dirty="0">
                          <a:latin typeface="Arial MT"/>
                          <a:cs typeface="Arial MT"/>
                        </a:rPr>
                        <a:t> </a:t>
                      </a:r>
                      <a:r>
                        <a:rPr sz="1400" dirty="0">
                          <a:latin typeface="Arial MT"/>
                          <a:cs typeface="Arial MT"/>
                        </a:rPr>
                        <a:t>(RCT)</a:t>
                      </a:r>
                      <a:r>
                        <a:rPr sz="1400" spc="-20" dirty="0">
                          <a:latin typeface="Arial MT"/>
                          <a:cs typeface="Arial MT"/>
                        </a:rPr>
                        <a:t> with </a:t>
                      </a:r>
                      <a:r>
                        <a:rPr sz="1400" dirty="0">
                          <a:latin typeface="Arial MT"/>
                          <a:cs typeface="Arial MT"/>
                        </a:rPr>
                        <a:t>concordant</a:t>
                      </a:r>
                      <a:r>
                        <a:rPr sz="1400" spc="-35" dirty="0">
                          <a:latin typeface="Arial MT"/>
                          <a:cs typeface="Arial MT"/>
                        </a:rPr>
                        <a:t> </a:t>
                      </a:r>
                      <a:r>
                        <a:rPr sz="1400" dirty="0">
                          <a:latin typeface="Arial MT"/>
                          <a:cs typeface="Arial MT"/>
                        </a:rPr>
                        <a:t>results</a:t>
                      </a:r>
                      <a:r>
                        <a:rPr sz="1400" spc="-30" dirty="0">
                          <a:latin typeface="Arial MT"/>
                          <a:cs typeface="Arial MT"/>
                        </a:rPr>
                        <a:t> </a:t>
                      </a:r>
                      <a:r>
                        <a:rPr sz="1400" dirty="0">
                          <a:latin typeface="Arial MT"/>
                          <a:cs typeface="Arial MT"/>
                        </a:rPr>
                        <a:t>or</a:t>
                      </a:r>
                      <a:r>
                        <a:rPr sz="1400" spc="-25" dirty="0">
                          <a:latin typeface="Arial MT"/>
                          <a:cs typeface="Arial MT"/>
                        </a:rPr>
                        <a:t> </a:t>
                      </a:r>
                      <a:r>
                        <a:rPr sz="1400" dirty="0">
                          <a:latin typeface="Arial MT"/>
                          <a:cs typeface="Arial MT"/>
                        </a:rPr>
                        <a:t>from</a:t>
                      </a:r>
                      <a:r>
                        <a:rPr sz="1400" spc="-30" dirty="0">
                          <a:latin typeface="Arial MT"/>
                          <a:cs typeface="Arial MT"/>
                        </a:rPr>
                        <a:t> </a:t>
                      </a:r>
                      <a:r>
                        <a:rPr sz="1400" b="1" spc="-10" dirty="0">
                          <a:latin typeface="Arial"/>
                          <a:cs typeface="Arial"/>
                        </a:rPr>
                        <a:t>HIGH-</a:t>
                      </a:r>
                      <a:r>
                        <a:rPr sz="1400" b="1" dirty="0">
                          <a:latin typeface="Arial"/>
                          <a:cs typeface="Arial"/>
                        </a:rPr>
                        <a:t>QUALITY</a:t>
                      </a:r>
                      <a:r>
                        <a:rPr sz="1400" b="1" spc="-5" dirty="0">
                          <a:latin typeface="Arial"/>
                          <a:cs typeface="Arial"/>
                        </a:rPr>
                        <a:t> </a:t>
                      </a:r>
                      <a:r>
                        <a:rPr sz="1400" spc="-10" dirty="0">
                          <a:latin typeface="Arial MT"/>
                          <a:cs typeface="Arial MT"/>
                        </a:rPr>
                        <a:t>meta-analyses.</a:t>
                      </a:r>
                      <a:endParaRPr sz="1400">
                        <a:latin typeface="Arial MT"/>
                        <a:cs typeface="Arial MT"/>
                      </a:endParaRPr>
                    </a:p>
                  </a:txBody>
                  <a:tcPr marL="0" marR="0" marT="1943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rowSpan="5">
                  <a:txBody>
                    <a:bodyPr/>
                    <a:lstStyle/>
                    <a:p>
                      <a:pPr marL="573405" marR="427355" indent="-285750">
                        <a:lnSpc>
                          <a:spcPct val="100000"/>
                        </a:lnSpc>
                        <a:spcBef>
                          <a:spcPts val="805"/>
                        </a:spcBef>
                        <a:buSzPct val="125000"/>
                        <a:buChar char="•"/>
                        <a:tabLst>
                          <a:tab pos="573405" algn="l"/>
                        </a:tabLst>
                      </a:pPr>
                      <a:r>
                        <a:rPr sz="1600" dirty="0">
                          <a:latin typeface="Arial MT"/>
                          <a:cs typeface="Arial MT"/>
                        </a:rPr>
                        <a:t>The</a:t>
                      </a:r>
                      <a:r>
                        <a:rPr sz="1600" spc="-20" dirty="0">
                          <a:latin typeface="Arial MT"/>
                          <a:cs typeface="Arial MT"/>
                        </a:rPr>
                        <a:t> </a:t>
                      </a:r>
                      <a:r>
                        <a:rPr sz="1600" dirty="0">
                          <a:latin typeface="Arial MT"/>
                          <a:cs typeface="Arial MT"/>
                        </a:rPr>
                        <a:t>level</a:t>
                      </a:r>
                      <a:r>
                        <a:rPr sz="1600" spc="-25" dirty="0">
                          <a:latin typeface="Arial MT"/>
                          <a:cs typeface="Arial MT"/>
                        </a:rPr>
                        <a:t> </a:t>
                      </a:r>
                      <a:r>
                        <a:rPr sz="1600" dirty="0">
                          <a:latin typeface="Arial MT"/>
                          <a:cs typeface="Arial MT"/>
                        </a:rPr>
                        <a:t>of </a:t>
                      </a:r>
                      <a:r>
                        <a:rPr sz="1600" spc="-10" dirty="0">
                          <a:latin typeface="Arial MT"/>
                          <a:cs typeface="Arial MT"/>
                        </a:rPr>
                        <a:t>evidence </a:t>
                      </a:r>
                      <a:r>
                        <a:rPr sz="1600" dirty="0">
                          <a:latin typeface="Arial MT"/>
                          <a:cs typeface="Arial MT"/>
                        </a:rPr>
                        <a:t>recommendations</a:t>
                      </a:r>
                      <a:r>
                        <a:rPr sz="1600" spc="-35" dirty="0">
                          <a:latin typeface="Arial MT"/>
                          <a:cs typeface="Arial MT"/>
                        </a:rPr>
                        <a:t> </a:t>
                      </a:r>
                      <a:r>
                        <a:rPr sz="1600" dirty="0">
                          <a:latin typeface="Arial MT"/>
                          <a:cs typeface="Arial MT"/>
                        </a:rPr>
                        <a:t>allow</a:t>
                      </a:r>
                      <a:r>
                        <a:rPr sz="1600" spc="-50" dirty="0">
                          <a:latin typeface="Arial MT"/>
                          <a:cs typeface="Arial MT"/>
                        </a:rPr>
                        <a:t> </a:t>
                      </a:r>
                      <a:r>
                        <a:rPr sz="1600" spc="-10" dirty="0">
                          <a:latin typeface="Arial MT"/>
                          <a:cs typeface="Arial MT"/>
                        </a:rPr>
                        <a:t>readers </a:t>
                      </a:r>
                      <a:r>
                        <a:rPr sz="1600" dirty="0">
                          <a:latin typeface="Arial MT"/>
                          <a:cs typeface="Arial MT"/>
                        </a:rPr>
                        <a:t>to</a:t>
                      </a:r>
                      <a:r>
                        <a:rPr sz="1600" spc="-35" dirty="0">
                          <a:latin typeface="Arial MT"/>
                          <a:cs typeface="Arial MT"/>
                        </a:rPr>
                        <a:t> </a:t>
                      </a:r>
                      <a:r>
                        <a:rPr sz="1600" dirty="0">
                          <a:latin typeface="Arial MT"/>
                          <a:cs typeface="Arial MT"/>
                        </a:rPr>
                        <a:t>quickly</a:t>
                      </a:r>
                      <a:r>
                        <a:rPr sz="1600" spc="-40" dirty="0">
                          <a:latin typeface="Arial MT"/>
                          <a:cs typeface="Arial MT"/>
                        </a:rPr>
                        <a:t> </a:t>
                      </a:r>
                      <a:r>
                        <a:rPr sz="1600" dirty="0">
                          <a:latin typeface="Arial MT"/>
                          <a:cs typeface="Arial MT"/>
                        </a:rPr>
                        <a:t>glean</a:t>
                      </a:r>
                      <a:r>
                        <a:rPr sz="1600" spc="-55" dirty="0">
                          <a:latin typeface="Arial MT"/>
                          <a:cs typeface="Arial MT"/>
                        </a:rPr>
                        <a:t> </a:t>
                      </a:r>
                      <a:r>
                        <a:rPr sz="1600" dirty="0">
                          <a:latin typeface="Arial MT"/>
                          <a:cs typeface="Arial MT"/>
                        </a:rPr>
                        <a:t>information</a:t>
                      </a:r>
                      <a:r>
                        <a:rPr sz="1600" spc="-25" dirty="0">
                          <a:latin typeface="Arial MT"/>
                          <a:cs typeface="Arial MT"/>
                        </a:rPr>
                        <a:t> on </a:t>
                      </a:r>
                      <a:r>
                        <a:rPr sz="1600" dirty="0">
                          <a:latin typeface="Arial MT"/>
                          <a:cs typeface="Arial MT"/>
                        </a:rPr>
                        <a:t>the</a:t>
                      </a:r>
                      <a:r>
                        <a:rPr sz="1600" spc="-50" dirty="0">
                          <a:latin typeface="Arial MT"/>
                          <a:cs typeface="Arial MT"/>
                        </a:rPr>
                        <a:t> </a:t>
                      </a:r>
                      <a:r>
                        <a:rPr sz="1600" dirty="0">
                          <a:latin typeface="Arial MT"/>
                          <a:cs typeface="Arial MT"/>
                        </a:rPr>
                        <a:t>strength,</a:t>
                      </a:r>
                      <a:r>
                        <a:rPr sz="1600" spc="-35" dirty="0">
                          <a:latin typeface="Arial MT"/>
                          <a:cs typeface="Arial MT"/>
                        </a:rPr>
                        <a:t> </a:t>
                      </a:r>
                      <a:r>
                        <a:rPr sz="1600" dirty="0">
                          <a:latin typeface="Arial MT"/>
                          <a:cs typeface="Arial MT"/>
                        </a:rPr>
                        <a:t>certainty,</a:t>
                      </a:r>
                      <a:r>
                        <a:rPr sz="1600" spc="-35" dirty="0">
                          <a:latin typeface="Arial MT"/>
                          <a:cs typeface="Arial MT"/>
                        </a:rPr>
                        <a:t> </a:t>
                      </a:r>
                      <a:r>
                        <a:rPr sz="1600" spc="-25" dirty="0">
                          <a:latin typeface="Arial MT"/>
                          <a:cs typeface="Arial MT"/>
                        </a:rPr>
                        <a:t>and </a:t>
                      </a:r>
                      <a:r>
                        <a:rPr sz="1600" dirty="0">
                          <a:latin typeface="Arial MT"/>
                          <a:cs typeface="Arial MT"/>
                        </a:rPr>
                        <a:t>quality</a:t>
                      </a:r>
                      <a:r>
                        <a:rPr sz="1600" spc="-30" dirty="0">
                          <a:latin typeface="Arial MT"/>
                          <a:cs typeface="Arial MT"/>
                        </a:rPr>
                        <a:t> </a:t>
                      </a:r>
                      <a:r>
                        <a:rPr sz="1600" dirty="0">
                          <a:latin typeface="Arial MT"/>
                          <a:cs typeface="Arial MT"/>
                        </a:rPr>
                        <a:t>of</a:t>
                      </a:r>
                      <a:r>
                        <a:rPr sz="1600" spc="-15" dirty="0">
                          <a:latin typeface="Arial MT"/>
                          <a:cs typeface="Arial MT"/>
                        </a:rPr>
                        <a:t> </a:t>
                      </a:r>
                      <a:r>
                        <a:rPr sz="1600" dirty="0">
                          <a:latin typeface="Arial MT"/>
                          <a:cs typeface="Arial MT"/>
                        </a:rPr>
                        <a:t>evidence</a:t>
                      </a:r>
                      <a:r>
                        <a:rPr sz="1600" spc="-45" dirty="0">
                          <a:latin typeface="Arial MT"/>
                          <a:cs typeface="Arial MT"/>
                        </a:rPr>
                        <a:t> </a:t>
                      </a:r>
                      <a:r>
                        <a:rPr sz="1600" spc="-10" dirty="0">
                          <a:latin typeface="Arial MT"/>
                          <a:cs typeface="Arial MT"/>
                        </a:rPr>
                        <a:t>supporting </a:t>
                      </a:r>
                      <a:r>
                        <a:rPr sz="1600" dirty="0">
                          <a:latin typeface="Arial MT"/>
                          <a:cs typeface="Arial MT"/>
                        </a:rPr>
                        <a:t>each</a:t>
                      </a:r>
                      <a:r>
                        <a:rPr sz="1600" spc="-25" dirty="0">
                          <a:latin typeface="Arial MT"/>
                          <a:cs typeface="Arial MT"/>
                        </a:rPr>
                        <a:t> </a:t>
                      </a:r>
                      <a:r>
                        <a:rPr sz="1600" spc="-10" dirty="0">
                          <a:latin typeface="Arial MT"/>
                          <a:cs typeface="Arial MT"/>
                        </a:rPr>
                        <a:t>recommendation.</a:t>
                      </a:r>
                      <a:endParaRPr sz="1600">
                        <a:latin typeface="Arial MT"/>
                        <a:cs typeface="Arial MT"/>
                      </a:endParaRPr>
                    </a:p>
                    <a:p>
                      <a:pPr>
                        <a:lnSpc>
                          <a:spcPct val="100000"/>
                        </a:lnSpc>
                        <a:spcBef>
                          <a:spcPts val="75"/>
                        </a:spcBef>
                        <a:buFont typeface="Arial MT"/>
                        <a:buChar char="•"/>
                      </a:pPr>
                      <a:endParaRPr sz="1600">
                        <a:latin typeface="Times New Roman"/>
                        <a:cs typeface="Times New Roman"/>
                      </a:endParaRPr>
                    </a:p>
                    <a:p>
                      <a:pPr marL="573405" marR="300990" indent="-285750">
                        <a:lnSpc>
                          <a:spcPct val="100000"/>
                        </a:lnSpc>
                        <a:spcBef>
                          <a:spcPts val="5"/>
                        </a:spcBef>
                        <a:buSzPct val="125000"/>
                        <a:buChar char="•"/>
                        <a:tabLst>
                          <a:tab pos="573405" algn="l"/>
                        </a:tabLst>
                      </a:pPr>
                      <a:r>
                        <a:rPr sz="1600" dirty="0">
                          <a:latin typeface="Arial MT"/>
                          <a:cs typeface="Arial MT"/>
                        </a:rPr>
                        <a:t>A</a:t>
                      </a:r>
                      <a:r>
                        <a:rPr sz="1600" spc="-30" dirty="0">
                          <a:latin typeface="Arial MT"/>
                          <a:cs typeface="Arial MT"/>
                        </a:rPr>
                        <a:t> </a:t>
                      </a:r>
                      <a:r>
                        <a:rPr sz="1600" dirty="0">
                          <a:latin typeface="Arial MT"/>
                          <a:cs typeface="Arial MT"/>
                        </a:rPr>
                        <a:t>recommendation</a:t>
                      </a:r>
                      <a:r>
                        <a:rPr sz="1600" spc="-10" dirty="0">
                          <a:latin typeface="Arial MT"/>
                          <a:cs typeface="Arial MT"/>
                        </a:rPr>
                        <a:t> </a:t>
                      </a:r>
                      <a:r>
                        <a:rPr sz="1600" dirty="0">
                          <a:latin typeface="Arial MT"/>
                          <a:cs typeface="Arial MT"/>
                        </a:rPr>
                        <a:t>with</a:t>
                      </a:r>
                      <a:r>
                        <a:rPr sz="1600" spc="-35" dirty="0">
                          <a:latin typeface="Arial MT"/>
                          <a:cs typeface="Arial MT"/>
                        </a:rPr>
                        <a:t> </a:t>
                      </a:r>
                      <a:r>
                        <a:rPr sz="1600" dirty="0">
                          <a:latin typeface="Arial MT"/>
                          <a:cs typeface="Arial MT"/>
                        </a:rPr>
                        <a:t>Level</a:t>
                      </a:r>
                      <a:r>
                        <a:rPr sz="1600" spc="-25" dirty="0">
                          <a:latin typeface="Arial MT"/>
                          <a:cs typeface="Arial MT"/>
                        </a:rPr>
                        <a:t> of </a:t>
                      </a:r>
                      <a:r>
                        <a:rPr sz="1600" dirty="0">
                          <a:latin typeface="Arial MT"/>
                          <a:cs typeface="Arial MT"/>
                        </a:rPr>
                        <a:t>Evidence</a:t>
                      </a:r>
                      <a:r>
                        <a:rPr sz="1600" spc="-40" dirty="0">
                          <a:latin typeface="Arial MT"/>
                          <a:cs typeface="Arial MT"/>
                        </a:rPr>
                        <a:t> </a:t>
                      </a:r>
                      <a:r>
                        <a:rPr sz="1600" dirty="0">
                          <a:latin typeface="Arial MT"/>
                          <a:cs typeface="Arial MT"/>
                        </a:rPr>
                        <a:t>(LOE)</a:t>
                      </a:r>
                      <a:r>
                        <a:rPr sz="1600" spc="-10" dirty="0">
                          <a:latin typeface="Arial MT"/>
                          <a:cs typeface="Arial MT"/>
                        </a:rPr>
                        <a:t> </a:t>
                      </a:r>
                      <a:r>
                        <a:rPr sz="1600" dirty="0">
                          <a:latin typeface="Arial MT"/>
                          <a:cs typeface="Arial MT"/>
                        </a:rPr>
                        <a:t>C</a:t>
                      </a:r>
                      <a:r>
                        <a:rPr sz="1600" spc="-20" dirty="0">
                          <a:latin typeface="Arial MT"/>
                          <a:cs typeface="Arial MT"/>
                        </a:rPr>
                        <a:t> </a:t>
                      </a:r>
                      <a:r>
                        <a:rPr sz="1600" dirty="0">
                          <a:latin typeface="Arial MT"/>
                          <a:cs typeface="Arial MT"/>
                        </a:rPr>
                        <a:t>does</a:t>
                      </a:r>
                      <a:r>
                        <a:rPr sz="1600" spc="-20" dirty="0">
                          <a:latin typeface="Arial MT"/>
                          <a:cs typeface="Arial MT"/>
                        </a:rPr>
                        <a:t> </a:t>
                      </a:r>
                      <a:r>
                        <a:rPr sz="1600" dirty="0">
                          <a:latin typeface="Arial MT"/>
                          <a:cs typeface="Arial MT"/>
                        </a:rPr>
                        <a:t>not</a:t>
                      </a:r>
                      <a:r>
                        <a:rPr sz="1600" spc="-5" dirty="0">
                          <a:latin typeface="Arial MT"/>
                          <a:cs typeface="Arial MT"/>
                        </a:rPr>
                        <a:t> </a:t>
                      </a:r>
                      <a:r>
                        <a:rPr sz="1600" spc="-10" dirty="0">
                          <a:latin typeface="Arial MT"/>
                          <a:cs typeface="Arial MT"/>
                        </a:rPr>
                        <a:t>imply </a:t>
                      </a:r>
                      <a:r>
                        <a:rPr sz="1600" dirty="0">
                          <a:latin typeface="Arial MT"/>
                          <a:cs typeface="Arial MT"/>
                        </a:rPr>
                        <a:t>that</a:t>
                      </a:r>
                      <a:r>
                        <a:rPr sz="1600" spc="-20" dirty="0">
                          <a:latin typeface="Arial MT"/>
                          <a:cs typeface="Arial MT"/>
                        </a:rPr>
                        <a:t> </a:t>
                      </a:r>
                      <a:r>
                        <a:rPr sz="1600" dirty="0">
                          <a:latin typeface="Arial MT"/>
                          <a:cs typeface="Arial MT"/>
                        </a:rPr>
                        <a:t>the</a:t>
                      </a:r>
                      <a:r>
                        <a:rPr sz="1600" spc="-30" dirty="0">
                          <a:latin typeface="Arial MT"/>
                          <a:cs typeface="Arial MT"/>
                        </a:rPr>
                        <a:t> </a:t>
                      </a:r>
                      <a:r>
                        <a:rPr sz="1600" dirty="0">
                          <a:latin typeface="Arial MT"/>
                          <a:cs typeface="Arial MT"/>
                        </a:rPr>
                        <a:t>recommendation</a:t>
                      </a:r>
                      <a:r>
                        <a:rPr sz="1600" spc="-25" dirty="0">
                          <a:latin typeface="Arial MT"/>
                          <a:cs typeface="Arial MT"/>
                        </a:rPr>
                        <a:t> is</a:t>
                      </a:r>
                      <a:r>
                        <a:rPr sz="1600" spc="500" dirty="0">
                          <a:latin typeface="Arial MT"/>
                          <a:cs typeface="Arial MT"/>
                        </a:rPr>
                        <a:t> </a:t>
                      </a:r>
                      <a:r>
                        <a:rPr sz="1600" spc="-10" dirty="0">
                          <a:latin typeface="Arial MT"/>
                          <a:cs typeface="Arial MT"/>
                        </a:rPr>
                        <a:t>weak.</a:t>
                      </a:r>
                      <a:endParaRPr sz="1600">
                        <a:latin typeface="Arial MT"/>
                        <a:cs typeface="Arial MT"/>
                      </a:endParaRPr>
                    </a:p>
                    <a:p>
                      <a:pPr>
                        <a:lnSpc>
                          <a:spcPct val="100000"/>
                        </a:lnSpc>
                        <a:spcBef>
                          <a:spcPts val="75"/>
                        </a:spcBef>
                        <a:buFont typeface="Arial MT"/>
                        <a:buChar char="•"/>
                      </a:pPr>
                      <a:endParaRPr sz="1600">
                        <a:latin typeface="Times New Roman"/>
                        <a:cs typeface="Times New Roman"/>
                      </a:endParaRPr>
                    </a:p>
                    <a:p>
                      <a:pPr marL="573405" marR="343535" indent="-285750">
                        <a:lnSpc>
                          <a:spcPct val="100000"/>
                        </a:lnSpc>
                        <a:spcBef>
                          <a:spcPts val="5"/>
                        </a:spcBef>
                        <a:buSzPct val="125000"/>
                        <a:buChar char="•"/>
                        <a:tabLst>
                          <a:tab pos="573405" algn="l"/>
                        </a:tabLst>
                      </a:pPr>
                      <a:r>
                        <a:rPr sz="1600" dirty="0">
                          <a:latin typeface="Arial MT"/>
                          <a:cs typeface="Arial MT"/>
                        </a:rPr>
                        <a:t>Although,</a:t>
                      </a:r>
                      <a:r>
                        <a:rPr sz="1600" spc="-25" dirty="0">
                          <a:latin typeface="Arial MT"/>
                          <a:cs typeface="Arial MT"/>
                        </a:rPr>
                        <a:t> </a:t>
                      </a:r>
                      <a:r>
                        <a:rPr sz="1600" dirty="0">
                          <a:latin typeface="Arial MT"/>
                          <a:cs typeface="Arial MT"/>
                        </a:rPr>
                        <a:t>RCTs</a:t>
                      </a:r>
                      <a:r>
                        <a:rPr sz="1600" spc="-30" dirty="0">
                          <a:latin typeface="Arial MT"/>
                          <a:cs typeface="Arial MT"/>
                        </a:rPr>
                        <a:t> </a:t>
                      </a:r>
                      <a:r>
                        <a:rPr sz="1600" dirty="0">
                          <a:latin typeface="Arial MT"/>
                          <a:cs typeface="Arial MT"/>
                        </a:rPr>
                        <a:t>are</a:t>
                      </a:r>
                      <a:r>
                        <a:rPr sz="1600" spc="-25" dirty="0">
                          <a:latin typeface="Arial MT"/>
                          <a:cs typeface="Arial MT"/>
                        </a:rPr>
                        <a:t> </a:t>
                      </a:r>
                      <a:r>
                        <a:rPr sz="1600" spc="-10" dirty="0">
                          <a:latin typeface="Arial MT"/>
                          <a:cs typeface="Arial MT"/>
                        </a:rPr>
                        <a:t>unavailable, </a:t>
                      </a:r>
                      <a:r>
                        <a:rPr sz="1600" dirty="0">
                          <a:latin typeface="Arial MT"/>
                          <a:cs typeface="Arial MT"/>
                        </a:rPr>
                        <a:t>there</a:t>
                      </a:r>
                      <a:r>
                        <a:rPr sz="1600" spc="-10" dirty="0">
                          <a:latin typeface="Arial MT"/>
                          <a:cs typeface="Arial MT"/>
                        </a:rPr>
                        <a:t> </a:t>
                      </a:r>
                      <a:r>
                        <a:rPr sz="1600" dirty="0">
                          <a:latin typeface="Arial MT"/>
                          <a:cs typeface="Arial MT"/>
                        </a:rPr>
                        <a:t>may be</a:t>
                      </a:r>
                      <a:r>
                        <a:rPr sz="1600" spc="-15" dirty="0">
                          <a:latin typeface="Arial MT"/>
                          <a:cs typeface="Arial MT"/>
                        </a:rPr>
                        <a:t> </a:t>
                      </a:r>
                      <a:r>
                        <a:rPr sz="1600" dirty="0">
                          <a:latin typeface="Arial MT"/>
                          <a:cs typeface="Arial MT"/>
                        </a:rPr>
                        <a:t>a</a:t>
                      </a:r>
                      <a:r>
                        <a:rPr sz="1600" spc="-15" dirty="0">
                          <a:latin typeface="Arial MT"/>
                          <a:cs typeface="Arial MT"/>
                        </a:rPr>
                        <a:t> </a:t>
                      </a:r>
                      <a:r>
                        <a:rPr sz="1600" dirty="0">
                          <a:latin typeface="Arial MT"/>
                          <a:cs typeface="Arial MT"/>
                        </a:rPr>
                        <a:t>very</a:t>
                      </a:r>
                      <a:r>
                        <a:rPr sz="1600" spc="-10" dirty="0">
                          <a:latin typeface="Arial MT"/>
                          <a:cs typeface="Arial MT"/>
                        </a:rPr>
                        <a:t> </a:t>
                      </a:r>
                      <a:r>
                        <a:rPr sz="1600" dirty="0">
                          <a:latin typeface="Arial MT"/>
                          <a:cs typeface="Arial MT"/>
                        </a:rPr>
                        <a:t>clear</a:t>
                      </a:r>
                      <a:r>
                        <a:rPr sz="1600" spc="-5" dirty="0">
                          <a:latin typeface="Arial MT"/>
                          <a:cs typeface="Arial MT"/>
                        </a:rPr>
                        <a:t> </a:t>
                      </a:r>
                      <a:r>
                        <a:rPr sz="1600" spc="-10" dirty="0">
                          <a:latin typeface="Arial MT"/>
                          <a:cs typeface="Arial MT"/>
                        </a:rPr>
                        <a:t>clinical </a:t>
                      </a:r>
                      <a:r>
                        <a:rPr sz="1600" dirty="0">
                          <a:latin typeface="Arial MT"/>
                          <a:cs typeface="Arial MT"/>
                        </a:rPr>
                        <a:t>consensus</a:t>
                      </a:r>
                      <a:r>
                        <a:rPr sz="1600" spc="-40" dirty="0">
                          <a:latin typeface="Arial MT"/>
                          <a:cs typeface="Arial MT"/>
                        </a:rPr>
                        <a:t> </a:t>
                      </a:r>
                      <a:r>
                        <a:rPr sz="1600" dirty="0">
                          <a:latin typeface="Arial MT"/>
                          <a:cs typeface="Arial MT"/>
                        </a:rPr>
                        <a:t>that</a:t>
                      </a:r>
                      <a:r>
                        <a:rPr sz="1600" spc="-10" dirty="0">
                          <a:latin typeface="Arial MT"/>
                          <a:cs typeface="Arial MT"/>
                        </a:rPr>
                        <a:t> </a:t>
                      </a:r>
                      <a:r>
                        <a:rPr sz="1600" dirty="0">
                          <a:latin typeface="Arial MT"/>
                          <a:cs typeface="Arial MT"/>
                        </a:rPr>
                        <a:t>a</a:t>
                      </a:r>
                      <a:r>
                        <a:rPr sz="1600" spc="-25" dirty="0">
                          <a:latin typeface="Arial MT"/>
                          <a:cs typeface="Arial MT"/>
                        </a:rPr>
                        <a:t> </a:t>
                      </a:r>
                      <a:r>
                        <a:rPr sz="1600" dirty="0">
                          <a:latin typeface="Arial MT"/>
                          <a:cs typeface="Arial MT"/>
                        </a:rPr>
                        <a:t>particular</a:t>
                      </a:r>
                      <a:r>
                        <a:rPr sz="1600" spc="-20" dirty="0">
                          <a:latin typeface="Arial MT"/>
                          <a:cs typeface="Arial MT"/>
                        </a:rPr>
                        <a:t> test </a:t>
                      </a:r>
                      <a:r>
                        <a:rPr sz="1600" dirty="0">
                          <a:latin typeface="Arial MT"/>
                          <a:cs typeface="Arial MT"/>
                        </a:rPr>
                        <a:t>or</a:t>
                      </a:r>
                      <a:r>
                        <a:rPr sz="1600" spc="-15" dirty="0">
                          <a:latin typeface="Arial MT"/>
                          <a:cs typeface="Arial MT"/>
                        </a:rPr>
                        <a:t> </a:t>
                      </a:r>
                      <a:r>
                        <a:rPr sz="1600" dirty="0">
                          <a:latin typeface="Arial MT"/>
                          <a:cs typeface="Arial MT"/>
                        </a:rPr>
                        <a:t>therapy</a:t>
                      </a:r>
                      <a:r>
                        <a:rPr sz="1600" spc="-15" dirty="0">
                          <a:latin typeface="Arial MT"/>
                          <a:cs typeface="Arial MT"/>
                        </a:rPr>
                        <a:t> </a:t>
                      </a:r>
                      <a:r>
                        <a:rPr sz="1600" dirty="0">
                          <a:latin typeface="Arial MT"/>
                          <a:cs typeface="Arial MT"/>
                        </a:rPr>
                        <a:t>is</a:t>
                      </a:r>
                      <a:r>
                        <a:rPr sz="1600" spc="-20" dirty="0">
                          <a:latin typeface="Arial MT"/>
                          <a:cs typeface="Arial MT"/>
                        </a:rPr>
                        <a:t> </a:t>
                      </a:r>
                      <a:r>
                        <a:rPr sz="1600" dirty="0">
                          <a:latin typeface="Arial MT"/>
                          <a:cs typeface="Arial MT"/>
                        </a:rPr>
                        <a:t>useful</a:t>
                      </a:r>
                      <a:r>
                        <a:rPr sz="1600" spc="-30" dirty="0">
                          <a:latin typeface="Arial MT"/>
                          <a:cs typeface="Arial MT"/>
                        </a:rPr>
                        <a:t> </a:t>
                      </a:r>
                      <a:r>
                        <a:rPr sz="1600" dirty="0">
                          <a:latin typeface="Arial MT"/>
                          <a:cs typeface="Arial MT"/>
                        </a:rPr>
                        <a:t>or</a:t>
                      </a:r>
                      <a:r>
                        <a:rPr sz="1600" spc="-10" dirty="0">
                          <a:latin typeface="Arial MT"/>
                          <a:cs typeface="Arial MT"/>
                        </a:rPr>
                        <a:t> effective.</a:t>
                      </a:r>
                      <a:endParaRPr sz="1600">
                        <a:latin typeface="Arial MT"/>
                        <a:cs typeface="Arial MT"/>
                      </a:endParaRPr>
                    </a:p>
                  </a:txBody>
                  <a:tcPr marL="0" marR="0" marT="1022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855980">
                <a:tc>
                  <a:txBody>
                    <a:bodyPr/>
                    <a:lstStyle/>
                    <a:p>
                      <a:pPr>
                        <a:lnSpc>
                          <a:spcPct val="100000"/>
                        </a:lnSpc>
                        <a:spcBef>
                          <a:spcPts val="880"/>
                        </a:spcBef>
                      </a:pPr>
                      <a:endParaRPr sz="1400">
                        <a:latin typeface="Times New Roman"/>
                        <a:cs typeface="Times New Roman"/>
                      </a:endParaRPr>
                    </a:p>
                    <a:p>
                      <a:pPr algn="ctr">
                        <a:lnSpc>
                          <a:spcPct val="100000"/>
                        </a:lnSpc>
                      </a:pPr>
                      <a:r>
                        <a:rPr sz="1400" b="1" spc="-10" dirty="0">
                          <a:latin typeface="Arial"/>
                          <a:cs typeface="Arial"/>
                        </a:rPr>
                        <a:t>B-</a:t>
                      </a:r>
                      <a:r>
                        <a:rPr sz="1400" b="1" spc="-50" dirty="0">
                          <a:latin typeface="Arial"/>
                          <a:cs typeface="Arial"/>
                        </a:rPr>
                        <a:t>R</a:t>
                      </a:r>
                      <a:endParaRPr sz="1400">
                        <a:latin typeface="Arial"/>
                        <a:cs typeface="Arial"/>
                      </a:endParaRPr>
                    </a:p>
                  </a:txBody>
                  <a:tcPr marL="0" marR="0" marT="1117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726440">
                        <a:lnSpc>
                          <a:spcPct val="100000"/>
                        </a:lnSpc>
                        <a:spcBef>
                          <a:spcPts val="810"/>
                        </a:spcBef>
                      </a:pPr>
                      <a:r>
                        <a:rPr sz="1400" dirty="0">
                          <a:latin typeface="Arial MT"/>
                          <a:cs typeface="Arial MT"/>
                        </a:rPr>
                        <a:t>Evidence</a:t>
                      </a:r>
                      <a:r>
                        <a:rPr sz="1400" spc="-15" dirty="0">
                          <a:latin typeface="Arial MT"/>
                          <a:cs typeface="Arial MT"/>
                        </a:rPr>
                        <a:t> </a:t>
                      </a:r>
                      <a:r>
                        <a:rPr sz="1400" dirty="0">
                          <a:latin typeface="Arial MT"/>
                          <a:cs typeface="Arial MT"/>
                        </a:rPr>
                        <a:t>from</a:t>
                      </a:r>
                      <a:r>
                        <a:rPr sz="1400" spc="-20" dirty="0">
                          <a:latin typeface="Arial MT"/>
                          <a:cs typeface="Arial MT"/>
                        </a:rPr>
                        <a:t> </a:t>
                      </a:r>
                      <a:r>
                        <a:rPr sz="1400" spc="-10" dirty="0">
                          <a:latin typeface="Arial MT"/>
                          <a:cs typeface="Arial MT"/>
                        </a:rPr>
                        <a:t>moderate-</a:t>
                      </a:r>
                      <a:r>
                        <a:rPr sz="1400" dirty="0">
                          <a:latin typeface="Arial MT"/>
                          <a:cs typeface="Arial MT"/>
                        </a:rPr>
                        <a:t>quality</a:t>
                      </a:r>
                      <a:r>
                        <a:rPr sz="1400" spc="-20" dirty="0">
                          <a:latin typeface="Arial MT"/>
                          <a:cs typeface="Arial MT"/>
                        </a:rPr>
                        <a:t> </a:t>
                      </a:r>
                      <a:r>
                        <a:rPr sz="1400" dirty="0">
                          <a:latin typeface="Arial MT"/>
                          <a:cs typeface="Arial MT"/>
                        </a:rPr>
                        <a:t>trials,</a:t>
                      </a:r>
                      <a:r>
                        <a:rPr sz="1400" spc="-15" dirty="0">
                          <a:latin typeface="Arial MT"/>
                          <a:cs typeface="Arial MT"/>
                        </a:rPr>
                        <a:t> </a:t>
                      </a:r>
                      <a:r>
                        <a:rPr sz="1400" dirty="0">
                          <a:latin typeface="Arial MT"/>
                          <a:cs typeface="Arial MT"/>
                        </a:rPr>
                        <a:t>or</a:t>
                      </a:r>
                      <a:r>
                        <a:rPr sz="1400" spc="-10" dirty="0">
                          <a:latin typeface="Arial MT"/>
                          <a:cs typeface="Arial MT"/>
                        </a:rPr>
                        <a:t> </a:t>
                      </a:r>
                      <a:r>
                        <a:rPr sz="1400" dirty="0">
                          <a:latin typeface="Arial MT"/>
                          <a:cs typeface="Arial MT"/>
                        </a:rPr>
                        <a:t>a</a:t>
                      </a:r>
                      <a:r>
                        <a:rPr sz="1400" spc="-10" dirty="0">
                          <a:latin typeface="Arial MT"/>
                          <a:cs typeface="Arial MT"/>
                        </a:rPr>
                        <a:t> meta-</a:t>
                      </a:r>
                      <a:r>
                        <a:rPr sz="1400" dirty="0">
                          <a:latin typeface="Arial MT"/>
                          <a:cs typeface="Arial MT"/>
                        </a:rPr>
                        <a:t>analysis</a:t>
                      </a:r>
                      <a:r>
                        <a:rPr sz="1400" spc="-20" dirty="0">
                          <a:latin typeface="Arial MT"/>
                          <a:cs typeface="Arial MT"/>
                        </a:rPr>
                        <a:t> </a:t>
                      </a:r>
                      <a:r>
                        <a:rPr sz="1400" spc="-25" dirty="0">
                          <a:latin typeface="Arial MT"/>
                          <a:cs typeface="Arial MT"/>
                        </a:rPr>
                        <a:t>of </a:t>
                      </a:r>
                      <a:r>
                        <a:rPr sz="1400" dirty="0">
                          <a:latin typeface="Arial MT"/>
                          <a:cs typeface="Arial MT"/>
                        </a:rPr>
                        <a:t>moderate</a:t>
                      </a:r>
                      <a:r>
                        <a:rPr sz="1400" spc="-40" dirty="0">
                          <a:latin typeface="Arial MT"/>
                          <a:cs typeface="Arial MT"/>
                        </a:rPr>
                        <a:t> </a:t>
                      </a:r>
                      <a:r>
                        <a:rPr sz="1400" dirty="0">
                          <a:latin typeface="Arial MT"/>
                          <a:cs typeface="Arial MT"/>
                        </a:rPr>
                        <a:t>quality</a:t>
                      </a:r>
                      <a:r>
                        <a:rPr sz="1400" spc="-35" dirty="0">
                          <a:latin typeface="Arial MT"/>
                          <a:cs typeface="Arial MT"/>
                        </a:rPr>
                        <a:t> </a:t>
                      </a:r>
                      <a:r>
                        <a:rPr sz="1400" dirty="0">
                          <a:latin typeface="Arial MT"/>
                          <a:cs typeface="Arial MT"/>
                        </a:rPr>
                        <a:t>(RCT)</a:t>
                      </a:r>
                      <a:r>
                        <a:rPr sz="1400" spc="-15" dirty="0">
                          <a:latin typeface="Arial MT"/>
                          <a:cs typeface="Arial MT"/>
                        </a:rPr>
                        <a:t> </a:t>
                      </a:r>
                      <a:r>
                        <a:rPr sz="1400" dirty="0">
                          <a:latin typeface="Arial MT"/>
                          <a:cs typeface="Arial MT"/>
                        </a:rPr>
                        <a:t>followed</a:t>
                      </a:r>
                      <a:r>
                        <a:rPr sz="1400" spc="-25" dirty="0">
                          <a:latin typeface="Arial MT"/>
                          <a:cs typeface="Arial MT"/>
                        </a:rPr>
                        <a:t> </a:t>
                      </a:r>
                      <a:r>
                        <a:rPr sz="1400" dirty="0">
                          <a:latin typeface="Arial MT"/>
                          <a:cs typeface="Arial MT"/>
                        </a:rPr>
                        <a:t>by</a:t>
                      </a:r>
                      <a:r>
                        <a:rPr sz="1400" spc="-20" dirty="0">
                          <a:latin typeface="Arial MT"/>
                          <a:cs typeface="Arial MT"/>
                        </a:rPr>
                        <a:t> </a:t>
                      </a:r>
                      <a:r>
                        <a:rPr sz="1400" dirty="0">
                          <a:latin typeface="Arial MT"/>
                          <a:cs typeface="Arial MT"/>
                        </a:rPr>
                        <a:t>an</a:t>
                      </a:r>
                      <a:r>
                        <a:rPr sz="1400" spc="-20" dirty="0">
                          <a:latin typeface="Arial MT"/>
                          <a:cs typeface="Arial MT"/>
                        </a:rPr>
                        <a:t> </a:t>
                      </a:r>
                      <a:r>
                        <a:rPr sz="1400" dirty="0">
                          <a:latin typeface="Arial MT"/>
                          <a:cs typeface="Arial MT"/>
                        </a:rPr>
                        <a:t>R</a:t>
                      </a:r>
                      <a:r>
                        <a:rPr sz="1400" spc="-10" dirty="0">
                          <a:latin typeface="Arial MT"/>
                          <a:cs typeface="Arial MT"/>
                        </a:rPr>
                        <a:t> </a:t>
                      </a:r>
                      <a:r>
                        <a:rPr sz="1400" dirty="0">
                          <a:latin typeface="Arial MT"/>
                          <a:cs typeface="Arial MT"/>
                        </a:rPr>
                        <a:t>to</a:t>
                      </a:r>
                      <a:r>
                        <a:rPr sz="1400" spc="-20" dirty="0">
                          <a:latin typeface="Arial MT"/>
                          <a:cs typeface="Arial MT"/>
                        </a:rPr>
                        <a:t> </a:t>
                      </a:r>
                      <a:r>
                        <a:rPr sz="1400" spc="-10" dirty="0">
                          <a:latin typeface="Arial MT"/>
                          <a:cs typeface="Arial MT"/>
                        </a:rPr>
                        <a:t>denote </a:t>
                      </a:r>
                      <a:r>
                        <a:rPr sz="1400" b="1" spc="-10" dirty="0">
                          <a:latin typeface="Arial"/>
                          <a:cs typeface="Arial"/>
                        </a:rPr>
                        <a:t>RANDOMIZED</a:t>
                      </a:r>
                      <a:r>
                        <a:rPr sz="1400" b="1" spc="-5" dirty="0">
                          <a:latin typeface="Arial"/>
                          <a:cs typeface="Arial"/>
                        </a:rPr>
                        <a:t> </a:t>
                      </a:r>
                      <a:r>
                        <a:rPr sz="1400" spc="-10"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2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855980">
                <a:tc>
                  <a:txBody>
                    <a:bodyPr/>
                    <a:lstStyle/>
                    <a:p>
                      <a:pPr>
                        <a:lnSpc>
                          <a:spcPct val="100000"/>
                        </a:lnSpc>
                        <a:spcBef>
                          <a:spcPts val="880"/>
                        </a:spcBef>
                      </a:pPr>
                      <a:endParaRPr sz="1400">
                        <a:latin typeface="Times New Roman"/>
                        <a:cs typeface="Times New Roman"/>
                      </a:endParaRPr>
                    </a:p>
                    <a:p>
                      <a:pPr algn="ctr">
                        <a:lnSpc>
                          <a:spcPct val="100000"/>
                        </a:lnSpc>
                      </a:pPr>
                      <a:r>
                        <a:rPr sz="1400" b="1" spc="-10" dirty="0">
                          <a:latin typeface="Arial"/>
                          <a:cs typeface="Arial"/>
                        </a:rPr>
                        <a:t>B-</a:t>
                      </a:r>
                      <a:r>
                        <a:rPr sz="1400" b="1" spc="-25" dirty="0">
                          <a:latin typeface="Arial"/>
                          <a:cs typeface="Arial"/>
                        </a:rPr>
                        <a:t>NR</a:t>
                      </a:r>
                      <a:endParaRPr sz="1400">
                        <a:latin typeface="Arial"/>
                        <a:cs typeface="Arial"/>
                      </a:endParaRPr>
                    </a:p>
                  </a:txBody>
                  <a:tcPr marL="0" marR="0" marT="1117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351155">
                        <a:lnSpc>
                          <a:spcPct val="100000"/>
                        </a:lnSpc>
                        <a:spcBef>
                          <a:spcPts val="810"/>
                        </a:spcBef>
                      </a:pPr>
                      <a:r>
                        <a:rPr sz="1400" dirty="0">
                          <a:latin typeface="Arial MT"/>
                          <a:cs typeface="Arial MT"/>
                        </a:rPr>
                        <a:t>Evidence</a:t>
                      </a:r>
                      <a:r>
                        <a:rPr sz="1400" spc="-15" dirty="0">
                          <a:latin typeface="Arial MT"/>
                          <a:cs typeface="Arial MT"/>
                        </a:rPr>
                        <a:t> </a:t>
                      </a:r>
                      <a:r>
                        <a:rPr sz="1400" dirty="0">
                          <a:latin typeface="Arial MT"/>
                          <a:cs typeface="Arial MT"/>
                        </a:rPr>
                        <a:t>from</a:t>
                      </a:r>
                      <a:r>
                        <a:rPr sz="1400" spc="-20" dirty="0">
                          <a:latin typeface="Arial MT"/>
                          <a:cs typeface="Arial MT"/>
                        </a:rPr>
                        <a:t> </a:t>
                      </a:r>
                      <a:r>
                        <a:rPr sz="1400" spc="-10" dirty="0">
                          <a:latin typeface="Arial MT"/>
                          <a:cs typeface="Arial MT"/>
                        </a:rPr>
                        <a:t>moderate-</a:t>
                      </a:r>
                      <a:r>
                        <a:rPr sz="1400" dirty="0">
                          <a:latin typeface="Arial MT"/>
                          <a:cs typeface="Arial MT"/>
                        </a:rPr>
                        <a:t>quality</a:t>
                      </a:r>
                      <a:r>
                        <a:rPr sz="1400" spc="-20" dirty="0">
                          <a:latin typeface="Arial MT"/>
                          <a:cs typeface="Arial MT"/>
                        </a:rPr>
                        <a:t> </a:t>
                      </a:r>
                      <a:r>
                        <a:rPr sz="1400" dirty="0">
                          <a:latin typeface="Arial MT"/>
                          <a:cs typeface="Arial MT"/>
                        </a:rPr>
                        <a:t>trials,</a:t>
                      </a:r>
                      <a:r>
                        <a:rPr sz="1400" spc="-15" dirty="0">
                          <a:latin typeface="Arial MT"/>
                          <a:cs typeface="Arial MT"/>
                        </a:rPr>
                        <a:t> </a:t>
                      </a:r>
                      <a:r>
                        <a:rPr sz="1400" dirty="0">
                          <a:latin typeface="Arial MT"/>
                          <a:cs typeface="Arial MT"/>
                        </a:rPr>
                        <a:t>or</a:t>
                      </a:r>
                      <a:r>
                        <a:rPr sz="1400" spc="-10" dirty="0">
                          <a:latin typeface="Arial MT"/>
                          <a:cs typeface="Arial MT"/>
                        </a:rPr>
                        <a:t> </a:t>
                      </a:r>
                      <a:r>
                        <a:rPr sz="1400" dirty="0">
                          <a:latin typeface="Arial MT"/>
                          <a:cs typeface="Arial MT"/>
                        </a:rPr>
                        <a:t>a</a:t>
                      </a:r>
                      <a:r>
                        <a:rPr sz="1400" spc="-10" dirty="0">
                          <a:latin typeface="Arial MT"/>
                          <a:cs typeface="Arial MT"/>
                        </a:rPr>
                        <a:t> meta-</a:t>
                      </a:r>
                      <a:r>
                        <a:rPr sz="1400" dirty="0">
                          <a:latin typeface="Arial MT"/>
                          <a:cs typeface="Arial MT"/>
                        </a:rPr>
                        <a:t>analysis</a:t>
                      </a:r>
                      <a:r>
                        <a:rPr sz="1400" spc="-20" dirty="0">
                          <a:latin typeface="Arial MT"/>
                          <a:cs typeface="Arial MT"/>
                        </a:rPr>
                        <a:t> </a:t>
                      </a:r>
                      <a:r>
                        <a:rPr sz="1400" spc="-25" dirty="0">
                          <a:latin typeface="Arial MT"/>
                          <a:cs typeface="Arial MT"/>
                        </a:rPr>
                        <a:t>of </a:t>
                      </a:r>
                      <a:r>
                        <a:rPr sz="1400" dirty="0">
                          <a:latin typeface="Arial MT"/>
                          <a:cs typeface="Arial MT"/>
                        </a:rPr>
                        <a:t>moderate</a:t>
                      </a:r>
                      <a:r>
                        <a:rPr sz="1400" spc="-35" dirty="0">
                          <a:latin typeface="Arial MT"/>
                          <a:cs typeface="Arial MT"/>
                        </a:rPr>
                        <a:t> </a:t>
                      </a:r>
                      <a:r>
                        <a:rPr sz="1400" dirty="0">
                          <a:latin typeface="Arial MT"/>
                          <a:cs typeface="Arial MT"/>
                        </a:rPr>
                        <a:t>quality</a:t>
                      </a:r>
                      <a:r>
                        <a:rPr sz="1400" spc="-30" dirty="0">
                          <a:latin typeface="Arial MT"/>
                          <a:cs typeface="Arial MT"/>
                        </a:rPr>
                        <a:t> </a:t>
                      </a:r>
                      <a:r>
                        <a:rPr sz="1400" dirty="0">
                          <a:latin typeface="Arial MT"/>
                          <a:cs typeface="Arial MT"/>
                        </a:rPr>
                        <a:t>followed</a:t>
                      </a:r>
                      <a:r>
                        <a:rPr sz="1400" spc="-25" dirty="0">
                          <a:latin typeface="Arial MT"/>
                          <a:cs typeface="Arial MT"/>
                        </a:rPr>
                        <a:t> </a:t>
                      </a:r>
                      <a:r>
                        <a:rPr sz="1400" dirty="0">
                          <a:latin typeface="Arial MT"/>
                          <a:cs typeface="Arial MT"/>
                        </a:rPr>
                        <a:t>by</a:t>
                      </a:r>
                      <a:r>
                        <a:rPr sz="1400" spc="-10" dirty="0">
                          <a:latin typeface="Arial MT"/>
                          <a:cs typeface="Arial MT"/>
                        </a:rPr>
                        <a:t> </a:t>
                      </a:r>
                      <a:r>
                        <a:rPr sz="1400" dirty="0">
                          <a:latin typeface="Arial MT"/>
                          <a:cs typeface="Arial MT"/>
                        </a:rPr>
                        <a:t>NR</a:t>
                      </a:r>
                      <a:r>
                        <a:rPr sz="1400" spc="-5" dirty="0">
                          <a:latin typeface="Arial MT"/>
                          <a:cs typeface="Arial MT"/>
                        </a:rPr>
                        <a:t> </a:t>
                      </a:r>
                      <a:r>
                        <a:rPr sz="1400" dirty="0">
                          <a:latin typeface="Arial MT"/>
                          <a:cs typeface="Arial MT"/>
                        </a:rPr>
                        <a:t>to</a:t>
                      </a:r>
                      <a:r>
                        <a:rPr sz="1400" spc="-20" dirty="0">
                          <a:latin typeface="Arial MT"/>
                          <a:cs typeface="Arial MT"/>
                        </a:rPr>
                        <a:t> </a:t>
                      </a:r>
                      <a:r>
                        <a:rPr sz="1400" dirty="0">
                          <a:latin typeface="Arial MT"/>
                          <a:cs typeface="Arial MT"/>
                        </a:rPr>
                        <a:t>denote</a:t>
                      </a:r>
                      <a:r>
                        <a:rPr sz="1400" spc="-30" dirty="0">
                          <a:latin typeface="Arial MT"/>
                          <a:cs typeface="Arial MT"/>
                        </a:rPr>
                        <a:t> </a:t>
                      </a:r>
                      <a:r>
                        <a:rPr sz="1400" b="1" spc="-20" dirty="0">
                          <a:latin typeface="Arial"/>
                          <a:cs typeface="Arial"/>
                        </a:rPr>
                        <a:t>NON-</a:t>
                      </a:r>
                      <a:r>
                        <a:rPr sz="1400" b="1" spc="-10" dirty="0">
                          <a:latin typeface="Arial"/>
                          <a:cs typeface="Arial"/>
                        </a:rPr>
                        <a:t>RANDOMIZED </a:t>
                      </a:r>
                      <a:r>
                        <a:rPr sz="1400" spc="-10"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2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642620">
                <a:tc>
                  <a:txBody>
                    <a:bodyPr/>
                    <a:lstStyle/>
                    <a:p>
                      <a:pPr>
                        <a:lnSpc>
                          <a:spcPct val="100000"/>
                        </a:lnSpc>
                        <a:spcBef>
                          <a:spcPts val="40"/>
                        </a:spcBef>
                      </a:pPr>
                      <a:endParaRPr sz="1400">
                        <a:latin typeface="Times New Roman"/>
                        <a:cs typeface="Times New Roman"/>
                      </a:endParaRPr>
                    </a:p>
                    <a:p>
                      <a:pPr algn="ctr">
                        <a:lnSpc>
                          <a:spcPct val="100000"/>
                        </a:lnSpc>
                      </a:pPr>
                      <a:r>
                        <a:rPr sz="1400" b="1" spc="-10" dirty="0">
                          <a:latin typeface="Arial"/>
                          <a:cs typeface="Arial"/>
                        </a:rPr>
                        <a:t>C-</a:t>
                      </a:r>
                      <a:r>
                        <a:rPr sz="1400" b="1" spc="-25" dirty="0">
                          <a:latin typeface="Arial"/>
                          <a:cs typeface="Arial"/>
                        </a:rPr>
                        <a:t>LD</a:t>
                      </a:r>
                      <a:endParaRPr sz="1400">
                        <a:latin typeface="Arial"/>
                        <a:cs typeface="Arial"/>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7655" marR="931544">
                        <a:lnSpc>
                          <a:spcPct val="100000"/>
                        </a:lnSpc>
                        <a:spcBef>
                          <a:spcPts val="810"/>
                        </a:spcBef>
                      </a:pPr>
                      <a:r>
                        <a:rPr sz="1400" dirty="0">
                          <a:latin typeface="Arial MT"/>
                          <a:cs typeface="Arial MT"/>
                        </a:rPr>
                        <a:t>There</a:t>
                      </a:r>
                      <a:r>
                        <a:rPr sz="1400" spc="-40" dirty="0">
                          <a:latin typeface="Arial MT"/>
                          <a:cs typeface="Arial MT"/>
                        </a:rPr>
                        <a:t> </a:t>
                      </a:r>
                      <a:r>
                        <a:rPr sz="1400" dirty="0">
                          <a:latin typeface="Arial MT"/>
                          <a:cs typeface="Arial MT"/>
                        </a:rPr>
                        <a:t>is</a:t>
                      </a:r>
                      <a:r>
                        <a:rPr sz="1400" spc="-15" dirty="0">
                          <a:latin typeface="Arial MT"/>
                          <a:cs typeface="Arial MT"/>
                        </a:rPr>
                        <a:t> </a:t>
                      </a:r>
                      <a:r>
                        <a:rPr sz="1400" dirty="0">
                          <a:latin typeface="Arial MT"/>
                          <a:cs typeface="Arial MT"/>
                        </a:rPr>
                        <a:t>no</a:t>
                      </a:r>
                      <a:r>
                        <a:rPr sz="1400" spc="-20" dirty="0">
                          <a:latin typeface="Arial MT"/>
                          <a:cs typeface="Arial MT"/>
                        </a:rPr>
                        <a:t> </a:t>
                      </a:r>
                      <a:r>
                        <a:rPr sz="1400" dirty="0">
                          <a:latin typeface="Arial MT"/>
                          <a:cs typeface="Arial MT"/>
                        </a:rPr>
                        <a:t>convincing</a:t>
                      </a:r>
                      <a:r>
                        <a:rPr sz="1400" spc="-40" dirty="0">
                          <a:latin typeface="Arial MT"/>
                          <a:cs typeface="Arial MT"/>
                        </a:rPr>
                        <a:t> </a:t>
                      </a:r>
                      <a:r>
                        <a:rPr sz="1400" dirty="0">
                          <a:latin typeface="Arial MT"/>
                          <a:cs typeface="Arial MT"/>
                        </a:rPr>
                        <a:t>evidence</a:t>
                      </a:r>
                      <a:r>
                        <a:rPr sz="1400" spc="-35" dirty="0">
                          <a:latin typeface="Arial MT"/>
                          <a:cs typeface="Arial MT"/>
                        </a:rPr>
                        <a:t> </a:t>
                      </a:r>
                      <a:r>
                        <a:rPr sz="1400" dirty="0">
                          <a:latin typeface="Arial MT"/>
                          <a:cs typeface="Arial MT"/>
                        </a:rPr>
                        <a:t>and</a:t>
                      </a:r>
                      <a:r>
                        <a:rPr sz="1400" spc="-25" dirty="0">
                          <a:latin typeface="Arial MT"/>
                          <a:cs typeface="Arial MT"/>
                        </a:rPr>
                        <a:t> </a:t>
                      </a:r>
                      <a:r>
                        <a:rPr sz="1400" dirty="0">
                          <a:latin typeface="Arial MT"/>
                          <a:cs typeface="Arial MT"/>
                        </a:rPr>
                        <a:t>is</a:t>
                      </a:r>
                      <a:r>
                        <a:rPr sz="1400" spc="-15" dirty="0">
                          <a:latin typeface="Arial MT"/>
                          <a:cs typeface="Arial MT"/>
                        </a:rPr>
                        <a:t> </a:t>
                      </a:r>
                      <a:r>
                        <a:rPr sz="1400" dirty="0">
                          <a:latin typeface="Arial MT"/>
                          <a:cs typeface="Arial MT"/>
                        </a:rPr>
                        <a:t>followed</a:t>
                      </a:r>
                      <a:r>
                        <a:rPr sz="1400" spc="-30" dirty="0">
                          <a:latin typeface="Arial MT"/>
                          <a:cs typeface="Arial MT"/>
                        </a:rPr>
                        <a:t> </a:t>
                      </a:r>
                      <a:r>
                        <a:rPr sz="1400" dirty="0">
                          <a:latin typeface="Arial MT"/>
                          <a:cs typeface="Arial MT"/>
                        </a:rPr>
                        <a:t>by</a:t>
                      </a:r>
                      <a:r>
                        <a:rPr sz="1400" spc="-20" dirty="0">
                          <a:latin typeface="Arial MT"/>
                          <a:cs typeface="Arial MT"/>
                        </a:rPr>
                        <a:t> </a:t>
                      </a:r>
                      <a:r>
                        <a:rPr sz="1400" dirty="0">
                          <a:latin typeface="Arial MT"/>
                          <a:cs typeface="Arial MT"/>
                        </a:rPr>
                        <a:t>LD</a:t>
                      </a:r>
                      <a:r>
                        <a:rPr sz="1400" spc="-15" dirty="0">
                          <a:latin typeface="Arial MT"/>
                          <a:cs typeface="Arial MT"/>
                        </a:rPr>
                        <a:t> </a:t>
                      </a:r>
                      <a:r>
                        <a:rPr sz="1400" spc="-25" dirty="0">
                          <a:latin typeface="Arial MT"/>
                          <a:cs typeface="Arial MT"/>
                        </a:rPr>
                        <a:t>to </a:t>
                      </a:r>
                      <a:r>
                        <a:rPr sz="1400" dirty="0">
                          <a:latin typeface="Arial MT"/>
                          <a:cs typeface="Arial MT"/>
                        </a:rPr>
                        <a:t>indicate</a:t>
                      </a:r>
                      <a:r>
                        <a:rPr sz="1400" spc="-50" dirty="0">
                          <a:latin typeface="Arial MT"/>
                          <a:cs typeface="Arial MT"/>
                        </a:rPr>
                        <a:t> </a:t>
                      </a:r>
                      <a:r>
                        <a:rPr sz="1400" b="1" dirty="0">
                          <a:latin typeface="Arial"/>
                          <a:cs typeface="Arial"/>
                        </a:rPr>
                        <a:t>LIMITED</a:t>
                      </a:r>
                      <a:r>
                        <a:rPr sz="1400" b="1" spc="-25" dirty="0">
                          <a:latin typeface="Arial"/>
                          <a:cs typeface="Arial"/>
                        </a:rPr>
                        <a:t> </a:t>
                      </a:r>
                      <a:r>
                        <a:rPr sz="1400" b="1" spc="-20" dirty="0">
                          <a:latin typeface="Arial"/>
                          <a:cs typeface="Arial"/>
                        </a:rPr>
                        <a:t>DATA</a:t>
                      </a:r>
                      <a:endParaRPr sz="1400">
                        <a:latin typeface="Arial"/>
                        <a:cs typeface="Arial"/>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vMerge="1">
                  <a:txBody>
                    <a:bodyPr/>
                    <a:lstStyle/>
                    <a:p>
                      <a:endParaRPr/>
                    </a:p>
                  </a:txBody>
                  <a:tcPr marL="0" marR="0" marT="1022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936625">
                <a:tc>
                  <a:txBody>
                    <a:bodyPr/>
                    <a:lstStyle/>
                    <a:p>
                      <a:pPr>
                        <a:lnSpc>
                          <a:spcPct val="100000"/>
                        </a:lnSpc>
                        <a:spcBef>
                          <a:spcPts val="1200"/>
                        </a:spcBef>
                      </a:pPr>
                      <a:endParaRPr sz="1400">
                        <a:latin typeface="Times New Roman"/>
                        <a:cs typeface="Times New Roman"/>
                      </a:endParaRPr>
                    </a:p>
                    <a:p>
                      <a:pPr algn="ctr">
                        <a:lnSpc>
                          <a:spcPct val="100000"/>
                        </a:lnSpc>
                      </a:pPr>
                      <a:r>
                        <a:rPr sz="1400" b="1" spc="-10" dirty="0">
                          <a:latin typeface="Arial"/>
                          <a:cs typeface="Arial"/>
                        </a:rPr>
                        <a:t>C-</a:t>
                      </a:r>
                      <a:r>
                        <a:rPr sz="1400" b="1" spc="-25" dirty="0">
                          <a:latin typeface="Arial"/>
                          <a:cs typeface="Arial"/>
                        </a:rPr>
                        <a:t>EO</a:t>
                      </a:r>
                      <a:endParaRPr sz="1400">
                        <a:latin typeface="Arial"/>
                        <a:cs typeface="Arial"/>
                      </a:endParaRPr>
                    </a:p>
                  </a:txBody>
                  <a:tcPr marL="0" marR="0" marT="1524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7655" marR="664210">
                        <a:lnSpc>
                          <a:spcPct val="100000"/>
                        </a:lnSpc>
                        <a:spcBef>
                          <a:spcPts val="1130"/>
                        </a:spcBef>
                      </a:pPr>
                      <a:r>
                        <a:rPr sz="1400" dirty="0">
                          <a:latin typeface="Arial MT"/>
                          <a:cs typeface="Arial MT"/>
                        </a:rPr>
                        <a:t>There</a:t>
                      </a:r>
                      <a:r>
                        <a:rPr sz="1400" spc="-40" dirty="0">
                          <a:latin typeface="Arial MT"/>
                          <a:cs typeface="Arial MT"/>
                        </a:rPr>
                        <a:t> </a:t>
                      </a:r>
                      <a:r>
                        <a:rPr sz="1400" dirty="0">
                          <a:latin typeface="Arial MT"/>
                          <a:cs typeface="Arial MT"/>
                        </a:rPr>
                        <a:t>is</a:t>
                      </a:r>
                      <a:r>
                        <a:rPr sz="1400" spc="-15" dirty="0">
                          <a:latin typeface="Arial MT"/>
                          <a:cs typeface="Arial MT"/>
                        </a:rPr>
                        <a:t> </a:t>
                      </a:r>
                      <a:r>
                        <a:rPr sz="1400" dirty="0">
                          <a:latin typeface="Arial MT"/>
                          <a:cs typeface="Arial MT"/>
                        </a:rPr>
                        <a:t>no</a:t>
                      </a:r>
                      <a:r>
                        <a:rPr sz="1400" spc="-20" dirty="0">
                          <a:latin typeface="Arial MT"/>
                          <a:cs typeface="Arial MT"/>
                        </a:rPr>
                        <a:t> </a:t>
                      </a:r>
                      <a:r>
                        <a:rPr sz="1400" dirty="0">
                          <a:latin typeface="Arial MT"/>
                          <a:cs typeface="Arial MT"/>
                        </a:rPr>
                        <a:t>convincing</a:t>
                      </a:r>
                      <a:r>
                        <a:rPr sz="1400" spc="-35" dirty="0">
                          <a:latin typeface="Arial MT"/>
                          <a:cs typeface="Arial MT"/>
                        </a:rPr>
                        <a:t> </a:t>
                      </a:r>
                      <a:r>
                        <a:rPr sz="1400" dirty="0">
                          <a:latin typeface="Arial MT"/>
                          <a:cs typeface="Arial MT"/>
                        </a:rPr>
                        <a:t>evidence</a:t>
                      </a:r>
                      <a:r>
                        <a:rPr sz="1400" spc="-40" dirty="0">
                          <a:latin typeface="Arial MT"/>
                          <a:cs typeface="Arial MT"/>
                        </a:rPr>
                        <a:t> </a:t>
                      </a:r>
                      <a:r>
                        <a:rPr sz="1400" dirty="0">
                          <a:latin typeface="Arial MT"/>
                          <a:cs typeface="Arial MT"/>
                        </a:rPr>
                        <a:t>and</a:t>
                      </a:r>
                      <a:r>
                        <a:rPr sz="1400" spc="-25" dirty="0">
                          <a:latin typeface="Arial MT"/>
                          <a:cs typeface="Arial MT"/>
                        </a:rPr>
                        <a:t> </a:t>
                      </a:r>
                      <a:r>
                        <a:rPr sz="1400" dirty="0">
                          <a:latin typeface="Arial MT"/>
                          <a:cs typeface="Arial MT"/>
                        </a:rPr>
                        <a:t>is</a:t>
                      </a:r>
                      <a:r>
                        <a:rPr sz="1400" spc="-15" dirty="0">
                          <a:latin typeface="Arial MT"/>
                          <a:cs typeface="Arial MT"/>
                        </a:rPr>
                        <a:t> </a:t>
                      </a:r>
                      <a:r>
                        <a:rPr sz="1400" dirty="0">
                          <a:latin typeface="Arial MT"/>
                          <a:cs typeface="Arial MT"/>
                        </a:rPr>
                        <a:t>followed</a:t>
                      </a:r>
                      <a:r>
                        <a:rPr sz="1400" spc="-25" dirty="0">
                          <a:latin typeface="Arial MT"/>
                          <a:cs typeface="Arial MT"/>
                        </a:rPr>
                        <a:t> </a:t>
                      </a:r>
                      <a:r>
                        <a:rPr sz="1400" dirty="0">
                          <a:latin typeface="Arial MT"/>
                          <a:cs typeface="Arial MT"/>
                        </a:rPr>
                        <a:t>by</a:t>
                      </a:r>
                      <a:r>
                        <a:rPr sz="1400" spc="-25" dirty="0">
                          <a:latin typeface="Arial MT"/>
                          <a:cs typeface="Arial MT"/>
                        </a:rPr>
                        <a:t> </a:t>
                      </a:r>
                      <a:r>
                        <a:rPr sz="1400" dirty="0">
                          <a:latin typeface="Arial MT"/>
                          <a:cs typeface="Arial MT"/>
                        </a:rPr>
                        <a:t>EO</a:t>
                      </a:r>
                      <a:r>
                        <a:rPr sz="1400" spc="-10" dirty="0">
                          <a:latin typeface="Arial MT"/>
                          <a:cs typeface="Arial MT"/>
                        </a:rPr>
                        <a:t> </a:t>
                      </a:r>
                      <a:r>
                        <a:rPr sz="1400" dirty="0">
                          <a:latin typeface="Arial MT"/>
                          <a:cs typeface="Arial MT"/>
                        </a:rPr>
                        <a:t>if</a:t>
                      </a:r>
                      <a:r>
                        <a:rPr sz="1400" spc="-15" dirty="0">
                          <a:latin typeface="Arial MT"/>
                          <a:cs typeface="Arial MT"/>
                        </a:rPr>
                        <a:t> </a:t>
                      </a:r>
                      <a:r>
                        <a:rPr sz="1400" spc="-25" dirty="0">
                          <a:latin typeface="Arial MT"/>
                          <a:cs typeface="Arial MT"/>
                        </a:rPr>
                        <a:t>the </a:t>
                      </a:r>
                      <a:r>
                        <a:rPr sz="1400" dirty="0">
                          <a:latin typeface="Arial MT"/>
                          <a:cs typeface="Arial MT"/>
                        </a:rPr>
                        <a:t>consensus</a:t>
                      </a:r>
                      <a:r>
                        <a:rPr sz="1400" spc="-40" dirty="0">
                          <a:latin typeface="Arial MT"/>
                          <a:cs typeface="Arial MT"/>
                        </a:rPr>
                        <a:t> </a:t>
                      </a:r>
                      <a:r>
                        <a:rPr sz="1400" dirty="0">
                          <a:latin typeface="Arial MT"/>
                          <a:cs typeface="Arial MT"/>
                        </a:rPr>
                        <a:t>is</a:t>
                      </a:r>
                      <a:r>
                        <a:rPr sz="1400" spc="-30" dirty="0">
                          <a:latin typeface="Arial MT"/>
                          <a:cs typeface="Arial MT"/>
                        </a:rPr>
                        <a:t> </a:t>
                      </a:r>
                      <a:r>
                        <a:rPr sz="1400" dirty="0">
                          <a:latin typeface="Arial MT"/>
                          <a:cs typeface="Arial MT"/>
                        </a:rPr>
                        <a:t>based</a:t>
                      </a:r>
                      <a:r>
                        <a:rPr sz="1400" spc="-45" dirty="0">
                          <a:latin typeface="Arial MT"/>
                          <a:cs typeface="Arial MT"/>
                        </a:rPr>
                        <a:t> </a:t>
                      </a:r>
                      <a:r>
                        <a:rPr sz="1400" dirty="0">
                          <a:latin typeface="Arial MT"/>
                          <a:cs typeface="Arial MT"/>
                        </a:rPr>
                        <a:t>on</a:t>
                      </a:r>
                      <a:r>
                        <a:rPr sz="1400" spc="-30" dirty="0">
                          <a:latin typeface="Arial MT"/>
                          <a:cs typeface="Arial MT"/>
                        </a:rPr>
                        <a:t> </a:t>
                      </a:r>
                      <a:r>
                        <a:rPr sz="1400" b="1" dirty="0">
                          <a:latin typeface="Arial"/>
                          <a:cs typeface="Arial"/>
                        </a:rPr>
                        <a:t>EXPERT OPINION</a:t>
                      </a:r>
                      <a:r>
                        <a:rPr sz="1400" dirty="0">
                          <a:latin typeface="Arial MT"/>
                          <a:cs typeface="Arial MT"/>
                        </a:rPr>
                        <a:t>,</a:t>
                      </a:r>
                      <a:r>
                        <a:rPr sz="1400" spc="-10" dirty="0">
                          <a:latin typeface="Arial MT"/>
                          <a:cs typeface="Arial MT"/>
                        </a:rPr>
                        <a:t> </a:t>
                      </a:r>
                      <a:r>
                        <a:rPr sz="1400" dirty="0">
                          <a:latin typeface="Arial MT"/>
                          <a:cs typeface="Arial MT"/>
                        </a:rPr>
                        <a:t>case</a:t>
                      </a:r>
                      <a:r>
                        <a:rPr sz="1400" spc="-35" dirty="0">
                          <a:latin typeface="Arial MT"/>
                          <a:cs typeface="Arial MT"/>
                        </a:rPr>
                        <a:t> </a:t>
                      </a:r>
                      <a:r>
                        <a:rPr sz="1400" dirty="0">
                          <a:latin typeface="Arial MT"/>
                          <a:cs typeface="Arial MT"/>
                        </a:rPr>
                        <a:t>studies</a:t>
                      </a:r>
                      <a:r>
                        <a:rPr sz="1400" spc="-40" dirty="0">
                          <a:latin typeface="Arial MT"/>
                          <a:cs typeface="Arial MT"/>
                        </a:rPr>
                        <a:t> </a:t>
                      </a:r>
                      <a:r>
                        <a:rPr sz="1400" spc="-25" dirty="0">
                          <a:latin typeface="Arial MT"/>
                          <a:cs typeface="Arial MT"/>
                        </a:rPr>
                        <a:t>or </a:t>
                      </a:r>
                      <a:r>
                        <a:rPr sz="1400" dirty="0">
                          <a:latin typeface="Arial MT"/>
                          <a:cs typeface="Arial MT"/>
                        </a:rPr>
                        <a:t>standards</a:t>
                      </a:r>
                      <a:r>
                        <a:rPr sz="1400" spc="-40" dirty="0">
                          <a:latin typeface="Arial MT"/>
                          <a:cs typeface="Arial MT"/>
                        </a:rPr>
                        <a:t> </a:t>
                      </a:r>
                      <a:r>
                        <a:rPr sz="1400" dirty="0">
                          <a:latin typeface="Arial MT"/>
                          <a:cs typeface="Arial MT"/>
                        </a:rPr>
                        <a:t>of</a:t>
                      </a:r>
                      <a:r>
                        <a:rPr sz="1400" spc="-20" dirty="0">
                          <a:latin typeface="Arial MT"/>
                          <a:cs typeface="Arial MT"/>
                        </a:rPr>
                        <a:t> </a:t>
                      </a:r>
                      <a:r>
                        <a:rPr sz="1400" spc="-10" dirty="0">
                          <a:latin typeface="Arial MT"/>
                          <a:cs typeface="Arial MT"/>
                        </a:rPr>
                        <a:t>care.</a:t>
                      </a:r>
                      <a:endParaRPr sz="1400">
                        <a:latin typeface="Arial MT"/>
                        <a:cs typeface="Arial MT"/>
                      </a:endParaRPr>
                    </a:p>
                  </a:txBody>
                  <a:tcPr marL="0" marR="0" marT="1435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vMerge="1">
                  <a:txBody>
                    <a:bodyPr/>
                    <a:lstStyle/>
                    <a:p>
                      <a:endParaRPr/>
                    </a:p>
                  </a:txBody>
                  <a:tcPr marL="0" marR="0" marT="1022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bl>
          </a:graphicData>
        </a:graphic>
      </p:graphicFrame>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25</a:t>
            </a:fld>
            <a:endParaRPr spc="-25" dirty="0"/>
          </a:p>
        </p:txBody>
      </p:sp>
      <p:sp>
        <p:nvSpPr>
          <p:cNvPr id="5" name="object 5"/>
          <p:cNvSpPr txBox="1"/>
          <p:nvPr/>
        </p:nvSpPr>
        <p:spPr>
          <a:xfrm>
            <a:off x="1048321" y="836787"/>
            <a:ext cx="1021524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Arial"/>
                <a:cs typeface="Arial"/>
              </a:rPr>
              <a:t>ASSESSING</a:t>
            </a:r>
            <a:r>
              <a:rPr sz="3600" b="1" spc="-15" dirty="0">
                <a:latin typeface="Arial"/>
                <a:cs typeface="Arial"/>
              </a:rPr>
              <a:t> </a:t>
            </a:r>
            <a:r>
              <a:rPr sz="3600" b="1" dirty="0">
                <a:latin typeface="Arial"/>
                <a:cs typeface="Arial"/>
              </a:rPr>
              <a:t>THE</a:t>
            </a:r>
            <a:r>
              <a:rPr sz="3600" b="1" spc="-15" dirty="0">
                <a:latin typeface="Arial"/>
                <a:cs typeface="Arial"/>
              </a:rPr>
              <a:t> </a:t>
            </a:r>
            <a:r>
              <a:rPr sz="3600" b="1" dirty="0">
                <a:latin typeface="Arial"/>
                <a:cs typeface="Arial"/>
              </a:rPr>
              <a:t>EVIDENCE</a:t>
            </a:r>
            <a:r>
              <a:rPr sz="3600" b="1" spc="-10" dirty="0">
                <a:latin typeface="Arial"/>
                <a:cs typeface="Arial"/>
              </a:rPr>
              <a:t> </a:t>
            </a:r>
            <a:r>
              <a:rPr sz="3600" b="1" dirty="0">
                <a:latin typeface="Arial"/>
                <a:cs typeface="Arial"/>
              </a:rPr>
              <a:t>FOR</a:t>
            </a:r>
            <a:r>
              <a:rPr sz="3600" b="1" spc="-15" dirty="0">
                <a:latin typeface="Arial"/>
                <a:cs typeface="Arial"/>
              </a:rPr>
              <a:t> </a:t>
            </a:r>
            <a:r>
              <a:rPr sz="3600" b="1" spc="-10" dirty="0">
                <a:latin typeface="Arial"/>
                <a:cs typeface="Arial"/>
              </a:rPr>
              <a:t>GUIDELINES</a:t>
            </a:r>
            <a:endParaRPr sz="360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6759526" y="1428237"/>
            <a:ext cx="4632960" cy="2531110"/>
          </a:xfrm>
          <a:prstGeom prst="rect">
            <a:avLst/>
          </a:prstGeom>
        </p:spPr>
        <p:txBody>
          <a:bodyPr vert="horz" wrap="square" lIns="0" tIns="158750" rIns="0" bIns="0" rtlCol="0">
            <a:spAutoFit/>
          </a:bodyPr>
          <a:lstStyle/>
          <a:p>
            <a:pPr marL="12700">
              <a:lnSpc>
                <a:spcPct val="100000"/>
              </a:lnSpc>
              <a:spcBef>
                <a:spcPts val="1250"/>
              </a:spcBef>
            </a:pPr>
            <a:r>
              <a:rPr sz="2800" b="1" dirty="0">
                <a:latin typeface="Arial"/>
                <a:cs typeface="Arial"/>
              </a:rPr>
              <a:t>Skills</a:t>
            </a:r>
            <a:r>
              <a:rPr sz="2800" b="1" spc="-65" dirty="0">
                <a:latin typeface="Arial"/>
                <a:cs typeface="Arial"/>
              </a:rPr>
              <a:t> </a:t>
            </a:r>
            <a:r>
              <a:rPr sz="2800" b="1" dirty="0">
                <a:latin typeface="Arial"/>
                <a:cs typeface="Arial"/>
              </a:rPr>
              <a:t>and</a:t>
            </a:r>
            <a:r>
              <a:rPr sz="2800" b="1" spc="-50" dirty="0">
                <a:latin typeface="Arial"/>
                <a:cs typeface="Arial"/>
              </a:rPr>
              <a:t> </a:t>
            </a:r>
            <a:r>
              <a:rPr sz="2800" b="1" spc="-10" dirty="0">
                <a:latin typeface="Arial"/>
                <a:cs typeface="Arial"/>
              </a:rPr>
              <a:t>Abilities</a:t>
            </a:r>
            <a:endParaRPr sz="2800">
              <a:latin typeface="Arial"/>
              <a:cs typeface="Arial"/>
            </a:endParaRPr>
          </a:p>
          <a:p>
            <a:pPr marL="287655">
              <a:lnSpc>
                <a:spcPct val="100000"/>
              </a:lnSpc>
              <a:spcBef>
                <a:spcPts val="820"/>
              </a:spcBef>
            </a:pPr>
            <a:r>
              <a:rPr sz="2000" dirty="0">
                <a:latin typeface="Arial MT"/>
                <a:cs typeface="Arial MT"/>
              </a:rPr>
              <a:t>Application</a:t>
            </a:r>
            <a:r>
              <a:rPr sz="2000" spc="-40" dirty="0">
                <a:latin typeface="Arial MT"/>
                <a:cs typeface="Arial MT"/>
              </a:rPr>
              <a:t> </a:t>
            </a:r>
            <a:r>
              <a:rPr sz="2000" dirty="0">
                <a:latin typeface="Arial MT"/>
                <a:cs typeface="Arial MT"/>
              </a:rPr>
              <a:t>of</a:t>
            </a:r>
            <a:r>
              <a:rPr sz="2000" spc="-55" dirty="0">
                <a:latin typeface="Arial MT"/>
                <a:cs typeface="Arial MT"/>
              </a:rPr>
              <a:t> </a:t>
            </a:r>
            <a:r>
              <a:rPr sz="2000" dirty="0">
                <a:latin typeface="Arial MT"/>
                <a:cs typeface="Arial MT"/>
              </a:rPr>
              <a:t>dry</a:t>
            </a:r>
            <a:r>
              <a:rPr sz="2000" spc="-60" dirty="0">
                <a:latin typeface="Arial MT"/>
                <a:cs typeface="Arial MT"/>
              </a:rPr>
              <a:t> </a:t>
            </a:r>
            <a:r>
              <a:rPr sz="2000" dirty="0">
                <a:latin typeface="Arial MT"/>
                <a:cs typeface="Arial MT"/>
              </a:rPr>
              <a:t>sterile</a:t>
            </a:r>
            <a:r>
              <a:rPr sz="2000" spc="-55" dirty="0">
                <a:latin typeface="Arial MT"/>
                <a:cs typeface="Arial MT"/>
              </a:rPr>
              <a:t> </a:t>
            </a:r>
            <a:r>
              <a:rPr sz="2000" spc="-10" dirty="0">
                <a:latin typeface="Arial MT"/>
                <a:cs typeface="Arial MT"/>
              </a:rPr>
              <a:t>dressings</a:t>
            </a:r>
            <a:endParaRPr sz="2000">
              <a:latin typeface="Arial MT"/>
              <a:cs typeface="Arial MT"/>
            </a:endParaRPr>
          </a:p>
          <a:p>
            <a:pPr marL="287655" marR="714375">
              <a:lnSpc>
                <a:spcPct val="100000"/>
              </a:lnSpc>
              <a:spcBef>
                <a:spcPts val="1200"/>
              </a:spcBef>
            </a:pPr>
            <a:r>
              <a:rPr sz="2000" dirty="0">
                <a:latin typeface="Arial MT"/>
                <a:cs typeface="Arial MT"/>
              </a:rPr>
              <a:t>Hypothermia</a:t>
            </a:r>
            <a:r>
              <a:rPr sz="2000" spc="-114" dirty="0">
                <a:latin typeface="Arial MT"/>
                <a:cs typeface="Arial MT"/>
              </a:rPr>
              <a:t> </a:t>
            </a:r>
            <a:r>
              <a:rPr sz="2000" dirty="0">
                <a:latin typeface="Arial MT"/>
                <a:cs typeface="Arial MT"/>
              </a:rPr>
              <a:t>prevention</a:t>
            </a:r>
            <a:r>
              <a:rPr sz="2000" spc="-114" dirty="0">
                <a:latin typeface="Arial MT"/>
                <a:cs typeface="Arial MT"/>
              </a:rPr>
              <a:t> </a:t>
            </a:r>
            <a:r>
              <a:rPr sz="2000" spc="-25" dirty="0">
                <a:latin typeface="Arial MT"/>
                <a:cs typeface="Arial MT"/>
              </a:rPr>
              <a:t>and </a:t>
            </a:r>
            <a:r>
              <a:rPr sz="2000" dirty="0">
                <a:latin typeface="Arial MT"/>
                <a:cs typeface="Arial MT"/>
              </a:rPr>
              <a:t>management</a:t>
            </a:r>
            <a:r>
              <a:rPr sz="2000" spc="-45" dirty="0">
                <a:latin typeface="Arial MT"/>
                <a:cs typeface="Arial MT"/>
              </a:rPr>
              <a:t> </a:t>
            </a:r>
            <a:r>
              <a:rPr sz="2000" dirty="0">
                <a:latin typeface="Arial MT"/>
                <a:cs typeface="Arial MT"/>
              </a:rPr>
              <a:t>for</a:t>
            </a:r>
            <a:r>
              <a:rPr sz="2000" spc="-55" dirty="0">
                <a:latin typeface="Arial MT"/>
                <a:cs typeface="Arial MT"/>
              </a:rPr>
              <a:t> </a:t>
            </a:r>
            <a:r>
              <a:rPr sz="2000" dirty="0">
                <a:latin typeface="Arial MT"/>
                <a:cs typeface="Arial MT"/>
              </a:rPr>
              <a:t>burn</a:t>
            </a:r>
            <a:r>
              <a:rPr sz="2000" spc="-50" dirty="0">
                <a:latin typeface="Arial MT"/>
                <a:cs typeface="Arial MT"/>
              </a:rPr>
              <a:t> </a:t>
            </a:r>
            <a:r>
              <a:rPr sz="2000" spc="-10" dirty="0">
                <a:latin typeface="Arial MT"/>
                <a:cs typeface="Arial MT"/>
              </a:rPr>
              <a:t>casualties</a:t>
            </a:r>
            <a:endParaRPr sz="2000">
              <a:latin typeface="Arial MT"/>
              <a:cs typeface="Arial MT"/>
            </a:endParaRPr>
          </a:p>
          <a:p>
            <a:pPr marL="287655" marR="5080">
              <a:lnSpc>
                <a:spcPct val="100000"/>
              </a:lnSpc>
              <a:spcBef>
                <a:spcPts val="1200"/>
              </a:spcBef>
            </a:pPr>
            <a:r>
              <a:rPr sz="2000" dirty="0">
                <a:latin typeface="Arial MT"/>
                <a:cs typeface="Arial MT"/>
              </a:rPr>
              <a:t>Burn</a:t>
            </a:r>
            <a:r>
              <a:rPr sz="2000" spc="-75" dirty="0">
                <a:latin typeface="Arial MT"/>
                <a:cs typeface="Arial MT"/>
              </a:rPr>
              <a:t> </a:t>
            </a:r>
            <a:r>
              <a:rPr sz="2000" dirty="0">
                <a:latin typeface="Arial MT"/>
                <a:cs typeface="Arial MT"/>
              </a:rPr>
              <a:t>fluid</a:t>
            </a:r>
            <a:r>
              <a:rPr sz="2000" spc="-75" dirty="0">
                <a:latin typeface="Arial MT"/>
                <a:cs typeface="Arial MT"/>
              </a:rPr>
              <a:t> </a:t>
            </a:r>
            <a:r>
              <a:rPr sz="2000" dirty="0">
                <a:latin typeface="Arial MT"/>
                <a:cs typeface="Arial MT"/>
              </a:rPr>
              <a:t>resuscitation</a:t>
            </a:r>
            <a:r>
              <a:rPr sz="2000" spc="-80" dirty="0">
                <a:latin typeface="Arial MT"/>
                <a:cs typeface="Arial MT"/>
              </a:rPr>
              <a:t> </a:t>
            </a:r>
            <a:r>
              <a:rPr sz="2000" dirty="0">
                <a:latin typeface="Arial MT"/>
                <a:cs typeface="Arial MT"/>
              </a:rPr>
              <a:t>calculation</a:t>
            </a:r>
            <a:r>
              <a:rPr sz="2000" spc="-65" dirty="0">
                <a:latin typeface="Arial MT"/>
                <a:cs typeface="Arial MT"/>
              </a:rPr>
              <a:t> </a:t>
            </a:r>
            <a:r>
              <a:rPr sz="2000" spc="-25" dirty="0">
                <a:latin typeface="Arial MT"/>
                <a:cs typeface="Arial MT"/>
              </a:rPr>
              <a:t>and </a:t>
            </a:r>
            <a:r>
              <a:rPr sz="2000" spc="-10" dirty="0">
                <a:latin typeface="Arial MT"/>
                <a:cs typeface="Arial MT"/>
              </a:rPr>
              <a:t>administration</a:t>
            </a:r>
            <a:endParaRPr sz="2000">
              <a:latin typeface="Arial MT"/>
              <a:cs typeface="Arial MT"/>
            </a:endParaRPr>
          </a:p>
        </p:txBody>
      </p:sp>
      <p:sp>
        <p:nvSpPr>
          <p:cNvPr id="5" name="object 5"/>
          <p:cNvSpPr txBox="1">
            <a:spLocks noGrp="1"/>
          </p:cNvSpPr>
          <p:nvPr>
            <p:ph type="title"/>
          </p:nvPr>
        </p:nvSpPr>
        <p:spPr>
          <a:prstGeom prst="rect">
            <a:avLst/>
          </a:prstGeom>
        </p:spPr>
        <p:txBody>
          <a:bodyPr vert="horz" wrap="square" lIns="0" tIns="12700" rIns="0" bIns="0" rtlCol="0">
            <a:spAutoFit/>
          </a:bodyPr>
          <a:lstStyle/>
          <a:p>
            <a:pPr marL="2375535">
              <a:lnSpc>
                <a:spcPct val="100000"/>
              </a:lnSpc>
              <a:spcBef>
                <a:spcPts val="100"/>
              </a:spcBef>
            </a:pPr>
            <a:r>
              <a:rPr spc="-10" dirty="0"/>
              <a:t>SUMMARY</a:t>
            </a:r>
          </a:p>
        </p:txBody>
      </p:sp>
      <p:sp>
        <p:nvSpPr>
          <p:cNvPr id="6" name="object 6"/>
          <p:cNvSpPr/>
          <p:nvPr/>
        </p:nvSpPr>
        <p:spPr>
          <a:xfrm>
            <a:off x="6803897" y="2607564"/>
            <a:ext cx="114300" cy="548640"/>
          </a:xfrm>
          <a:custGeom>
            <a:avLst/>
            <a:gdLst/>
            <a:ahLst/>
            <a:cxnLst/>
            <a:rect l="l" t="t" r="r" b="b"/>
            <a:pathLst>
              <a:path w="114300" h="548639">
                <a:moveTo>
                  <a:pt x="0" y="548639"/>
                </a:moveTo>
                <a:lnTo>
                  <a:pt x="114300" y="548639"/>
                </a:lnTo>
                <a:lnTo>
                  <a:pt x="114300" y="0"/>
                </a:lnTo>
                <a:lnTo>
                  <a:pt x="0" y="0"/>
                </a:lnTo>
                <a:lnTo>
                  <a:pt x="0" y="548639"/>
                </a:lnTo>
                <a:close/>
              </a:path>
            </a:pathLst>
          </a:custGeom>
          <a:solidFill>
            <a:srgbClr val="BB8542"/>
          </a:solidFill>
        </p:spPr>
        <p:txBody>
          <a:bodyPr wrap="square" lIns="0" tIns="0" rIns="0" bIns="0" rtlCol="0"/>
          <a:lstStyle/>
          <a:p>
            <a:endParaRPr/>
          </a:p>
        </p:txBody>
      </p:sp>
      <p:sp>
        <p:nvSpPr>
          <p:cNvPr id="7" name="object 7"/>
          <p:cNvSpPr txBox="1">
            <a:spLocks noGrp="1"/>
          </p:cNvSpPr>
          <p:nvPr>
            <p:ph sz="half" idx="2"/>
          </p:nvPr>
        </p:nvSpPr>
        <p:spPr>
          <a:prstGeom prst="rect">
            <a:avLst/>
          </a:prstGeom>
        </p:spPr>
        <p:txBody>
          <a:bodyPr vert="horz" wrap="square" lIns="0" tIns="158750" rIns="0" bIns="0" rtlCol="0">
            <a:spAutoFit/>
          </a:bodyPr>
          <a:lstStyle/>
          <a:p>
            <a:pPr marL="12700">
              <a:lnSpc>
                <a:spcPct val="100000"/>
              </a:lnSpc>
              <a:spcBef>
                <a:spcPts val="1250"/>
              </a:spcBef>
            </a:pPr>
            <a:r>
              <a:rPr dirty="0"/>
              <a:t>Knowledge</a:t>
            </a:r>
            <a:r>
              <a:rPr spc="-114" dirty="0"/>
              <a:t> </a:t>
            </a:r>
            <a:r>
              <a:rPr spc="-10" dirty="0"/>
              <a:t>Topics</a:t>
            </a:r>
          </a:p>
          <a:p>
            <a:pPr marL="287655" marR="470534" algn="just">
              <a:lnSpc>
                <a:spcPct val="100000"/>
              </a:lnSpc>
              <a:spcBef>
                <a:spcPts val="820"/>
              </a:spcBef>
            </a:pPr>
            <a:r>
              <a:rPr sz="2000" b="0" dirty="0">
                <a:latin typeface="Arial MT"/>
                <a:cs typeface="Arial MT"/>
              </a:rPr>
              <a:t>Treatment</a:t>
            </a:r>
            <a:r>
              <a:rPr sz="2000" b="0" spc="-65" dirty="0">
                <a:latin typeface="Arial MT"/>
                <a:cs typeface="Arial MT"/>
              </a:rPr>
              <a:t> </a:t>
            </a:r>
            <a:r>
              <a:rPr sz="2000" b="0" dirty="0">
                <a:latin typeface="Arial MT"/>
                <a:cs typeface="Arial MT"/>
              </a:rPr>
              <a:t>priorities</a:t>
            </a:r>
            <a:r>
              <a:rPr sz="2000" b="0" spc="-45" dirty="0">
                <a:latin typeface="Arial MT"/>
                <a:cs typeface="Arial MT"/>
              </a:rPr>
              <a:t> </a:t>
            </a:r>
            <a:r>
              <a:rPr sz="2000" b="0" dirty="0">
                <a:latin typeface="Arial MT"/>
                <a:cs typeface="Arial MT"/>
              </a:rPr>
              <a:t>in</a:t>
            </a:r>
            <a:r>
              <a:rPr sz="2000" b="0" spc="-50" dirty="0">
                <a:latin typeface="Arial MT"/>
                <a:cs typeface="Arial MT"/>
              </a:rPr>
              <a:t> </a:t>
            </a:r>
            <a:r>
              <a:rPr sz="2000" b="0" dirty="0">
                <a:latin typeface="Arial MT"/>
                <a:cs typeface="Arial MT"/>
              </a:rPr>
              <a:t>trauma</a:t>
            </a:r>
            <a:r>
              <a:rPr sz="2000" b="0" spc="-65" dirty="0">
                <a:latin typeface="Arial MT"/>
                <a:cs typeface="Arial MT"/>
              </a:rPr>
              <a:t> </a:t>
            </a:r>
            <a:r>
              <a:rPr sz="2000" b="0" dirty="0">
                <a:latin typeface="Arial MT"/>
                <a:cs typeface="Arial MT"/>
              </a:rPr>
              <a:t>and</a:t>
            </a:r>
            <a:r>
              <a:rPr sz="2000" b="0" spc="-50" dirty="0">
                <a:latin typeface="Arial MT"/>
                <a:cs typeface="Arial MT"/>
              </a:rPr>
              <a:t> </a:t>
            </a:r>
            <a:r>
              <a:rPr sz="2000" b="0" spc="-20" dirty="0">
                <a:latin typeface="Arial MT"/>
                <a:cs typeface="Arial MT"/>
              </a:rPr>
              <a:t>burn </a:t>
            </a:r>
            <a:r>
              <a:rPr sz="2000" b="0" spc="-10" dirty="0">
                <a:latin typeface="Arial MT"/>
                <a:cs typeface="Arial MT"/>
              </a:rPr>
              <a:t>casualties</a:t>
            </a:r>
            <a:endParaRPr sz="2000">
              <a:latin typeface="Arial MT"/>
              <a:cs typeface="Arial MT"/>
            </a:endParaRPr>
          </a:p>
          <a:p>
            <a:pPr marL="287655" marR="338455" algn="just">
              <a:lnSpc>
                <a:spcPct val="100000"/>
              </a:lnSpc>
              <a:spcBef>
                <a:spcPts val="1200"/>
              </a:spcBef>
            </a:pPr>
            <a:r>
              <a:rPr sz="2000" b="0" dirty="0">
                <a:latin typeface="Arial MT"/>
                <a:cs typeface="Arial MT"/>
              </a:rPr>
              <a:t>Airway</a:t>
            </a:r>
            <a:r>
              <a:rPr sz="2000" b="0" spc="-60" dirty="0">
                <a:latin typeface="Arial MT"/>
                <a:cs typeface="Arial MT"/>
              </a:rPr>
              <a:t> </a:t>
            </a:r>
            <a:r>
              <a:rPr sz="2000" b="0" dirty="0">
                <a:latin typeface="Arial MT"/>
                <a:cs typeface="Arial MT"/>
              </a:rPr>
              <a:t>considerations</a:t>
            </a:r>
            <a:r>
              <a:rPr sz="2000" b="0" spc="-60" dirty="0">
                <a:latin typeface="Arial MT"/>
                <a:cs typeface="Arial MT"/>
              </a:rPr>
              <a:t> </a:t>
            </a:r>
            <a:r>
              <a:rPr sz="2000" b="0" dirty="0">
                <a:latin typeface="Arial MT"/>
                <a:cs typeface="Arial MT"/>
              </a:rPr>
              <a:t>in</a:t>
            </a:r>
            <a:r>
              <a:rPr sz="2000" b="0" spc="-65" dirty="0">
                <a:latin typeface="Arial MT"/>
                <a:cs typeface="Arial MT"/>
              </a:rPr>
              <a:t> </a:t>
            </a:r>
            <a:r>
              <a:rPr sz="2000" b="0" dirty="0">
                <a:latin typeface="Arial MT"/>
                <a:cs typeface="Arial MT"/>
              </a:rPr>
              <a:t>burn</a:t>
            </a:r>
            <a:r>
              <a:rPr sz="2000" b="0" spc="-80" dirty="0">
                <a:latin typeface="Arial MT"/>
                <a:cs typeface="Arial MT"/>
              </a:rPr>
              <a:t> </a:t>
            </a:r>
            <a:r>
              <a:rPr sz="2000" b="0" spc="-10" dirty="0">
                <a:latin typeface="Arial MT"/>
                <a:cs typeface="Arial MT"/>
              </a:rPr>
              <a:t>casualties </a:t>
            </a:r>
            <a:r>
              <a:rPr sz="2000" b="0" dirty="0">
                <a:latin typeface="Arial MT"/>
                <a:cs typeface="Arial MT"/>
              </a:rPr>
              <a:t>Potential</a:t>
            </a:r>
            <a:r>
              <a:rPr sz="2000" b="0" spc="-60" dirty="0">
                <a:latin typeface="Arial MT"/>
                <a:cs typeface="Arial MT"/>
              </a:rPr>
              <a:t> </a:t>
            </a:r>
            <a:r>
              <a:rPr sz="2000" b="0" dirty="0">
                <a:latin typeface="Arial MT"/>
                <a:cs typeface="Arial MT"/>
              </a:rPr>
              <a:t>causes</a:t>
            </a:r>
            <a:r>
              <a:rPr sz="2000" b="0" spc="-65" dirty="0">
                <a:latin typeface="Arial MT"/>
                <a:cs typeface="Arial MT"/>
              </a:rPr>
              <a:t> </a:t>
            </a:r>
            <a:r>
              <a:rPr sz="2000" b="0" dirty="0">
                <a:latin typeface="Arial MT"/>
                <a:cs typeface="Arial MT"/>
              </a:rPr>
              <a:t>of</a:t>
            </a:r>
            <a:r>
              <a:rPr sz="2000" b="0" spc="-70" dirty="0">
                <a:latin typeface="Arial MT"/>
                <a:cs typeface="Arial MT"/>
              </a:rPr>
              <a:t> </a:t>
            </a:r>
            <a:r>
              <a:rPr sz="2000" b="0" spc="-20" dirty="0">
                <a:latin typeface="Arial MT"/>
                <a:cs typeface="Arial MT"/>
              </a:rPr>
              <a:t>burns</a:t>
            </a:r>
            <a:endParaRPr sz="2000">
              <a:latin typeface="Arial MT"/>
              <a:cs typeface="Arial MT"/>
            </a:endParaRPr>
          </a:p>
          <a:p>
            <a:pPr marL="287655" marR="357505" algn="just">
              <a:lnSpc>
                <a:spcPct val="100000"/>
              </a:lnSpc>
              <a:spcBef>
                <a:spcPts val="1200"/>
              </a:spcBef>
            </a:pPr>
            <a:r>
              <a:rPr sz="2000" b="0" dirty="0">
                <a:latin typeface="Arial MT"/>
                <a:cs typeface="Arial MT"/>
              </a:rPr>
              <a:t>Types</a:t>
            </a:r>
            <a:r>
              <a:rPr sz="2000" b="0" spc="-60" dirty="0">
                <a:latin typeface="Arial MT"/>
                <a:cs typeface="Arial MT"/>
              </a:rPr>
              <a:t> </a:t>
            </a:r>
            <a:r>
              <a:rPr sz="2000" b="0" dirty="0">
                <a:latin typeface="Arial MT"/>
                <a:cs typeface="Arial MT"/>
              </a:rPr>
              <a:t>of</a:t>
            </a:r>
            <a:r>
              <a:rPr sz="2000" b="0" spc="-70" dirty="0">
                <a:latin typeface="Arial MT"/>
                <a:cs typeface="Arial MT"/>
              </a:rPr>
              <a:t> </a:t>
            </a:r>
            <a:r>
              <a:rPr sz="2000" b="0" dirty="0">
                <a:latin typeface="Arial MT"/>
                <a:cs typeface="Arial MT"/>
              </a:rPr>
              <a:t>burns</a:t>
            </a:r>
            <a:r>
              <a:rPr sz="2000" b="0" spc="-70" dirty="0">
                <a:latin typeface="Arial MT"/>
                <a:cs typeface="Arial MT"/>
              </a:rPr>
              <a:t> </a:t>
            </a:r>
            <a:r>
              <a:rPr sz="2000" b="0" dirty="0">
                <a:latin typeface="Arial MT"/>
                <a:cs typeface="Arial MT"/>
              </a:rPr>
              <a:t>(Electrical,</a:t>
            </a:r>
            <a:r>
              <a:rPr sz="2000" b="0" spc="-65" dirty="0">
                <a:latin typeface="Arial MT"/>
                <a:cs typeface="Arial MT"/>
              </a:rPr>
              <a:t> </a:t>
            </a:r>
            <a:r>
              <a:rPr sz="2000" b="0" dirty="0">
                <a:latin typeface="Arial MT"/>
                <a:cs typeface="Arial MT"/>
              </a:rPr>
              <a:t>Thermal,</a:t>
            </a:r>
            <a:r>
              <a:rPr sz="2000" b="0" spc="-60" dirty="0">
                <a:latin typeface="Arial MT"/>
                <a:cs typeface="Arial MT"/>
              </a:rPr>
              <a:t> </a:t>
            </a:r>
            <a:r>
              <a:rPr sz="2000" b="0" spc="-25" dirty="0">
                <a:latin typeface="Arial MT"/>
                <a:cs typeface="Arial MT"/>
              </a:rPr>
              <a:t>and </a:t>
            </a:r>
            <a:r>
              <a:rPr sz="2000" b="0" spc="-10" dirty="0">
                <a:latin typeface="Arial MT"/>
                <a:cs typeface="Arial MT"/>
              </a:rPr>
              <a:t>Chemical)</a:t>
            </a:r>
            <a:endParaRPr sz="2000">
              <a:latin typeface="Arial MT"/>
              <a:cs typeface="Arial MT"/>
            </a:endParaRPr>
          </a:p>
          <a:p>
            <a:pPr marL="287655" marR="5080" algn="just">
              <a:lnSpc>
                <a:spcPct val="150000"/>
              </a:lnSpc>
            </a:pPr>
            <a:r>
              <a:rPr sz="2000" b="0" dirty="0">
                <a:latin typeface="Arial MT"/>
                <a:cs typeface="Arial MT"/>
              </a:rPr>
              <a:t>Severity</a:t>
            </a:r>
            <a:r>
              <a:rPr sz="2000" b="0" spc="-60" dirty="0">
                <a:latin typeface="Arial MT"/>
                <a:cs typeface="Arial MT"/>
              </a:rPr>
              <a:t> </a:t>
            </a:r>
            <a:r>
              <a:rPr sz="2000" b="0" dirty="0">
                <a:latin typeface="Arial MT"/>
                <a:cs typeface="Arial MT"/>
              </a:rPr>
              <a:t>of</a:t>
            </a:r>
            <a:r>
              <a:rPr sz="2000" b="0" spc="-65" dirty="0">
                <a:latin typeface="Arial MT"/>
                <a:cs typeface="Arial MT"/>
              </a:rPr>
              <a:t> </a:t>
            </a:r>
            <a:r>
              <a:rPr sz="2000" b="0" dirty="0">
                <a:latin typeface="Arial MT"/>
                <a:cs typeface="Arial MT"/>
              </a:rPr>
              <a:t>burn</a:t>
            </a:r>
            <a:r>
              <a:rPr sz="2000" b="0" spc="-60" dirty="0">
                <a:latin typeface="Arial MT"/>
                <a:cs typeface="Arial MT"/>
              </a:rPr>
              <a:t> </a:t>
            </a:r>
            <a:r>
              <a:rPr sz="2000" b="0" dirty="0">
                <a:latin typeface="Arial MT"/>
                <a:cs typeface="Arial MT"/>
              </a:rPr>
              <a:t>injuries</a:t>
            </a:r>
            <a:r>
              <a:rPr sz="2000" b="0" spc="-45" dirty="0">
                <a:latin typeface="Arial MT"/>
                <a:cs typeface="Arial MT"/>
              </a:rPr>
              <a:t> </a:t>
            </a:r>
            <a:r>
              <a:rPr sz="2000" b="0" dirty="0">
                <a:latin typeface="Arial MT"/>
                <a:cs typeface="Arial MT"/>
              </a:rPr>
              <a:t>according</a:t>
            </a:r>
            <a:r>
              <a:rPr sz="2000" b="0" spc="-55" dirty="0">
                <a:latin typeface="Arial MT"/>
                <a:cs typeface="Arial MT"/>
              </a:rPr>
              <a:t> </a:t>
            </a:r>
            <a:r>
              <a:rPr sz="2000" b="0" dirty="0">
                <a:latin typeface="Arial MT"/>
                <a:cs typeface="Arial MT"/>
              </a:rPr>
              <a:t>to</a:t>
            </a:r>
            <a:r>
              <a:rPr sz="2000" b="0" spc="-65" dirty="0">
                <a:latin typeface="Arial MT"/>
                <a:cs typeface="Arial MT"/>
              </a:rPr>
              <a:t> </a:t>
            </a:r>
            <a:r>
              <a:rPr sz="2000" b="0" spc="-10" dirty="0">
                <a:latin typeface="Arial MT"/>
                <a:cs typeface="Arial MT"/>
              </a:rPr>
              <a:t>depth </a:t>
            </a:r>
            <a:r>
              <a:rPr sz="2000" b="0" dirty="0">
                <a:latin typeface="Arial MT"/>
                <a:cs typeface="Arial MT"/>
              </a:rPr>
              <a:t>Estimating</a:t>
            </a:r>
            <a:r>
              <a:rPr sz="2000" b="0" spc="-45" dirty="0">
                <a:latin typeface="Arial MT"/>
                <a:cs typeface="Arial MT"/>
              </a:rPr>
              <a:t> </a:t>
            </a:r>
            <a:r>
              <a:rPr sz="2000" b="0" dirty="0">
                <a:latin typeface="Arial MT"/>
                <a:cs typeface="Arial MT"/>
              </a:rPr>
              <a:t>burn</a:t>
            </a:r>
            <a:r>
              <a:rPr sz="2000" b="0" spc="-45" dirty="0">
                <a:latin typeface="Arial MT"/>
                <a:cs typeface="Arial MT"/>
              </a:rPr>
              <a:t> </a:t>
            </a:r>
            <a:r>
              <a:rPr sz="2000" b="0" dirty="0">
                <a:latin typeface="Arial MT"/>
                <a:cs typeface="Arial MT"/>
              </a:rPr>
              <a:t>size</a:t>
            </a:r>
            <a:r>
              <a:rPr sz="2000" b="0" spc="-40" dirty="0">
                <a:latin typeface="Arial MT"/>
                <a:cs typeface="Arial MT"/>
              </a:rPr>
              <a:t> </a:t>
            </a:r>
            <a:r>
              <a:rPr sz="2000" b="0" dirty="0">
                <a:latin typeface="Arial MT"/>
                <a:cs typeface="Arial MT"/>
              </a:rPr>
              <a:t>with</a:t>
            </a:r>
            <a:r>
              <a:rPr sz="2000" b="0" spc="-40" dirty="0">
                <a:latin typeface="Arial MT"/>
                <a:cs typeface="Arial MT"/>
              </a:rPr>
              <a:t> </a:t>
            </a:r>
            <a:r>
              <a:rPr sz="2000" b="0" dirty="0">
                <a:latin typeface="Arial MT"/>
                <a:cs typeface="Arial MT"/>
              </a:rPr>
              <a:t>the</a:t>
            </a:r>
            <a:r>
              <a:rPr sz="2000" b="0" spc="-55" dirty="0">
                <a:latin typeface="Arial MT"/>
                <a:cs typeface="Arial MT"/>
              </a:rPr>
              <a:t> </a:t>
            </a:r>
            <a:r>
              <a:rPr sz="2000" b="0" dirty="0">
                <a:latin typeface="Arial MT"/>
                <a:cs typeface="Arial MT"/>
              </a:rPr>
              <a:t>Rule</a:t>
            </a:r>
            <a:r>
              <a:rPr sz="2000" b="0" spc="-30" dirty="0">
                <a:latin typeface="Arial MT"/>
                <a:cs typeface="Arial MT"/>
              </a:rPr>
              <a:t> </a:t>
            </a:r>
            <a:r>
              <a:rPr sz="2000" b="0" dirty="0">
                <a:latin typeface="Arial MT"/>
                <a:cs typeface="Arial MT"/>
              </a:rPr>
              <a:t>of</a:t>
            </a:r>
            <a:r>
              <a:rPr sz="2000" b="0" spc="-50" dirty="0">
                <a:latin typeface="Arial MT"/>
                <a:cs typeface="Arial MT"/>
              </a:rPr>
              <a:t> </a:t>
            </a:r>
            <a:r>
              <a:rPr sz="2000" b="0" spc="-10" dirty="0">
                <a:latin typeface="Arial MT"/>
                <a:cs typeface="Arial MT"/>
              </a:rPr>
              <a:t>Nines </a:t>
            </a:r>
            <a:r>
              <a:rPr sz="2000" b="0" dirty="0">
                <a:latin typeface="Arial MT"/>
                <a:cs typeface="Arial MT"/>
              </a:rPr>
              <a:t>Evidence</a:t>
            </a:r>
            <a:r>
              <a:rPr sz="2000" b="0" spc="-65" dirty="0">
                <a:latin typeface="Arial MT"/>
                <a:cs typeface="Arial MT"/>
              </a:rPr>
              <a:t> </a:t>
            </a:r>
            <a:r>
              <a:rPr sz="2000" b="0" dirty="0">
                <a:latin typeface="Arial MT"/>
                <a:cs typeface="Arial MT"/>
              </a:rPr>
              <a:t>supporting</a:t>
            </a:r>
            <a:r>
              <a:rPr sz="2000" b="0" spc="-70" dirty="0">
                <a:latin typeface="Arial MT"/>
                <a:cs typeface="Arial MT"/>
              </a:rPr>
              <a:t> </a:t>
            </a:r>
            <a:r>
              <a:rPr sz="2000" b="0" dirty="0">
                <a:latin typeface="Arial MT"/>
                <a:cs typeface="Arial MT"/>
              </a:rPr>
              <a:t>the</a:t>
            </a:r>
            <a:r>
              <a:rPr sz="2000" b="0" spc="-80" dirty="0">
                <a:latin typeface="Arial MT"/>
                <a:cs typeface="Arial MT"/>
              </a:rPr>
              <a:t> </a:t>
            </a:r>
            <a:r>
              <a:rPr sz="2000" b="0" dirty="0">
                <a:latin typeface="Arial MT"/>
                <a:cs typeface="Arial MT"/>
              </a:rPr>
              <a:t>burn</a:t>
            </a:r>
            <a:r>
              <a:rPr sz="2000" b="0" spc="-75" dirty="0">
                <a:latin typeface="Arial MT"/>
                <a:cs typeface="Arial MT"/>
              </a:rPr>
              <a:t> </a:t>
            </a:r>
            <a:r>
              <a:rPr sz="2000" b="0" spc="-10" dirty="0">
                <a:latin typeface="Arial MT"/>
                <a:cs typeface="Arial MT"/>
              </a:rPr>
              <a:t>management</a:t>
            </a:r>
            <a:endParaRPr sz="2000">
              <a:latin typeface="Arial MT"/>
              <a:cs typeface="Arial MT"/>
            </a:endParaRPr>
          </a:p>
        </p:txBody>
      </p:sp>
      <p:sp>
        <p:nvSpPr>
          <p:cNvPr id="8" name="object 8"/>
          <p:cNvSpPr/>
          <p:nvPr/>
        </p:nvSpPr>
        <p:spPr>
          <a:xfrm>
            <a:off x="838961" y="5337809"/>
            <a:ext cx="114300" cy="274320"/>
          </a:xfrm>
          <a:custGeom>
            <a:avLst/>
            <a:gdLst/>
            <a:ahLst/>
            <a:cxnLst/>
            <a:rect l="l" t="t" r="r" b="b"/>
            <a:pathLst>
              <a:path w="114300" h="274320">
                <a:moveTo>
                  <a:pt x="0" y="274319"/>
                </a:moveTo>
                <a:lnTo>
                  <a:pt x="114300" y="274319"/>
                </a:lnTo>
                <a:lnTo>
                  <a:pt x="114300" y="0"/>
                </a:lnTo>
                <a:lnTo>
                  <a:pt x="0" y="0"/>
                </a:lnTo>
                <a:lnTo>
                  <a:pt x="0" y="274319"/>
                </a:lnTo>
                <a:close/>
              </a:path>
            </a:pathLst>
          </a:custGeom>
          <a:solidFill>
            <a:srgbClr val="BB8542"/>
          </a:solidFill>
        </p:spPr>
        <p:txBody>
          <a:bodyPr wrap="square" lIns="0" tIns="0" rIns="0" bIns="0" rtlCol="0"/>
          <a:lstStyle/>
          <a:p>
            <a:endParaRPr/>
          </a:p>
        </p:txBody>
      </p:sp>
      <p:sp>
        <p:nvSpPr>
          <p:cNvPr id="9" name="object 9"/>
          <p:cNvSpPr/>
          <p:nvPr/>
        </p:nvSpPr>
        <p:spPr>
          <a:xfrm>
            <a:off x="838961" y="3708653"/>
            <a:ext cx="114300" cy="502920"/>
          </a:xfrm>
          <a:custGeom>
            <a:avLst/>
            <a:gdLst/>
            <a:ahLst/>
            <a:cxnLst/>
            <a:rect l="l" t="t" r="r" b="b"/>
            <a:pathLst>
              <a:path w="114300" h="502920">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0" name="object 10"/>
          <p:cNvSpPr/>
          <p:nvPr/>
        </p:nvSpPr>
        <p:spPr>
          <a:xfrm>
            <a:off x="838961" y="2947416"/>
            <a:ext cx="114300" cy="502920"/>
          </a:xfrm>
          <a:custGeom>
            <a:avLst/>
            <a:gdLst/>
            <a:ahLst/>
            <a:cxnLst/>
            <a:rect l="l" t="t" r="r" b="b"/>
            <a:pathLst>
              <a:path w="114300" h="502920">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1" name="object 11"/>
          <p:cNvSpPr/>
          <p:nvPr/>
        </p:nvSpPr>
        <p:spPr>
          <a:xfrm>
            <a:off x="6801611" y="2147316"/>
            <a:ext cx="114300" cy="274320"/>
          </a:xfrm>
          <a:custGeom>
            <a:avLst/>
            <a:gdLst/>
            <a:ahLst/>
            <a:cxnLst/>
            <a:rect l="l" t="t" r="r" b="b"/>
            <a:pathLst>
              <a:path w="114300" h="274319">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2" name="object 12"/>
          <p:cNvSpPr/>
          <p:nvPr/>
        </p:nvSpPr>
        <p:spPr>
          <a:xfrm>
            <a:off x="6801611" y="3411473"/>
            <a:ext cx="114300" cy="548640"/>
          </a:xfrm>
          <a:custGeom>
            <a:avLst/>
            <a:gdLst/>
            <a:ahLst/>
            <a:cxnLst/>
            <a:rect l="l" t="t" r="r" b="b"/>
            <a:pathLst>
              <a:path w="114300" h="548639">
                <a:moveTo>
                  <a:pt x="0" y="548639"/>
                </a:moveTo>
                <a:lnTo>
                  <a:pt x="114300" y="548639"/>
                </a:lnTo>
                <a:lnTo>
                  <a:pt x="114300" y="0"/>
                </a:lnTo>
                <a:lnTo>
                  <a:pt x="0" y="0"/>
                </a:lnTo>
                <a:lnTo>
                  <a:pt x="0" y="548639"/>
                </a:lnTo>
                <a:close/>
              </a:path>
            </a:pathLst>
          </a:custGeom>
          <a:solidFill>
            <a:srgbClr val="BB8542"/>
          </a:solidFill>
        </p:spPr>
        <p:txBody>
          <a:bodyPr wrap="square" lIns="0" tIns="0" rIns="0" bIns="0" rtlCol="0"/>
          <a:lstStyle/>
          <a:p>
            <a:endParaRPr/>
          </a:p>
        </p:txBody>
      </p:sp>
      <p:sp>
        <p:nvSpPr>
          <p:cNvPr id="13" name="object 13"/>
          <p:cNvSpPr/>
          <p:nvPr/>
        </p:nvSpPr>
        <p:spPr>
          <a:xfrm>
            <a:off x="838961" y="4892802"/>
            <a:ext cx="114300" cy="274320"/>
          </a:xfrm>
          <a:custGeom>
            <a:avLst/>
            <a:gdLst/>
            <a:ahLst/>
            <a:cxnLst/>
            <a:rect l="l" t="t" r="r" b="b"/>
            <a:pathLst>
              <a:path w="114300" h="274320">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4" name="object 14"/>
          <p:cNvSpPr/>
          <p:nvPr/>
        </p:nvSpPr>
        <p:spPr>
          <a:xfrm>
            <a:off x="838961" y="4441697"/>
            <a:ext cx="114300" cy="274320"/>
          </a:xfrm>
          <a:custGeom>
            <a:avLst/>
            <a:gdLst/>
            <a:ahLst/>
            <a:cxnLst/>
            <a:rect l="l" t="t" r="r" b="b"/>
            <a:pathLst>
              <a:path w="114300" h="274320">
                <a:moveTo>
                  <a:pt x="0" y="274319"/>
                </a:moveTo>
                <a:lnTo>
                  <a:pt x="114300" y="274319"/>
                </a:lnTo>
                <a:lnTo>
                  <a:pt x="114300" y="0"/>
                </a:lnTo>
                <a:lnTo>
                  <a:pt x="0" y="0"/>
                </a:lnTo>
                <a:lnTo>
                  <a:pt x="0" y="274319"/>
                </a:lnTo>
                <a:close/>
              </a:path>
            </a:pathLst>
          </a:custGeom>
          <a:solidFill>
            <a:srgbClr val="BB8542"/>
          </a:solidFill>
        </p:spPr>
        <p:txBody>
          <a:bodyPr wrap="square" lIns="0" tIns="0" rIns="0" bIns="0" rtlCol="0"/>
          <a:lstStyle/>
          <a:p>
            <a:endParaRPr/>
          </a:p>
        </p:txBody>
      </p:sp>
      <p:sp>
        <p:nvSpPr>
          <p:cNvPr id="15" name="object 15"/>
          <p:cNvSpPr/>
          <p:nvPr/>
        </p:nvSpPr>
        <p:spPr>
          <a:xfrm>
            <a:off x="838961" y="2170176"/>
            <a:ext cx="114300" cy="502920"/>
          </a:xfrm>
          <a:custGeom>
            <a:avLst/>
            <a:gdLst/>
            <a:ahLst/>
            <a:cxnLst/>
            <a:rect l="l" t="t" r="r" b="b"/>
            <a:pathLst>
              <a:path w="114300" h="502919">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26</a:t>
            </a:fld>
            <a:endParaRPr spc="-25"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5019419" y="302050"/>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title"/>
          </p:nvPr>
        </p:nvSpPr>
        <p:spPr>
          <a:xfrm>
            <a:off x="3645979" y="943589"/>
            <a:ext cx="4980305"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rPr>
              <a:t>CHECK</a:t>
            </a:r>
            <a:r>
              <a:rPr spc="-10" dirty="0">
                <a:solidFill>
                  <a:srgbClr val="FFFFFF"/>
                </a:solidFill>
              </a:rPr>
              <a:t> </a:t>
            </a:r>
            <a:r>
              <a:rPr dirty="0">
                <a:solidFill>
                  <a:srgbClr val="FFFFFF"/>
                </a:solidFill>
              </a:rPr>
              <a:t>ON</a:t>
            </a:r>
            <a:r>
              <a:rPr spc="-10" dirty="0">
                <a:solidFill>
                  <a:srgbClr val="FFFFFF"/>
                </a:solidFill>
              </a:rPr>
              <a:t> LEARNING</a:t>
            </a:r>
          </a:p>
        </p:txBody>
      </p:sp>
      <p:sp>
        <p:nvSpPr>
          <p:cNvPr id="6" name="object 6"/>
          <p:cNvSpPr txBox="1"/>
          <p:nvPr/>
        </p:nvSpPr>
        <p:spPr>
          <a:xfrm>
            <a:off x="2460551" y="1817535"/>
            <a:ext cx="8081009" cy="4231640"/>
          </a:xfrm>
          <a:prstGeom prst="rect">
            <a:avLst/>
          </a:prstGeom>
        </p:spPr>
        <p:txBody>
          <a:bodyPr vert="horz" wrap="square" lIns="0" tIns="12700" rIns="0" bIns="0" rtlCol="0">
            <a:spAutoFit/>
          </a:bodyPr>
          <a:lstStyle/>
          <a:p>
            <a:pPr marL="25400" marR="1481455">
              <a:lnSpc>
                <a:spcPct val="100000"/>
              </a:lnSpc>
              <a:spcBef>
                <a:spcPts val="100"/>
              </a:spcBef>
            </a:pPr>
            <a:r>
              <a:rPr sz="2400" b="1" dirty="0">
                <a:solidFill>
                  <a:srgbClr val="FFFFFF"/>
                </a:solidFill>
                <a:latin typeface="Arial"/>
                <a:cs typeface="Arial"/>
              </a:rPr>
              <a:t>What</a:t>
            </a:r>
            <a:r>
              <a:rPr sz="2400" b="1" spc="-40" dirty="0">
                <a:solidFill>
                  <a:srgbClr val="FFFFFF"/>
                </a:solidFill>
                <a:latin typeface="Arial"/>
                <a:cs typeface="Arial"/>
              </a:rPr>
              <a:t> </a:t>
            </a:r>
            <a:r>
              <a:rPr sz="2400" b="1" dirty="0">
                <a:solidFill>
                  <a:srgbClr val="FFFFFF"/>
                </a:solidFill>
                <a:latin typeface="Arial"/>
                <a:cs typeface="Arial"/>
              </a:rPr>
              <a:t>are</a:t>
            </a:r>
            <a:r>
              <a:rPr sz="2400" b="1" spc="-35" dirty="0">
                <a:solidFill>
                  <a:srgbClr val="FFFFFF"/>
                </a:solidFill>
                <a:latin typeface="Arial"/>
                <a:cs typeface="Arial"/>
              </a:rPr>
              <a:t> </a:t>
            </a:r>
            <a:r>
              <a:rPr sz="2400" b="1" dirty="0">
                <a:solidFill>
                  <a:srgbClr val="FFFFFF"/>
                </a:solidFill>
                <a:latin typeface="Arial"/>
                <a:cs typeface="Arial"/>
              </a:rPr>
              <a:t>approved</a:t>
            </a:r>
            <a:r>
              <a:rPr sz="2400" b="1" spc="-35" dirty="0">
                <a:solidFill>
                  <a:srgbClr val="FFFFFF"/>
                </a:solidFill>
                <a:latin typeface="Arial"/>
                <a:cs typeface="Arial"/>
              </a:rPr>
              <a:t> </a:t>
            </a:r>
            <a:r>
              <a:rPr sz="2400" b="1" dirty="0">
                <a:solidFill>
                  <a:srgbClr val="FFFFFF"/>
                </a:solidFill>
                <a:latin typeface="Arial"/>
                <a:cs typeface="Arial"/>
              </a:rPr>
              <a:t>improvised</a:t>
            </a:r>
            <a:r>
              <a:rPr sz="2400" b="1" spc="-30" dirty="0">
                <a:solidFill>
                  <a:srgbClr val="FFFFFF"/>
                </a:solidFill>
                <a:latin typeface="Arial"/>
                <a:cs typeface="Arial"/>
              </a:rPr>
              <a:t> </a:t>
            </a:r>
            <a:r>
              <a:rPr sz="2400" b="1" dirty="0">
                <a:solidFill>
                  <a:srgbClr val="FFFFFF"/>
                </a:solidFill>
                <a:latin typeface="Arial"/>
                <a:cs typeface="Arial"/>
              </a:rPr>
              <a:t>burn</a:t>
            </a:r>
            <a:r>
              <a:rPr sz="2400" b="1" spc="-45" dirty="0">
                <a:solidFill>
                  <a:srgbClr val="FFFFFF"/>
                </a:solidFill>
                <a:latin typeface="Arial"/>
                <a:cs typeface="Arial"/>
              </a:rPr>
              <a:t> </a:t>
            </a:r>
            <a:r>
              <a:rPr sz="2400" b="1" spc="-10" dirty="0">
                <a:solidFill>
                  <a:srgbClr val="FFFFFF"/>
                </a:solidFill>
                <a:latin typeface="Arial"/>
                <a:cs typeface="Arial"/>
              </a:rPr>
              <a:t>dressing materials?</a:t>
            </a:r>
            <a:endParaRPr sz="2400">
              <a:latin typeface="Arial"/>
              <a:cs typeface="Arial"/>
            </a:endParaRPr>
          </a:p>
          <a:p>
            <a:pPr marL="25400" marR="1182370">
              <a:lnSpc>
                <a:spcPct val="100000"/>
              </a:lnSpc>
              <a:spcBef>
                <a:spcPts val="1800"/>
              </a:spcBef>
            </a:pPr>
            <a:r>
              <a:rPr sz="2400" b="1" dirty="0">
                <a:solidFill>
                  <a:srgbClr val="FFFFFF"/>
                </a:solidFill>
                <a:latin typeface="Arial"/>
                <a:cs typeface="Arial"/>
              </a:rPr>
              <a:t>What</a:t>
            </a:r>
            <a:r>
              <a:rPr sz="2400" b="1" spc="-25" dirty="0">
                <a:solidFill>
                  <a:srgbClr val="FFFFFF"/>
                </a:solidFill>
                <a:latin typeface="Arial"/>
                <a:cs typeface="Arial"/>
              </a:rPr>
              <a:t> </a:t>
            </a:r>
            <a:r>
              <a:rPr sz="2400" b="1" dirty="0">
                <a:solidFill>
                  <a:srgbClr val="FFFFFF"/>
                </a:solidFill>
                <a:latin typeface="Arial"/>
                <a:cs typeface="Arial"/>
              </a:rPr>
              <a:t>should</a:t>
            </a:r>
            <a:r>
              <a:rPr sz="2400" b="1" spc="-35" dirty="0">
                <a:solidFill>
                  <a:srgbClr val="FFFFFF"/>
                </a:solidFill>
                <a:latin typeface="Arial"/>
                <a:cs typeface="Arial"/>
              </a:rPr>
              <a:t> </a:t>
            </a:r>
            <a:r>
              <a:rPr sz="2400" b="1" dirty="0">
                <a:solidFill>
                  <a:srgbClr val="FFFFFF"/>
                </a:solidFill>
                <a:latin typeface="Arial"/>
                <a:cs typeface="Arial"/>
              </a:rPr>
              <a:t>you</a:t>
            </a:r>
            <a:r>
              <a:rPr sz="2400" b="1" spc="-25" dirty="0">
                <a:solidFill>
                  <a:srgbClr val="FFFFFF"/>
                </a:solidFill>
                <a:latin typeface="Arial"/>
                <a:cs typeface="Arial"/>
              </a:rPr>
              <a:t> </a:t>
            </a:r>
            <a:r>
              <a:rPr sz="2400" b="1" dirty="0">
                <a:solidFill>
                  <a:srgbClr val="FFFFFF"/>
                </a:solidFill>
                <a:latin typeface="Arial"/>
                <a:cs typeface="Arial"/>
              </a:rPr>
              <a:t>do</a:t>
            </a:r>
            <a:r>
              <a:rPr sz="2400" b="1" spc="-30" dirty="0">
                <a:solidFill>
                  <a:srgbClr val="FFFFFF"/>
                </a:solidFill>
                <a:latin typeface="Arial"/>
                <a:cs typeface="Arial"/>
              </a:rPr>
              <a:t> </a:t>
            </a:r>
            <a:r>
              <a:rPr sz="2400" b="1" dirty="0">
                <a:solidFill>
                  <a:srgbClr val="FFFFFF"/>
                </a:solidFill>
                <a:latin typeface="Arial"/>
                <a:cs typeface="Arial"/>
              </a:rPr>
              <a:t>first</a:t>
            </a:r>
            <a:r>
              <a:rPr sz="2400" b="1" spc="-15" dirty="0">
                <a:solidFill>
                  <a:srgbClr val="FFFFFF"/>
                </a:solidFill>
                <a:latin typeface="Arial"/>
                <a:cs typeface="Arial"/>
              </a:rPr>
              <a:t> </a:t>
            </a:r>
            <a:r>
              <a:rPr sz="2400" b="1" dirty="0">
                <a:solidFill>
                  <a:srgbClr val="FFFFFF"/>
                </a:solidFill>
                <a:latin typeface="Arial"/>
                <a:cs typeface="Arial"/>
              </a:rPr>
              <a:t>when</a:t>
            </a:r>
            <a:r>
              <a:rPr sz="2400" b="1" spc="-30" dirty="0">
                <a:solidFill>
                  <a:srgbClr val="FFFFFF"/>
                </a:solidFill>
                <a:latin typeface="Arial"/>
                <a:cs typeface="Arial"/>
              </a:rPr>
              <a:t> </a:t>
            </a:r>
            <a:r>
              <a:rPr sz="2400" b="1" dirty="0">
                <a:solidFill>
                  <a:srgbClr val="FFFFFF"/>
                </a:solidFill>
                <a:latin typeface="Arial"/>
                <a:cs typeface="Arial"/>
              </a:rPr>
              <a:t>you</a:t>
            </a:r>
            <a:r>
              <a:rPr sz="2400" b="1" spc="-25" dirty="0">
                <a:solidFill>
                  <a:srgbClr val="FFFFFF"/>
                </a:solidFill>
                <a:latin typeface="Arial"/>
                <a:cs typeface="Arial"/>
              </a:rPr>
              <a:t> </a:t>
            </a:r>
            <a:r>
              <a:rPr sz="2400" b="1" dirty="0">
                <a:solidFill>
                  <a:srgbClr val="FFFFFF"/>
                </a:solidFill>
                <a:latin typeface="Arial"/>
                <a:cs typeface="Arial"/>
              </a:rPr>
              <a:t>encounter</a:t>
            </a:r>
            <a:r>
              <a:rPr sz="2400" b="1" spc="-10" dirty="0">
                <a:solidFill>
                  <a:srgbClr val="FFFFFF"/>
                </a:solidFill>
                <a:latin typeface="Arial"/>
                <a:cs typeface="Arial"/>
              </a:rPr>
              <a:t> </a:t>
            </a:r>
            <a:r>
              <a:rPr sz="2400" b="1" spc="-50" dirty="0">
                <a:solidFill>
                  <a:srgbClr val="FFFFFF"/>
                </a:solidFill>
                <a:latin typeface="Arial"/>
                <a:cs typeface="Arial"/>
              </a:rPr>
              <a:t>a </a:t>
            </a:r>
            <a:r>
              <a:rPr sz="2400" b="1" dirty="0">
                <a:solidFill>
                  <a:srgbClr val="FFFFFF"/>
                </a:solidFill>
                <a:latin typeface="Arial"/>
                <a:cs typeface="Arial"/>
              </a:rPr>
              <a:t>casualty</a:t>
            </a:r>
            <a:r>
              <a:rPr sz="2400" b="1" spc="-45" dirty="0">
                <a:solidFill>
                  <a:srgbClr val="FFFFFF"/>
                </a:solidFill>
                <a:latin typeface="Arial"/>
                <a:cs typeface="Arial"/>
              </a:rPr>
              <a:t> </a:t>
            </a:r>
            <a:r>
              <a:rPr sz="2400" b="1" dirty="0">
                <a:solidFill>
                  <a:srgbClr val="FFFFFF"/>
                </a:solidFill>
                <a:latin typeface="Arial"/>
                <a:cs typeface="Arial"/>
              </a:rPr>
              <a:t>with</a:t>
            </a:r>
            <a:r>
              <a:rPr sz="2400" b="1" spc="-75" dirty="0">
                <a:solidFill>
                  <a:srgbClr val="FFFFFF"/>
                </a:solidFill>
                <a:latin typeface="Arial"/>
                <a:cs typeface="Arial"/>
              </a:rPr>
              <a:t> </a:t>
            </a:r>
            <a:r>
              <a:rPr sz="2400" b="1" dirty="0">
                <a:solidFill>
                  <a:srgbClr val="FFFFFF"/>
                </a:solidFill>
                <a:latin typeface="Arial"/>
                <a:cs typeface="Arial"/>
              </a:rPr>
              <a:t>a</a:t>
            </a:r>
            <a:r>
              <a:rPr sz="2400" b="1" spc="-65" dirty="0">
                <a:solidFill>
                  <a:srgbClr val="FFFFFF"/>
                </a:solidFill>
                <a:latin typeface="Arial"/>
                <a:cs typeface="Arial"/>
              </a:rPr>
              <a:t> </a:t>
            </a:r>
            <a:r>
              <a:rPr sz="2400" b="1" dirty="0">
                <a:solidFill>
                  <a:srgbClr val="FFFFFF"/>
                </a:solidFill>
                <a:latin typeface="Arial"/>
                <a:cs typeface="Arial"/>
              </a:rPr>
              <a:t>thermal</a:t>
            </a:r>
            <a:r>
              <a:rPr sz="2400" b="1" spc="-65" dirty="0">
                <a:solidFill>
                  <a:srgbClr val="FFFFFF"/>
                </a:solidFill>
                <a:latin typeface="Arial"/>
                <a:cs typeface="Arial"/>
              </a:rPr>
              <a:t> </a:t>
            </a:r>
            <a:r>
              <a:rPr sz="2400" b="1" spc="-10" dirty="0">
                <a:solidFill>
                  <a:srgbClr val="FFFFFF"/>
                </a:solidFill>
                <a:latin typeface="Arial"/>
                <a:cs typeface="Arial"/>
              </a:rPr>
              <a:t>burn?</a:t>
            </a:r>
            <a:endParaRPr sz="2400">
              <a:latin typeface="Arial"/>
              <a:cs typeface="Arial"/>
            </a:endParaRPr>
          </a:p>
          <a:p>
            <a:pPr marL="25400">
              <a:lnSpc>
                <a:spcPct val="100000"/>
              </a:lnSpc>
              <a:spcBef>
                <a:spcPts val="1800"/>
              </a:spcBef>
            </a:pPr>
            <a:r>
              <a:rPr sz="2400" b="1" dirty="0">
                <a:solidFill>
                  <a:srgbClr val="FFFFFF"/>
                </a:solidFill>
                <a:latin typeface="Arial"/>
                <a:cs typeface="Arial"/>
              </a:rPr>
              <a:t>What</a:t>
            </a:r>
            <a:r>
              <a:rPr sz="2400" b="1" spc="-30" dirty="0">
                <a:solidFill>
                  <a:srgbClr val="FFFFFF"/>
                </a:solidFill>
                <a:latin typeface="Arial"/>
                <a:cs typeface="Arial"/>
              </a:rPr>
              <a:t> </a:t>
            </a:r>
            <a:r>
              <a:rPr sz="2400" b="1" dirty="0">
                <a:solidFill>
                  <a:srgbClr val="FFFFFF"/>
                </a:solidFill>
                <a:latin typeface="Arial"/>
                <a:cs typeface="Arial"/>
              </a:rPr>
              <a:t>size</a:t>
            </a:r>
            <a:r>
              <a:rPr sz="2400" b="1" spc="-30" dirty="0">
                <a:solidFill>
                  <a:srgbClr val="FFFFFF"/>
                </a:solidFill>
                <a:latin typeface="Arial"/>
                <a:cs typeface="Arial"/>
              </a:rPr>
              <a:t> </a:t>
            </a:r>
            <a:r>
              <a:rPr sz="2400" b="1" dirty="0">
                <a:solidFill>
                  <a:srgbClr val="FFFFFF"/>
                </a:solidFill>
                <a:latin typeface="Arial"/>
                <a:cs typeface="Arial"/>
              </a:rPr>
              <a:t>burn</a:t>
            </a:r>
            <a:r>
              <a:rPr sz="2400" b="1" spc="-30" dirty="0">
                <a:solidFill>
                  <a:srgbClr val="FFFFFF"/>
                </a:solidFill>
                <a:latin typeface="Arial"/>
                <a:cs typeface="Arial"/>
              </a:rPr>
              <a:t> </a:t>
            </a:r>
            <a:r>
              <a:rPr sz="2400" b="1" dirty="0">
                <a:solidFill>
                  <a:srgbClr val="FFFFFF"/>
                </a:solidFill>
                <a:latin typeface="Arial"/>
                <a:cs typeface="Arial"/>
              </a:rPr>
              <a:t>requires</a:t>
            </a:r>
            <a:r>
              <a:rPr sz="2400" b="1" spc="-20" dirty="0">
                <a:solidFill>
                  <a:srgbClr val="FFFFFF"/>
                </a:solidFill>
                <a:latin typeface="Arial"/>
                <a:cs typeface="Arial"/>
              </a:rPr>
              <a:t> </a:t>
            </a:r>
            <a:r>
              <a:rPr sz="2400" b="1" dirty="0">
                <a:solidFill>
                  <a:srgbClr val="FFFFFF"/>
                </a:solidFill>
                <a:latin typeface="Arial"/>
                <a:cs typeface="Arial"/>
              </a:rPr>
              <a:t>IV/IO</a:t>
            </a:r>
            <a:r>
              <a:rPr sz="2400" b="1" spc="-55" dirty="0">
                <a:solidFill>
                  <a:srgbClr val="FFFFFF"/>
                </a:solidFill>
                <a:latin typeface="Arial"/>
                <a:cs typeface="Arial"/>
              </a:rPr>
              <a:t> </a:t>
            </a:r>
            <a:r>
              <a:rPr sz="2400" b="1" dirty="0">
                <a:solidFill>
                  <a:srgbClr val="FFFFFF"/>
                </a:solidFill>
                <a:latin typeface="Arial"/>
                <a:cs typeface="Arial"/>
              </a:rPr>
              <a:t>fluid</a:t>
            </a:r>
            <a:r>
              <a:rPr sz="2400" b="1" spc="-30" dirty="0">
                <a:solidFill>
                  <a:srgbClr val="FFFFFF"/>
                </a:solidFill>
                <a:latin typeface="Arial"/>
                <a:cs typeface="Arial"/>
              </a:rPr>
              <a:t> </a:t>
            </a:r>
            <a:r>
              <a:rPr sz="2400" b="1" spc="-10" dirty="0">
                <a:solidFill>
                  <a:srgbClr val="FFFFFF"/>
                </a:solidFill>
                <a:latin typeface="Arial"/>
                <a:cs typeface="Arial"/>
              </a:rPr>
              <a:t>resuscitation?</a:t>
            </a:r>
            <a:endParaRPr sz="2400">
              <a:latin typeface="Arial"/>
              <a:cs typeface="Arial"/>
            </a:endParaRPr>
          </a:p>
          <a:p>
            <a:pPr marL="25400" marR="17780">
              <a:lnSpc>
                <a:spcPct val="100000"/>
              </a:lnSpc>
              <a:spcBef>
                <a:spcPts val="1800"/>
              </a:spcBef>
            </a:pPr>
            <a:r>
              <a:rPr sz="2400" b="1" dirty="0">
                <a:solidFill>
                  <a:srgbClr val="FFFFFF"/>
                </a:solidFill>
                <a:latin typeface="Arial"/>
                <a:cs typeface="Arial"/>
              </a:rPr>
              <a:t>What</a:t>
            </a:r>
            <a:r>
              <a:rPr sz="2400" b="1" spc="-30" dirty="0">
                <a:solidFill>
                  <a:srgbClr val="FFFFFF"/>
                </a:solidFill>
                <a:latin typeface="Arial"/>
                <a:cs typeface="Arial"/>
              </a:rPr>
              <a:t> </a:t>
            </a:r>
            <a:r>
              <a:rPr sz="2400" b="1" dirty="0">
                <a:solidFill>
                  <a:srgbClr val="FFFFFF"/>
                </a:solidFill>
                <a:latin typeface="Arial"/>
                <a:cs typeface="Arial"/>
              </a:rPr>
              <a:t>would</a:t>
            </a:r>
            <a:r>
              <a:rPr sz="2400" b="1" spc="-45" dirty="0">
                <a:solidFill>
                  <a:srgbClr val="FFFFFF"/>
                </a:solidFill>
                <a:latin typeface="Arial"/>
                <a:cs typeface="Arial"/>
              </a:rPr>
              <a:t> </a:t>
            </a:r>
            <a:r>
              <a:rPr sz="2400" b="1" dirty="0">
                <a:solidFill>
                  <a:srgbClr val="FFFFFF"/>
                </a:solidFill>
                <a:latin typeface="Arial"/>
                <a:cs typeface="Arial"/>
              </a:rPr>
              <a:t>be</a:t>
            </a:r>
            <a:r>
              <a:rPr sz="2400" b="1" spc="-30" dirty="0">
                <a:solidFill>
                  <a:srgbClr val="FFFFFF"/>
                </a:solidFill>
                <a:latin typeface="Arial"/>
                <a:cs typeface="Arial"/>
              </a:rPr>
              <a:t> </a:t>
            </a:r>
            <a:r>
              <a:rPr sz="2400" b="1" dirty="0">
                <a:solidFill>
                  <a:srgbClr val="FFFFFF"/>
                </a:solidFill>
                <a:latin typeface="Arial"/>
                <a:cs typeface="Arial"/>
              </a:rPr>
              <a:t>the</a:t>
            </a:r>
            <a:r>
              <a:rPr sz="2400" b="1" spc="-20" dirty="0">
                <a:solidFill>
                  <a:srgbClr val="FFFFFF"/>
                </a:solidFill>
                <a:latin typeface="Arial"/>
                <a:cs typeface="Arial"/>
              </a:rPr>
              <a:t> </a:t>
            </a:r>
            <a:r>
              <a:rPr sz="2400" b="1" dirty="0">
                <a:solidFill>
                  <a:srgbClr val="FFFFFF"/>
                </a:solidFill>
                <a:latin typeface="Arial"/>
                <a:cs typeface="Arial"/>
              </a:rPr>
              <a:t>fluid</a:t>
            </a:r>
            <a:r>
              <a:rPr sz="2400" b="1" spc="-40" dirty="0">
                <a:solidFill>
                  <a:srgbClr val="FFFFFF"/>
                </a:solidFill>
                <a:latin typeface="Arial"/>
                <a:cs typeface="Arial"/>
              </a:rPr>
              <a:t> </a:t>
            </a:r>
            <a:r>
              <a:rPr sz="2400" b="1" dirty="0">
                <a:solidFill>
                  <a:srgbClr val="FFFFFF"/>
                </a:solidFill>
                <a:latin typeface="Arial"/>
                <a:cs typeface="Arial"/>
              </a:rPr>
              <a:t>infusion</a:t>
            </a:r>
            <a:r>
              <a:rPr sz="2400" b="1" spc="-35" dirty="0">
                <a:solidFill>
                  <a:srgbClr val="FFFFFF"/>
                </a:solidFill>
                <a:latin typeface="Arial"/>
                <a:cs typeface="Arial"/>
              </a:rPr>
              <a:t> </a:t>
            </a:r>
            <a:r>
              <a:rPr sz="2400" b="1" dirty="0">
                <a:solidFill>
                  <a:srgbClr val="FFFFFF"/>
                </a:solidFill>
                <a:latin typeface="Arial"/>
                <a:cs typeface="Arial"/>
              </a:rPr>
              <a:t>rate</a:t>
            </a:r>
            <a:r>
              <a:rPr sz="2400" b="1" spc="-20" dirty="0">
                <a:solidFill>
                  <a:srgbClr val="FFFFFF"/>
                </a:solidFill>
                <a:latin typeface="Arial"/>
                <a:cs typeface="Arial"/>
              </a:rPr>
              <a:t> </a:t>
            </a:r>
            <a:r>
              <a:rPr sz="2400" b="1" dirty="0">
                <a:solidFill>
                  <a:srgbClr val="FFFFFF"/>
                </a:solidFill>
                <a:latin typeface="Arial"/>
                <a:cs typeface="Arial"/>
              </a:rPr>
              <a:t>for</a:t>
            </a:r>
            <a:r>
              <a:rPr sz="2400" b="1" spc="-20" dirty="0">
                <a:solidFill>
                  <a:srgbClr val="FFFFFF"/>
                </a:solidFill>
                <a:latin typeface="Arial"/>
                <a:cs typeface="Arial"/>
              </a:rPr>
              <a:t> </a:t>
            </a:r>
            <a:r>
              <a:rPr sz="2400" b="1" dirty="0">
                <a:solidFill>
                  <a:srgbClr val="FFFFFF"/>
                </a:solidFill>
                <a:latin typeface="Arial"/>
                <a:cs typeface="Arial"/>
              </a:rPr>
              <a:t>a</a:t>
            </a:r>
            <a:r>
              <a:rPr sz="2400" b="1" spc="-30" dirty="0">
                <a:solidFill>
                  <a:srgbClr val="FFFFFF"/>
                </a:solidFill>
                <a:latin typeface="Arial"/>
                <a:cs typeface="Arial"/>
              </a:rPr>
              <a:t> </a:t>
            </a:r>
            <a:r>
              <a:rPr sz="2400" b="1" dirty="0">
                <a:solidFill>
                  <a:srgbClr val="FFFFFF"/>
                </a:solidFill>
                <a:latin typeface="Arial"/>
                <a:cs typeface="Arial"/>
              </a:rPr>
              <a:t>90</a:t>
            </a:r>
            <a:r>
              <a:rPr sz="2400" b="1" spc="-20" dirty="0">
                <a:solidFill>
                  <a:srgbClr val="FFFFFF"/>
                </a:solidFill>
                <a:latin typeface="Arial"/>
                <a:cs typeface="Arial"/>
              </a:rPr>
              <a:t> </a:t>
            </a:r>
            <a:r>
              <a:rPr sz="2400" b="1" dirty="0">
                <a:solidFill>
                  <a:srgbClr val="FFFFFF"/>
                </a:solidFill>
                <a:latin typeface="Arial"/>
                <a:cs typeface="Arial"/>
              </a:rPr>
              <a:t>kg</a:t>
            </a:r>
            <a:r>
              <a:rPr sz="2400" b="1" spc="-30" dirty="0">
                <a:solidFill>
                  <a:srgbClr val="FFFFFF"/>
                </a:solidFill>
                <a:latin typeface="Arial"/>
                <a:cs typeface="Arial"/>
              </a:rPr>
              <a:t> </a:t>
            </a:r>
            <a:r>
              <a:rPr sz="2400" b="1" spc="-10" dirty="0">
                <a:solidFill>
                  <a:srgbClr val="FFFFFF"/>
                </a:solidFill>
                <a:latin typeface="Arial"/>
                <a:cs typeface="Arial"/>
              </a:rPr>
              <a:t>person </a:t>
            </a:r>
            <a:r>
              <a:rPr sz="2400" b="1" dirty="0">
                <a:solidFill>
                  <a:srgbClr val="FFFFFF"/>
                </a:solidFill>
                <a:latin typeface="Arial"/>
                <a:cs typeface="Arial"/>
              </a:rPr>
              <a:t>with</a:t>
            </a:r>
            <a:r>
              <a:rPr sz="2400" b="1" spc="-50" dirty="0">
                <a:solidFill>
                  <a:srgbClr val="FFFFFF"/>
                </a:solidFill>
                <a:latin typeface="Arial"/>
                <a:cs typeface="Arial"/>
              </a:rPr>
              <a:t> </a:t>
            </a:r>
            <a:r>
              <a:rPr sz="2400" b="1" dirty="0">
                <a:solidFill>
                  <a:srgbClr val="FFFFFF"/>
                </a:solidFill>
                <a:latin typeface="Arial"/>
                <a:cs typeface="Arial"/>
              </a:rPr>
              <a:t>a</a:t>
            </a:r>
            <a:r>
              <a:rPr sz="2400" b="1" spc="-30" dirty="0">
                <a:solidFill>
                  <a:srgbClr val="FFFFFF"/>
                </a:solidFill>
                <a:latin typeface="Arial"/>
                <a:cs typeface="Arial"/>
              </a:rPr>
              <a:t> </a:t>
            </a:r>
            <a:r>
              <a:rPr sz="2400" b="1" dirty="0">
                <a:solidFill>
                  <a:srgbClr val="FFFFFF"/>
                </a:solidFill>
                <a:latin typeface="Arial"/>
                <a:cs typeface="Arial"/>
              </a:rPr>
              <a:t>40%</a:t>
            </a:r>
            <a:r>
              <a:rPr sz="2400" b="1" spc="-30" dirty="0">
                <a:solidFill>
                  <a:srgbClr val="FFFFFF"/>
                </a:solidFill>
                <a:latin typeface="Arial"/>
                <a:cs typeface="Arial"/>
              </a:rPr>
              <a:t> </a:t>
            </a:r>
            <a:r>
              <a:rPr sz="2400" b="1" dirty="0">
                <a:solidFill>
                  <a:srgbClr val="FFFFFF"/>
                </a:solidFill>
                <a:latin typeface="Arial"/>
                <a:cs typeface="Arial"/>
              </a:rPr>
              <a:t>burn</a:t>
            </a:r>
            <a:r>
              <a:rPr sz="2400" b="1" spc="-40" dirty="0">
                <a:solidFill>
                  <a:srgbClr val="FFFFFF"/>
                </a:solidFill>
                <a:latin typeface="Arial"/>
                <a:cs typeface="Arial"/>
              </a:rPr>
              <a:t> </a:t>
            </a:r>
            <a:r>
              <a:rPr sz="2400" b="1" dirty="0">
                <a:solidFill>
                  <a:srgbClr val="FFFFFF"/>
                </a:solidFill>
                <a:latin typeface="Arial"/>
                <a:cs typeface="Arial"/>
              </a:rPr>
              <a:t>according</a:t>
            </a:r>
            <a:r>
              <a:rPr sz="2400" b="1" spc="-35" dirty="0">
                <a:solidFill>
                  <a:srgbClr val="FFFFFF"/>
                </a:solidFill>
                <a:latin typeface="Arial"/>
                <a:cs typeface="Arial"/>
              </a:rPr>
              <a:t> </a:t>
            </a:r>
            <a:r>
              <a:rPr sz="2400" b="1" dirty="0">
                <a:solidFill>
                  <a:srgbClr val="FFFFFF"/>
                </a:solidFill>
                <a:latin typeface="Arial"/>
                <a:cs typeface="Arial"/>
              </a:rPr>
              <a:t>to</a:t>
            </a:r>
            <a:r>
              <a:rPr sz="2400" b="1" spc="-40" dirty="0">
                <a:solidFill>
                  <a:srgbClr val="FFFFFF"/>
                </a:solidFill>
                <a:latin typeface="Arial"/>
                <a:cs typeface="Arial"/>
              </a:rPr>
              <a:t> </a:t>
            </a:r>
            <a:r>
              <a:rPr sz="2400" b="1" dirty="0">
                <a:solidFill>
                  <a:srgbClr val="FFFFFF"/>
                </a:solidFill>
                <a:latin typeface="Arial"/>
                <a:cs typeface="Arial"/>
              </a:rPr>
              <a:t>the</a:t>
            </a:r>
            <a:r>
              <a:rPr sz="2400" b="1" spc="-35" dirty="0">
                <a:solidFill>
                  <a:srgbClr val="FFFFFF"/>
                </a:solidFill>
                <a:latin typeface="Arial"/>
                <a:cs typeface="Arial"/>
              </a:rPr>
              <a:t> </a:t>
            </a:r>
            <a:r>
              <a:rPr sz="2400" b="1" dirty="0">
                <a:solidFill>
                  <a:srgbClr val="FFFFFF"/>
                </a:solidFill>
                <a:latin typeface="Arial"/>
                <a:cs typeface="Arial"/>
              </a:rPr>
              <a:t>USAISR</a:t>
            </a:r>
            <a:r>
              <a:rPr sz="2400" b="1" spc="-30" dirty="0">
                <a:solidFill>
                  <a:srgbClr val="FFFFFF"/>
                </a:solidFill>
                <a:latin typeface="Arial"/>
                <a:cs typeface="Arial"/>
              </a:rPr>
              <a:t> </a:t>
            </a:r>
            <a:r>
              <a:rPr sz="2400" b="1" dirty="0">
                <a:solidFill>
                  <a:srgbClr val="FFFFFF"/>
                </a:solidFill>
                <a:latin typeface="Arial"/>
                <a:cs typeface="Arial"/>
              </a:rPr>
              <a:t>Rule</a:t>
            </a:r>
            <a:r>
              <a:rPr sz="2400" b="1" spc="-35" dirty="0">
                <a:solidFill>
                  <a:srgbClr val="FFFFFF"/>
                </a:solidFill>
                <a:latin typeface="Arial"/>
                <a:cs typeface="Arial"/>
              </a:rPr>
              <a:t> </a:t>
            </a:r>
            <a:r>
              <a:rPr sz="2400" b="1" dirty="0">
                <a:solidFill>
                  <a:srgbClr val="FFFFFF"/>
                </a:solidFill>
                <a:latin typeface="Arial"/>
                <a:cs typeface="Arial"/>
              </a:rPr>
              <a:t>of</a:t>
            </a:r>
            <a:r>
              <a:rPr sz="2400" b="1" spc="-45" dirty="0">
                <a:solidFill>
                  <a:srgbClr val="FFFFFF"/>
                </a:solidFill>
                <a:latin typeface="Arial"/>
                <a:cs typeface="Arial"/>
              </a:rPr>
              <a:t> </a:t>
            </a:r>
            <a:r>
              <a:rPr sz="2400" b="1" spc="-20" dirty="0">
                <a:solidFill>
                  <a:srgbClr val="FFFFFF"/>
                </a:solidFill>
                <a:latin typeface="Arial"/>
                <a:cs typeface="Arial"/>
              </a:rPr>
              <a:t>Ten?</a:t>
            </a:r>
            <a:endParaRPr sz="2400">
              <a:latin typeface="Arial"/>
              <a:cs typeface="Arial"/>
            </a:endParaRPr>
          </a:p>
          <a:p>
            <a:pPr marL="25400" marR="419100">
              <a:lnSpc>
                <a:spcPct val="100000"/>
              </a:lnSpc>
              <a:spcBef>
                <a:spcPts val="1800"/>
              </a:spcBef>
            </a:pPr>
            <a:r>
              <a:rPr sz="2400" b="1" dirty="0">
                <a:solidFill>
                  <a:srgbClr val="FFFFFF"/>
                </a:solidFill>
                <a:latin typeface="Arial"/>
                <a:cs typeface="Arial"/>
              </a:rPr>
              <a:t>What</a:t>
            </a:r>
            <a:r>
              <a:rPr sz="2400" b="1" spc="-40" dirty="0">
                <a:solidFill>
                  <a:srgbClr val="FFFFFF"/>
                </a:solidFill>
                <a:latin typeface="Arial"/>
                <a:cs typeface="Arial"/>
              </a:rPr>
              <a:t> </a:t>
            </a:r>
            <a:r>
              <a:rPr sz="2400" b="1" dirty="0">
                <a:solidFill>
                  <a:srgbClr val="FFFFFF"/>
                </a:solidFill>
                <a:latin typeface="Arial"/>
                <a:cs typeface="Arial"/>
              </a:rPr>
              <a:t>is</a:t>
            </a:r>
            <a:r>
              <a:rPr sz="2400" b="1" spc="-40" dirty="0">
                <a:solidFill>
                  <a:srgbClr val="FFFFFF"/>
                </a:solidFill>
                <a:latin typeface="Arial"/>
                <a:cs typeface="Arial"/>
              </a:rPr>
              <a:t> </a:t>
            </a:r>
            <a:r>
              <a:rPr sz="2400" b="1" dirty="0">
                <a:solidFill>
                  <a:srgbClr val="FFFFFF"/>
                </a:solidFill>
                <a:latin typeface="Arial"/>
                <a:cs typeface="Arial"/>
              </a:rPr>
              <a:t>the</a:t>
            </a:r>
            <a:r>
              <a:rPr sz="2400" b="1" spc="-35" dirty="0">
                <a:solidFill>
                  <a:srgbClr val="FFFFFF"/>
                </a:solidFill>
                <a:latin typeface="Arial"/>
                <a:cs typeface="Arial"/>
              </a:rPr>
              <a:t> </a:t>
            </a:r>
            <a:r>
              <a:rPr sz="2400" b="1" dirty="0">
                <a:solidFill>
                  <a:srgbClr val="FFFFFF"/>
                </a:solidFill>
                <a:latin typeface="Arial"/>
                <a:cs typeface="Arial"/>
              </a:rPr>
              <a:t>maximum</a:t>
            </a:r>
            <a:r>
              <a:rPr sz="2400" b="1" spc="-30" dirty="0">
                <a:solidFill>
                  <a:srgbClr val="FFFFFF"/>
                </a:solidFill>
                <a:latin typeface="Arial"/>
                <a:cs typeface="Arial"/>
              </a:rPr>
              <a:t> </a:t>
            </a:r>
            <a:r>
              <a:rPr sz="2400" b="1" dirty="0">
                <a:solidFill>
                  <a:srgbClr val="FFFFFF"/>
                </a:solidFill>
                <a:latin typeface="Arial"/>
                <a:cs typeface="Arial"/>
              </a:rPr>
              <a:t>amount</a:t>
            </a:r>
            <a:r>
              <a:rPr sz="2400" b="1" spc="-35" dirty="0">
                <a:solidFill>
                  <a:srgbClr val="FFFFFF"/>
                </a:solidFill>
                <a:latin typeface="Arial"/>
                <a:cs typeface="Arial"/>
              </a:rPr>
              <a:t> </a:t>
            </a:r>
            <a:r>
              <a:rPr sz="2400" b="1" dirty="0">
                <a:solidFill>
                  <a:srgbClr val="FFFFFF"/>
                </a:solidFill>
                <a:latin typeface="Arial"/>
                <a:cs typeface="Arial"/>
              </a:rPr>
              <a:t>that</a:t>
            </a:r>
            <a:r>
              <a:rPr sz="2400" b="1" spc="-35" dirty="0">
                <a:solidFill>
                  <a:srgbClr val="FFFFFF"/>
                </a:solidFill>
                <a:latin typeface="Arial"/>
                <a:cs typeface="Arial"/>
              </a:rPr>
              <a:t> </a:t>
            </a:r>
            <a:r>
              <a:rPr sz="2400" b="1" dirty="0">
                <a:solidFill>
                  <a:srgbClr val="FFFFFF"/>
                </a:solidFill>
                <a:latin typeface="Arial"/>
                <a:cs typeface="Arial"/>
              </a:rPr>
              <a:t>should</a:t>
            </a:r>
            <a:r>
              <a:rPr sz="2400" b="1" spc="-40" dirty="0">
                <a:solidFill>
                  <a:srgbClr val="FFFFFF"/>
                </a:solidFill>
                <a:latin typeface="Arial"/>
                <a:cs typeface="Arial"/>
              </a:rPr>
              <a:t> </a:t>
            </a:r>
            <a:r>
              <a:rPr sz="2400" b="1" dirty="0">
                <a:solidFill>
                  <a:srgbClr val="FFFFFF"/>
                </a:solidFill>
                <a:latin typeface="Arial"/>
                <a:cs typeface="Arial"/>
              </a:rPr>
              <a:t>be</a:t>
            </a:r>
            <a:r>
              <a:rPr sz="2400" b="1" spc="-40" dirty="0">
                <a:solidFill>
                  <a:srgbClr val="FFFFFF"/>
                </a:solidFill>
                <a:latin typeface="Arial"/>
                <a:cs typeface="Arial"/>
              </a:rPr>
              <a:t> </a:t>
            </a:r>
            <a:r>
              <a:rPr sz="2400" b="1" dirty="0">
                <a:solidFill>
                  <a:srgbClr val="FFFFFF"/>
                </a:solidFill>
                <a:latin typeface="Arial"/>
                <a:cs typeface="Arial"/>
              </a:rPr>
              <a:t>given</a:t>
            </a:r>
            <a:r>
              <a:rPr sz="2400" b="1" spc="-35" dirty="0">
                <a:solidFill>
                  <a:srgbClr val="FFFFFF"/>
                </a:solidFill>
                <a:latin typeface="Arial"/>
                <a:cs typeface="Arial"/>
              </a:rPr>
              <a:t> </a:t>
            </a:r>
            <a:r>
              <a:rPr sz="2400" b="1" spc="-25" dirty="0">
                <a:solidFill>
                  <a:srgbClr val="FFFFFF"/>
                </a:solidFill>
                <a:latin typeface="Arial"/>
                <a:cs typeface="Arial"/>
              </a:rPr>
              <a:t>if </a:t>
            </a:r>
            <a:r>
              <a:rPr sz="2400" b="1" dirty="0">
                <a:solidFill>
                  <a:srgbClr val="FFFFFF"/>
                </a:solidFill>
                <a:latin typeface="Arial"/>
                <a:cs typeface="Arial"/>
              </a:rPr>
              <a:t>Hextend</a:t>
            </a:r>
            <a:r>
              <a:rPr sz="2400" b="1" baseline="24305" dirty="0">
                <a:solidFill>
                  <a:srgbClr val="FFFFFF"/>
                </a:solidFill>
                <a:latin typeface="Arial"/>
                <a:cs typeface="Arial"/>
              </a:rPr>
              <a:t>®</a:t>
            </a:r>
            <a:r>
              <a:rPr sz="2400" b="1" spc="284" baseline="24305" dirty="0">
                <a:solidFill>
                  <a:srgbClr val="FFFFFF"/>
                </a:solidFill>
                <a:latin typeface="Arial"/>
                <a:cs typeface="Arial"/>
              </a:rPr>
              <a:t> </a:t>
            </a:r>
            <a:r>
              <a:rPr sz="2400" b="1" dirty="0">
                <a:solidFill>
                  <a:srgbClr val="FFFFFF"/>
                </a:solidFill>
                <a:latin typeface="Arial"/>
                <a:cs typeface="Arial"/>
              </a:rPr>
              <a:t>is</a:t>
            </a:r>
            <a:r>
              <a:rPr sz="2400" b="1" spc="-40" dirty="0">
                <a:solidFill>
                  <a:srgbClr val="FFFFFF"/>
                </a:solidFill>
                <a:latin typeface="Arial"/>
                <a:cs typeface="Arial"/>
              </a:rPr>
              <a:t> </a:t>
            </a:r>
            <a:r>
              <a:rPr sz="2400" b="1" dirty="0">
                <a:solidFill>
                  <a:srgbClr val="FFFFFF"/>
                </a:solidFill>
                <a:latin typeface="Arial"/>
                <a:cs typeface="Arial"/>
              </a:rPr>
              <a:t>used</a:t>
            </a:r>
            <a:r>
              <a:rPr sz="2400" b="1" spc="-40" dirty="0">
                <a:solidFill>
                  <a:srgbClr val="FFFFFF"/>
                </a:solidFill>
                <a:latin typeface="Arial"/>
                <a:cs typeface="Arial"/>
              </a:rPr>
              <a:t> </a:t>
            </a:r>
            <a:r>
              <a:rPr sz="2400" b="1" dirty="0">
                <a:solidFill>
                  <a:srgbClr val="FFFFFF"/>
                </a:solidFill>
                <a:latin typeface="Arial"/>
                <a:cs typeface="Arial"/>
              </a:rPr>
              <a:t>for</a:t>
            </a:r>
            <a:r>
              <a:rPr sz="2400" b="1" spc="-35" dirty="0">
                <a:solidFill>
                  <a:srgbClr val="FFFFFF"/>
                </a:solidFill>
                <a:latin typeface="Arial"/>
                <a:cs typeface="Arial"/>
              </a:rPr>
              <a:t> </a:t>
            </a:r>
            <a:r>
              <a:rPr sz="2400" b="1" dirty="0">
                <a:solidFill>
                  <a:srgbClr val="FFFFFF"/>
                </a:solidFill>
                <a:latin typeface="Arial"/>
                <a:cs typeface="Arial"/>
              </a:rPr>
              <a:t>fluid</a:t>
            </a:r>
            <a:r>
              <a:rPr sz="2400" b="1" spc="-50" dirty="0">
                <a:solidFill>
                  <a:srgbClr val="FFFFFF"/>
                </a:solidFill>
                <a:latin typeface="Arial"/>
                <a:cs typeface="Arial"/>
              </a:rPr>
              <a:t> </a:t>
            </a:r>
            <a:r>
              <a:rPr sz="2400" b="1" spc="-10" dirty="0">
                <a:solidFill>
                  <a:srgbClr val="FFFFFF"/>
                </a:solidFill>
                <a:latin typeface="Arial"/>
                <a:cs typeface="Arial"/>
              </a:rPr>
              <a:t>resuscitation?</a:t>
            </a:r>
            <a:endParaRPr sz="2400">
              <a:latin typeface="Arial"/>
              <a:cs typeface="Arial"/>
            </a:endParaRPr>
          </a:p>
        </p:txBody>
      </p:sp>
      <p:pic>
        <p:nvPicPr>
          <p:cNvPr id="7" name="object 7"/>
          <p:cNvPicPr/>
          <p:nvPr/>
        </p:nvPicPr>
        <p:blipFill>
          <a:blip r:embed="rId4" cstate="print"/>
          <a:stretch>
            <a:fillRect/>
          </a:stretch>
        </p:blipFill>
        <p:spPr>
          <a:xfrm>
            <a:off x="1711451" y="1924050"/>
            <a:ext cx="566927" cy="597407"/>
          </a:xfrm>
          <a:prstGeom prst="rect">
            <a:avLst/>
          </a:prstGeom>
        </p:spPr>
      </p:pic>
      <p:pic>
        <p:nvPicPr>
          <p:cNvPr id="8" name="object 8"/>
          <p:cNvPicPr/>
          <p:nvPr/>
        </p:nvPicPr>
        <p:blipFill>
          <a:blip r:embed="rId4" cstate="print"/>
          <a:stretch>
            <a:fillRect/>
          </a:stretch>
        </p:blipFill>
        <p:spPr>
          <a:xfrm>
            <a:off x="1711451" y="2835402"/>
            <a:ext cx="566927" cy="597394"/>
          </a:xfrm>
          <a:prstGeom prst="rect">
            <a:avLst/>
          </a:prstGeom>
        </p:spPr>
      </p:pic>
      <p:pic>
        <p:nvPicPr>
          <p:cNvPr id="9" name="object 9"/>
          <p:cNvPicPr/>
          <p:nvPr/>
        </p:nvPicPr>
        <p:blipFill>
          <a:blip r:embed="rId4" cstate="print"/>
          <a:stretch>
            <a:fillRect/>
          </a:stretch>
        </p:blipFill>
        <p:spPr>
          <a:xfrm>
            <a:off x="1711451" y="3665220"/>
            <a:ext cx="566927" cy="596645"/>
          </a:xfrm>
          <a:prstGeom prst="rect">
            <a:avLst/>
          </a:prstGeom>
        </p:spPr>
      </p:pic>
      <p:pic>
        <p:nvPicPr>
          <p:cNvPr id="10" name="object 10"/>
          <p:cNvPicPr/>
          <p:nvPr/>
        </p:nvPicPr>
        <p:blipFill>
          <a:blip r:embed="rId4" cstate="print"/>
          <a:stretch>
            <a:fillRect/>
          </a:stretch>
        </p:blipFill>
        <p:spPr>
          <a:xfrm>
            <a:off x="1711451" y="4437126"/>
            <a:ext cx="566927" cy="597407"/>
          </a:xfrm>
          <a:prstGeom prst="rect">
            <a:avLst/>
          </a:prstGeom>
        </p:spPr>
      </p:pic>
      <p:pic>
        <p:nvPicPr>
          <p:cNvPr id="11" name="object 11"/>
          <p:cNvPicPr/>
          <p:nvPr/>
        </p:nvPicPr>
        <p:blipFill>
          <a:blip r:embed="rId4" cstate="print"/>
          <a:stretch>
            <a:fillRect/>
          </a:stretch>
        </p:blipFill>
        <p:spPr>
          <a:xfrm>
            <a:off x="1711451" y="5408676"/>
            <a:ext cx="566927" cy="596645"/>
          </a:xfrm>
          <a:prstGeom prst="rect">
            <a:avLst/>
          </a:prstGeom>
        </p:spPr>
      </p:pic>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27</a:t>
            </a:fld>
            <a:endParaRPr spc="-25"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0" dirty="0">
                <a:solidFill>
                  <a:srgbClr val="756F6F"/>
                </a:solidFill>
              </a:rPr>
              <a:t> </a:t>
            </a:r>
            <a:r>
              <a:rPr sz="2000" dirty="0">
                <a:solidFill>
                  <a:srgbClr val="756F6F"/>
                </a:solidFill>
              </a:rPr>
              <a:t>18:</a:t>
            </a:r>
            <a:r>
              <a:rPr sz="2000" spc="-65" dirty="0">
                <a:solidFill>
                  <a:srgbClr val="756F6F"/>
                </a:solidFill>
              </a:rPr>
              <a:t> </a:t>
            </a:r>
            <a:r>
              <a:rPr sz="2000" spc="-10" dirty="0">
                <a:solidFill>
                  <a:srgbClr val="756F6F"/>
                </a:solidFill>
              </a:rPr>
              <a:t>Burns</a:t>
            </a:r>
            <a:endParaRPr sz="2000"/>
          </a:p>
        </p:txBody>
      </p:sp>
      <p:pic>
        <p:nvPicPr>
          <p:cNvPr id="3" name="object 3"/>
          <p:cNvPicPr/>
          <p:nvPr/>
        </p:nvPicPr>
        <p:blipFill>
          <a:blip r:embed="rId2" cstate="print"/>
          <a:stretch>
            <a:fillRect/>
          </a:stretch>
        </p:blipFill>
        <p:spPr>
          <a:xfrm>
            <a:off x="309372" y="255270"/>
            <a:ext cx="1172717" cy="656081"/>
          </a:xfrm>
          <a:prstGeom prst="rect">
            <a:avLst/>
          </a:prstGeom>
        </p:spPr>
      </p:pic>
      <p:sp>
        <p:nvSpPr>
          <p:cNvPr id="4" name="object 4"/>
          <p:cNvSpPr txBox="1"/>
          <p:nvPr/>
        </p:nvSpPr>
        <p:spPr>
          <a:xfrm>
            <a:off x="2695320" y="2915902"/>
            <a:ext cx="6801484"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FFFFFF"/>
                </a:solidFill>
                <a:latin typeface="Arial"/>
                <a:cs typeface="Arial"/>
              </a:rPr>
              <a:t>ANY</a:t>
            </a:r>
            <a:r>
              <a:rPr sz="6000" b="1" spc="-125" dirty="0">
                <a:solidFill>
                  <a:srgbClr val="FFFFFF"/>
                </a:solidFill>
                <a:latin typeface="Arial"/>
                <a:cs typeface="Arial"/>
              </a:rPr>
              <a:t> </a:t>
            </a:r>
            <a:r>
              <a:rPr sz="6000" b="1" spc="-10"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3" cstate="print"/>
          <a:stretch>
            <a:fillRect/>
          </a:stretch>
        </p:blipFill>
        <p:spPr>
          <a:xfrm>
            <a:off x="8596121" y="1441703"/>
            <a:ext cx="1523998" cy="1434845"/>
          </a:xfrm>
          <a:prstGeom prst="rect">
            <a:avLst/>
          </a:prstGeom>
        </p:spPr>
      </p:pic>
      <p:pic>
        <p:nvPicPr>
          <p:cNvPr id="6" name="object 6"/>
          <p:cNvPicPr/>
          <p:nvPr/>
        </p:nvPicPr>
        <p:blipFill>
          <a:blip r:embed="rId4" cstate="print"/>
          <a:stretch>
            <a:fillRect/>
          </a:stretch>
        </p:blipFill>
        <p:spPr>
          <a:xfrm>
            <a:off x="7223759" y="4335018"/>
            <a:ext cx="2514599" cy="1828799"/>
          </a:xfrm>
          <a:prstGeom prst="rect">
            <a:avLst/>
          </a:prstGeom>
        </p:spPr>
      </p:pic>
      <p:grpSp>
        <p:nvGrpSpPr>
          <p:cNvPr id="7" name="object 7"/>
          <p:cNvGrpSpPr/>
          <p:nvPr/>
        </p:nvGrpSpPr>
        <p:grpSpPr>
          <a:xfrm>
            <a:off x="198745" y="1300128"/>
            <a:ext cx="3277870" cy="3007360"/>
            <a:chOff x="198745" y="1300128"/>
            <a:chExt cx="3277870" cy="3007360"/>
          </a:xfrm>
        </p:grpSpPr>
        <p:pic>
          <p:nvPicPr>
            <p:cNvPr id="8" name="object 8"/>
            <p:cNvPicPr/>
            <p:nvPr/>
          </p:nvPicPr>
          <p:blipFill>
            <a:blip r:embed="rId5" cstate="print"/>
            <a:stretch>
              <a:fillRect/>
            </a:stretch>
          </p:blipFill>
          <p:spPr>
            <a:xfrm>
              <a:off x="1329842" y="1300128"/>
              <a:ext cx="2146246" cy="2128871"/>
            </a:xfrm>
            <a:prstGeom prst="rect">
              <a:avLst/>
            </a:prstGeom>
          </p:spPr>
        </p:pic>
        <p:pic>
          <p:nvPicPr>
            <p:cNvPr id="9" name="object 9"/>
            <p:cNvPicPr/>
            <p:nvPr/>
          </p:nvPicPr>
          <p:blipFill>
            <a:blip r:embed="rId6" cstate="print"/>
            <a:stretch>
              <a:fillRect/>
            </a:stretch>
          </p:blipFill>
          <p:spPr>
            <a:xfrm>
              <a:off x="198745" y="2094814"/>
              <a:ext cx="2204208" cy="2212657"/>
            </a:xfrm>
            <a:prstGeom prst="rect">
              <a:avLst/>
            </a:prstGeom>
          </p:spPr>
        </p:pic>
      </p:gr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28</a:t>
            </a:fld>
            <a:endParaRPr spc="-25"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47700" y="1779775"/>
            <a:ext cx="5946140" cy="4467225"/>
            <a:chOff x="647700" y="1779775"/>
            <a:chExt cx="5946140" cy="4467225"/>
          </a:xfrm>
        </p:grpSpPr>
        <p:pic>
          <p:nvPicPr>
            <p:cNvPr id="5" name="object 5"/>
            <p:cNvPicPr/>
            <p:nvPr/>
          </p:nvPicPr>
          <p:blipFill>
            <a:blip r:embed="rId4" cstate="print"/>
            <a:stretch>
              <a:fillRect/>
            </a:stretch>
          </p:blipFill>
          <p:spPr>
            <a:xfrm>
              <a:off x="647700" y="1779775"/>
              <a:ext cx="5945873" cy="4466882"/>
            </a:xfrm>
            <a:prstGeom prst="rect">
              <a:avLst/>
            </a:prstGeom>
          </p:spPr>
        </p:pic>
        <p:sp>
          <p:nvSpPr>
            <p:cNvPr id="6" name="object 6"/>
            <p:cNvSpPr/>
            <p:nvPr/>
          </p:nvSpPr>
          <p:spPr>
            <a:xfrm>
              <a:off x="3786366" y="4936877"/>
              <a:ext cx="1543050" cy="485140"/>
            </a:xfrm>
            <a:custGeom>
              <a:avLst/>
              <a:gdLst/>
              <a:ahLst/>
              <a:cxnLst/>
              <a:rect l="l" t="t" r="r" b="b"/>
              <a:pathLst>
                <a:path w="1543050" h="485139">
                  <a:moveTo>
                    <a:pt x="38912" y="0"/>
                  </a:moveTo>
                  <a:lnTo>
                    <a:pt x="0" y="258660"/>
                  </a:lnTo>
                  <a:lnTo>
                    <a:pt x="1503794" y="484860"/>
                  </a:lnTo>
                  <a:lnTo>
                    <a:pt x="1542707" y="226199"/>
                  </a:lnTo>
                  <a:lnTo>
                    <a:pt x="38912" y="0"/>
                  </a:lnTo>
                  <a:close/>
                </a:path>
              </a:pathLst>
            </a:custGeom>
            <a:solidFill>
              <a:srgbClr val="000000"/>
            </a:solidFill>
          </p:spPr>
          <p:txBody>
            <a:bodyPr wrap="square" lIns="0" tIns="0" rIns="0" bIns="0" rtlCol="0"/>
            <a:lstStyle/>
            <a:p>
              <a:endParaRPr/>
            </a:p>
          </p:txBody>
        </p:sp>
        <p:sp>
          <p:nvSpPr>
            <p:cNvPr id="7" name="object 7"/>
            <p:cNvSpPr/>
            <p:nvPr/>
          </p:nvSpPr>
          <p:spPr>
            <a:xfrm>
              <a:off x="3924864" y="5040191"/>
              <a:ext cx="1267460" cy="283845"/>
            </a:xfrm>
            <a:custGeom>
              <a:avLst/>
              <a:gdLst/>
              <a:ahLst/>
              <a:cxnLst/>
              <a:rect l="l" t="t" r="r" b="b"/>
              <a:pathLst>
                <a:path w="1267460" h="283845">
                  <a:moveTo>
                    <a:pt x="44865" y="0"/>
                  </a:moveTo>
                  <a:lnTo>
                    <a:pt x="7336" y="24184"/>
                  </a:lnTo>
                  <a:lnTo>
                    <a:pt x="0" y="56750"/>
                  </a:lnTo>
                  <a:lnTo>
                    <a:pt x="897" y="66906"/>
                  </a:lnTo>
                  <a:lnTo>
                    <a:pt x="29030" y="100269"/>
                  </a:lnTo>
                  <a:lnTo>
                    <a:pt x="45968" y="103177"/>
                  </a:lnTo>
                  <a:lnTo>
                    <a:pt x="53094" y="102747"/>
                  </a:lnTo>
                  <a:lnTo>
                    <a:pt x="78763" y="86251"/>
                  </a:lnTo>
                  <a:lnTo>
                    <a:pt x="45954" y="86251"/>
                  </a:lnTo>
                  <a:lnTo>
                    <a:pt x="33470" y="84384"/>
                  </a:lnTo>
                  <a:lnTo>
                    <a:pt x="20734" y="55950"/>
                  </a:lnTo>
                  <a:lnTo>
                    <a:pt x="21620" y="47198"/>
                  </a:lnTo>
                  <a:lnTo>
                    <a:pt x="43972" y="16414"/>
                  </a:lnTo>
                  <a:lnTo>
                    <a:pt x="83192" y="16414"/>
                  </a:lnTo>
                  <a:lnTo>
                    <a:pt x="82682" y="15766"/>
                  </a:lnTo>
                  <a:lnTo>
                    <a:pt x="77300" y="10168"/>
                  </a:lnTo>
                  <a:lnTo>
                    <a:pt x="70869" y="5777"/>
                  </a:lnTo>
                  <a:lnTo>
                    <a:pt x="63389" y="2596"/>
                  </a:lnTo>
                  <a:lnTo>
                    <a:pt x="54856" y="628"/>
                  </a:lnTo>
                  <a:lnTo>
                    <a:pt x="44865" y="0"/>
                  </a:lnTo>
                  <a:close/>
                </a:path>
                <a:path w="1267460" h="283845">
                  <a:moveTo>
                    <a:pt x="65689" y="67811"/>
                  </a:moveTo>
                  <a:lnTo>
                    <a:pt x="62946" y="74783"/>
                  </a:lnTo>
                  <a:lnTo>
                    <a:pt x="59403" y="79672"/>
                  </a:lnTo>
                  <a:lnTo>
                    <a:pt x="50767" y="85260"/>
                  </a:lnTo>
                  <a:lnTo>
                    <a:pt x="45954" y="86251"/>
                  </a:lnTo>
                  <a:lnTo>
                    <a:pt x="78763" y="86251"/>
                  </a:lnTo>
                  <a:lnTo>
                    <a:pt x="80363" y="84015"/>
                  </a:lnTo>
                  <a:lnTo>
                    <a:pt x="84092" y="76840"/>
                  </a:lnTo>
                  <a:lnTo>
                    <a:pt x="65689" y="67811"/>
                  </a:lnTo>
                  <a:close/>
                </a:path>
                <a:path w="1267460" h="283845">
                  <a:moveTo>
                    <a:pt x="83192" y="16414"/>
                  </a:moveTo>
                  <a:lnTo>
                    <a:pt x="43972" y="16414"/>
                  </a:lnTo>
                  <a:lnTo>
                    <a:pt x="56584" y="18306"/>
                  </a:lnTo>
                  <a:lnTo>
                    <a:pt x="60863" y="20465"/>
                  </a:lnTo>
                  <a:lnTo>
                    <a:pt x="67379" y="27513"/>
                  </a:lnTo>
                  <a:lnTo>
                    <a:pt x="69207" y="31920"/>
                  </a:lnTo>
                  <a:lnTo>
                    <a:pt x="69601" y="37204"/>
                  </a:lnTo>
                  <a:lnTo>
                    <a:pt x="90035" y="35464"/>
                  </a:lnTo>
                  <a:lnTo>
                    <a:pt x="88981" y="27221"/>
                  </a:lnTo>
                  <a:lnTo>
                    <a:pt x="86530" y="20655"/>
                  </a:lnTo>
                  <a:lnTo>
                    <a:pt x="83192" y="16414"/>
                  </a:lnTo>
                  <a:close/>
                </a:path>
                <a:path w="1267460" h="283845">
                  <a:moveTo>
                    <a:pt x="111257" y="10838"/>
                  </a:moveTo>
                  <a:lnTo>
                    <a:pt x="103332" y="63493"/>
                  </a:lnTo>
                  <a:lnTo>
                    <a:pt x="101482" y="87635"/>
                  </a:lnTo>
                  <a:lnTo>
                    <a:pt x="101583" y="89623"/>
                  </a:lnTo>
                  <a:lnTo>
                    <a:pt x="144493" y="118496"/>
                  </a:lnTo>
                  <a:lnTo>
                    <a:pt x="150970" y="118458"/>
                  </a:lnTo>
                  <a:lnTo>
                    <a:pt x="176133" y="101046"/>
                  </a:lnTo>
                  <a:lnTo>
                    <a:pt x="144302" y="101046"/>
                  </a:lnTo>
                  <a:lnTo>
                    <a:pt x="133076" y="99357"/>
                  </a:lnTo>
                  <a:lnTo>
                    <a:pt x="121290" y="81311"/>
                  </a:lnTo>
                  <a:lnTo>
                    <a:pt x="121862" y="75773"/>
                  </a:lnTo>
                  <a:lnTo>
                    <a:pt x="131183" y="13836"/>
                  </a:lnTo>
                  <a:lnTo>
                    <a:pt x="111257" y="10838"/>
                  </a:lnTo>
                  <a:close/>
                </a:path>
                <a:path w="1267460" h="283845">
                  <a:moveTo>
                    <a:pt x="170033" y="19678"/>
                  </a:moveTo>
                  <a:lnTo>
                    <a:pt x="160647" y="82098"/>
                  </a:lnTo>
                  <a:lnTo>
                    <a:pt x="144302" y="101046"/>
                  </a:lnTo>
                  <a:lnTo>
                    <a:pt x="176133" y="101046"/>
                  </a:lnTo>
                  <a:lnTo>
                    <a:pt x="189959" y="22675"/>
                  </a:lnTo>
                  <a:lnTo>
                    <a:pt x="170033" y="19678"/>
                  </a:lnTo>
                  <a:close/>
                </a:path>
                <a:path w="1267460" h="283845">
                  <a:moveTo>
                    <a:pt x="274155" y="86327"/>
                  </a:moveTo>
                  <a:lnTo>
                    <a:pt x="222204" y="86327"/>
                  </a:lnTo>
                  <a:lnTo>
                    <a:pt x="230815" y="87623"/>
                  </a:lnTo>
                  <a:lnTo>
                    <a:pt x="234104" y="88499"/>
                  </a:lnTo>
                  <a:lnTo>
                    <a:pt x="249801" y="110648"/>
                  </a:lnTo>
                  <a:lnTo>
                    <a:pt x="260977" y="134295"/>
                  </a:lnTo>
                  <a:lnTo>
                    <a:pt x="284815" y="137889"/>
                  </a:lnTo>
                  <a:lnTo>
                    <a:pt x="275659" y="116820"/>
                  </a:lnTo>
                  <a:lnTo>
                    <a:pt x="272052" y="108425"/>
                  </a:lnTo>
                  <a:lnTo>
                    <a:pt x="269080" y="102507"/>
                  </a:lnTo>
                  <a:lnTo>
                    <a:pt x="264368" y="95649"/>
                  </a:lnTo>
                  <a:lnTo>
                    <a:pt x="261231" y="92360"/>
                  </a:lnTo>
                  <a:lnTo>
                    <a:pt x="257294" y="89197"/>
                  </a:lnTo>
                  <a:lnTo>
                    <a:pt x="266317" y="89197"/>
                  </a:lnTo>
                  <a:lnTo>
                    <a:pt x="273119" y="87178"/>
                  </a:lnTo>
                  <a:lnTo>
                    <a:pt x="274155" y="86327"/>
                  </a:lnTo>
                  <a:close/>
                </a:path>
                <a:path w="1267460" h="283845">
                  <a:moveTo>
                    <a:pt x="210914" y="25824"/>
                  </a:moveTo>
                  <a:lnTo>
                    <a:pt x="196068" y="124541"/>
                  </a:lnTo>
                  <a:lnTo>
                    <a:pt x="216007" y="127539"/>
                  </a:lnTo>
                  <a:lnTo>
                    <a:pt x="222204" y="86327"/>
                  </a:lnTo>
                  <a:lnTo>
                    <a:pt x="274155" y="86327"/>
                  </a:lnTo>
                  <a:lnTo>
                    <a:pt x="283279" y="78834"/>
                  </a:lnTo>
                  <a:lnTo>
                    <a:pt x="285485" y="74719"/>
                  </a:lnTo>
                  <a:lnTo>
                    <a:pt x="254907" y="74719"/>
                  </a:lnTo>
                  <a:lnTo>
                    <a:pt x="248874" y="74224"/>
                  </a:lnTo>
                  <a:lnTo>
                    <a:pt x="224566" y="70566"/>
                  </a:lnTo>
                  <a:lnTo>
                    <a:pt x="228338" y="45522"/>
                  </a:lnTo>
                  <a:lnTo>
                    <a:pt x="283789" y="45522"/>
                  </a:lnTo>
                  <a:lnTo>
                    <a:pt x="283329" y="44481"/>
                  </a:lnTo>
                  <a:lnTo>
                    <a:pt x="279977" y="40747"/>
                  </a:lnTo>
                  <a:lnTo>
                    <a:pt x="270947" y="35768"/>
                  </a:lnTo>
                  <a:lnTo>
                    <a:pt x="263416" y="33724"/>
                  </a:lnTo>
                  <a:lnTo>
                    <a:pt x="210914" y="25824"/>
                  </a:lnTo>
                  <a:close/>
                </a:path>
                <a:path w="1267460" h="283845">
                  <a:moveTo>
                    <a:pt x="266317" y="89197"/>
                  </a:moveTo>
                  <a:lnTo>
                    <a:pt x="257294" y="89197"/>
                  </a:lnTo>
                  <a:lnTo>
                    <a:pt x="266146" y="89248"/>
                  </a:lnTo>
                  <a:lnTo>
                    <a:pt x="266317" y="89197"/>
                  </a:lnTo>
                  <a:close/>
                </a:path>
                <a:path w="1267460" h="283845">
                  <a:moveTo>
                    <a:pt x="283789" y="45522"/>
                  </a:moveTo>
                  <a:lnTo>
                    <a:pt x="228338" y="45522"/>
                  </a:lnTo>
                  <a:lnTo>
                    <a:pt x="251973" y="49078"/>
                  </a:lnTo>
                  <a:lnTo>
                    <a:pt x="256799" y="49916"/>
                  </a:lnTo>
                  <a:lnTo>
                    <a:pt x="267251" y="60508"/>
                  </a:lnTo>
                  <a:lnTo>
                    <a:pt x="266311" y="66795"/>
                  </a:lnTo>
                  <a:lnTo>
                    <a:pt x="265270" y="69169"/>
                  </a:lnTo>
                  <a:lnTo>
                    <a:pt x="261981" y="72713"/>
                  </a:lnTo>
                  <a:lnTo>
                    <a:pt x="259911" y="73818"/>
                  </a:lnTo>
                  <a:lnTo>
                    <a:pt x="254907" y="74719"/>
                  </a:lnTo>
                  <a:lnTo>
                    <a:pt x="285485" y="74719"/>
                  </a:lnTo>
                  <a:lnTo>
                    <a:pt x="286377" y="73056"/>
                  </a:lnTo>
                  <a:lnTo>
                    <a:pt x="288359" y="59810"/>
                  </a:lnTo>
                  <a:lnTo>
                    <a:pt x="287711" y="54412"/>
                  </a:lnTo>
                  <a:lnTo>
                    <a:pt x="283789" y="45522"/>
                  </a:lnTo>
                  <a:close/>
                </a:path>
                <a:path w="1267460" h="283845">
                  <a:moveTo>
                    <a:pt x="373623" y="101288"/>
                  </a:moveTo>
                  <a:lnTo>
                    <a:pt x="321671" y="101288"/>
                  </a:lnTo>
                  <a:lnTo>
                    <a:pt x="330281" y="102583"/>
                  </a:lnTo>
                  <a:lnTo>
                    <a:pt x="333571" y="103459"/>
                  </a:lnTo>
                  <a:lnTo>
                    <a:pt x="349268" y="125621"/>
                  </a:lnTo>
                  <a:lnTo>
                    <a:pt x="360444" y="149256"/>
                  </a:lnTo>
                  <a:lnTo>
                    <a:pt x="384282" y="152850"/>
                  </a:lnTo>
                  <a:lnTo>
                    <a:pt x="375125" y="131780"/>
                  </a:lnTo>
                  <a:lnTo>
                    <a:pt x="371518" y="123386"/>
                  </a:lnTo>
                  <a:lnTo>
                    <a:pt x="368546" y="117480"/>
                  </a:lnTo>
                  <a:lnTo>
                    <a:pt x="363835" y="110610"/>
                  </a:lnTo>
                  <a:lnTo>
                    <a:pt x="360698" y="107320"/>
                  </a:lnTo>
                  <a:lnTo>
                    <a:pt x="356761" y="104158"/>
                  </a:lnTo>
                  <a:lnTo>
                    <a:pt x="365784" y="104158"/>
                  </a:lnTo>
                  <a:lnTo>
                    <a:pt x="372585" y="102139"/>
                  </a:lnTo>
                  <a:lnTo>
                    <a:pt x="373623" y="101288"/>
                  </a:lnTo>
                  <a:close/>
                </a:path>
                <a:path w="1267460" h="283845">
                  <a:moveTo>
                    <a:pt x="310380" y="40785"/>
                  </a:moveTo>
                  <a:lnTo>
                    <a:pt x="295534" y="139502"/>
                  </a:lnTo>
                  <a:lnTo>
                    <a:pt x="315460" y="142499"/>
                  </a:lnTo>
                  <a:lnTo>
                    <a:pt x="321671" y="101288"/>
                  </a:lnTo>
                  <a:lnTo>
                    <a:pt x="373623" y="101288"/>
                  </a:lnTo>
                  <a:lnTo>
                    <a:pt x="382745" y="93807"/>
                  </a:lnTo>
                  <a:lnTo>
                    <a:pt x="384944" y="89680"/>
                  </a:lnTo>
                  <a:lnTo>
                    <a:pt x="354373" y="89680"/>
                  </a:lnTo>
                  <a:lnTo>
                    <a:pt x="348341" y="89185"/>
                  </a:lnTo>
                  <a:lnTo>
                    <a:pt x="324033" y="85527"/>
                  </a:lnTo>
                  <a:lnTo>
                    <a:pt x="327805" y="60483"/>
                  </a:lnTo>
                  <a:lnTo>
                    <a:pt x="383255" y="60483"/>
                  </a:lnTo>
                  <a:lnTo>
                    <a:pt x="382796" y="59441"/>
                  </a:lnTo>
                  <a:lnTo>
                    <a:pt x="379443" y="55707"/>
                  </a:lnTo>
                  <a:lnTo>
                    <a:pt x="370413" y="50729"/>
                  </a:lnTo>
                  <a:lnTo>
                    <a:pt x="362882" y="48684"/>
                  </a:lnTo>
                  <a:lnTo>
                    <a:pt x="310380" y="40785"/>
                  </a:lnTo>
                  <a:close/>
                </a:path>
                <a:path w="1267460" h="283845">
                  <a:moveTo>
                    <a:pt x="365784" y="104158"/>
                  </a:moveTo>
                  <a:lnTo>
                    <a:pt x="356761" y="104158"/>
                  </a:lnTo>
                  <a:lnTo>
                    <a:pt x="365613" y="104209"/>
                  </a:lnTo>
                  <a:lnTo>
                    <a:pt x="365784" y="104158"/>
                  </a:lnTo>
                  <a:close/>
                </a:path>
                <a:path w="1267460" h="283845">
                  <a:moveTo>
                    <a:pt x="383255" y="60483"/>
                  </a:moveTo>
                  <a:lnTo>
                    <a:pt x="327805" y="60483"/>
                  </a:lnTo>
                  <a:lnTo>
                    <a:pt x="351439" y="64039"/>
                  </a:lnTo>
                  <a:lnTo>
                    <a:pt x="356265" y="64877"/>
                  </a:lnTo>
                  <a:lnTo>
                    <a:pt x="366718" y="75481"/>
                  </a:lnTo>
                  <a:lnTo>
                    <a:pt x="365778" y="81755"/>
                  </a:lnTo>
                  <a:lnTo>
                    <a:pt x="364736" y="84130"/>
                  </a:lnTo>
                  <a:lnTo>
                    <a:pt x="361447" y="87673"/>
                  </a:lnTo>
                  <a:lnTo>
                    <a:pt x="359377" y="88778"/>
                  </a:lnTo>
                  <a:lnTo>
                    <a:pt x="354373" y="89680"/>
                  </a:lnTo>
                  <a:lnTo>
                    <a:pt x="384944" y="89680"/>
                  </a:lnTo>
                  <a:lnTo>
                    <a:pt x="385831" y="88016"/>
                  </a:lnTo>
                  <a:lnTo>
                    <a:pt x="387825" y="74770"/>
                  </a:lnTo>
                  <a:lnTo>
                    <a:pt x="387177" y="69373"/>
                  </a:lnTo>
                  <a:lnTo>
                    <a:pt x="383255" y="60483"/>
                  </a:lnTo>
                  <a:close/>
                </a:path>
                <a:path w="1267460" h="283845">
                  <a:moveTo>
                    <a:pt x="410533" y="55860"/>
                  </a:moveTo>
                  <a:lnTo>
                    <a:pt x="395686" y="154564"/>
                  </a:lnTo>
                  <a:lnTo>
                    <a:pt x="470756" y="165855"/>
                  </a:lnTo>
                  <a:lnTo>
                    <a:pt x="473258" y="149230"/>
                  </a:lnTo>
                  <a:lnTo>
                    <a:pt x="418114" y="140924"/>
                  </a:lnTo>
                  <a:lnTo>
                    <a:pt x="422166" y="114064"/>
                  </a:lnTo>
                  <a:lnTo>
                    <a:pt x="472842" y="114064"/>
                  </a:lnTo>
                  <a:lnTo>
                    <a:pt x="474223" y="104882"/>
                  </a:lnTo>
                  <a:lnTo>
                    <a:pt x="424668" y="97440"/>
                  </a:lnTo>
                  <a:lnTo>
                    <a:pt x="427957" y="75545"/>
                  </a:lnTo>
                  <a:lnTo>
                    <a:pt x="482415" y="75545"/>
                  </a:lnTo>
                  <a:lnTo>
                    <a:pt x="483723" y="66858"/>
                  </a:lnTo>
                  <a:lnTo>
                    <a:pt x="410533" y="55860"/>
                  </a:lnTo>
                  <a:close/>
                </a:path>
                <a:path w="1267460" h="283845">
                  <a:moveTo>
                    <a:pt x="472842" y="114064"/>
                  </a:moveTo>
                  <a:lnTo>
                    <a:pt x="422166" y="114064"/>
                  </a:lnTo>
                  <a:lnTo>
                    <a:pt x="471721" y="121519"/>
                  </a:lnTo>
                  <a:lnTo>
                    <a:pt x="472842" y="114064"/>
                  </a:lnTo>
                  <a:close/>
                </a:path>
                <a:path w="1267460" h="283845">
                  <a:moveTo>
                    <a:pt x="482415" y="75545"/>
                  </a:moveTo>
                  <a:lnTo>
                    <a:pt x="427957" y="75545"/>
                  </a:lnTo>
                  <a:lnTo>
                    <a:pt x="481208" y="83559"/>
                  </a:lnTo>
                  <a:lnTo>
                    <a:pt x="482415" y="75545"/>
                  </a:lnTo>
                  <a:close/>
                </a:path>
                <a:path w="1267460" h="283845">
                  <a:moveTo>
                    <a:pt x="537298" y="106952"/>
                  </a:moveTo>
                  <a:lnTo>
                    <a:pt x="516768" y="106952"/>
                  </a:lnTo>
                  <a:lnTo>
                    <a:pt x="546880" y="177310"/>
                  </a:lnTo>
                  <a:lnTo>
                    <a:pt x="566882" y="180320"/>
                  </a:lnTo>
                  <a:lnTo>
                    <a:pt x="572234" y="144734"/>
                  </a:lnTo>
                  <a:lnTo>
                    <a:pt x="553293" y="144734"/>
                  </a:lnTo>
                  <a:lnTo>
                    <a:pt x="537298" y="106952"/>
                  </a:lnTo>
                  <a:close/>
                </a:path>
                <a:path w="1267460" h="283845">
                  <a:moveTo>
                    <a:pt x="503420" y="69830"/>
                  </a:moveTo>
                  <a:lnTo>
                    <a:pt x="488574" y="168534"/>
                  </a:lnTo>
                  <a:lnTo>
                    <a:pt x="507091" y="171316"/>
                  </a:lnTo>
                  <a:lnTo>
                    <a:pt x="516768" y="106952"/>
                  </a:lnTo>
                  <a:lnTo>
                    <a:pt x="537298" y="106952"/>
                  </a:lnTo>
                  <a:lnTo>
                    <a:pt x="522813" y="72738"/>
                  </a:lnTo>
                  <a:lnTo>
                    <a:pt x="503420" y="69830"/>
                  </a:lnTo>
                  <a:close/>
                </a:path>
                <a:path w="1267460" h="283845">
                  <a:moveTo>
                    <a:pt x="563212" y="78821"/>
                  </a:moveTo>
                  <a:lnTo>
                    <a:pt x="553293" y="144734"/>
                  </a:lnTo>
                  <a:lnTo>
                    <a:pt x="572234" y="144734"/>
                  </a:lnTo>
                  <a:lnTo>
                    <a:pt x="581729" y="81603"/>
                  </a:lnTo>
                  <a:lnTo>
                    <a:pt x="563212" y="78821"/>
                  </a:lnTo>
                  <a:close/>
                </a:path>
                <a:path w="1267460" h="283845">
                  <a:moveTo>
                    <a:pt x="596372" y="83813"/>
                  </a:moveTo>
                  <a:lnTo>
                    <a:pt x="593857" y="100500"/>
                  </a:lnTo>
                  <a:lnTo>
                    <a:pt x="623143" y="104907"/>
                  </a:lnTo>
                  <a:lnTo>
                    <a:pt x="610812" y="186924"/>
                  </a:lnTo>
                  <a:lnTo>
                    <a:pt x="630738" y="189921"/>
                  </a:lnTo>
                  <a:lnTo>
                    <a:pt x="643070" y="107904"/>
                  </a:lnTo>
                  <a:lnTo>
                    <a:pt x="672956" y="107904"/>
                  </a:lnTo>
                  <a:lnTo>
                    <a:pt x="674807" y="95611"/>
                  </a:lnTo>
                  <a:lnTo>
                    <a:pt x="596372" y="83813"/>
                  </a:lnTo>
                  <a:close/>
                </a:path>
                <a:path w="1267460" h="283845">
                  <a:moveTo>
                    <a:pt x="672956" y="107904"/>
                  </a:moveTo>
                  <a:lnTo>
                    <a:pt x="643070" y="107904"/>
                  </a:lnTo>
                  <a:lnTo>
                    <a:pt x="672292" y="112311"/>
                  </a:lnTo>
                  <a:lnTo>
                    <a:pt x="672956" y="107904"/>
                  </a:lnTo>
                  <a:close/>
                </a:path>
                <a:path w="1267460" h="283845">
                  <a:moveTo>
                    <a:pt x="729277" y="103802"/>
                  </a:moveTo>
                  <a:lnTo>
                    <a:pt x="714431" y="202507"/>
                  </a:lnTo>
                  <a:lnTo>
                    <a:pt x="789501" y="213797"/>
                  </a:lnTo>
                  <a:lnTo>
                    <a:pt x="792002" y="197173"/>
                  </a:lnTo>
                  <a:lnTo>
                    <a:pt x="736859" y="188880"/>
                  </a:lnTo>
                  <a:lnTo>
                    <a:pt x="740898" y="162006"/>
                  </a:lnTo>
                  <a:lnTo>
                    <a:pt x="791575" y="162006"/>
                  </a:lnTo>
                  <a:lnTo>
                    <a:pt x="792955" y="152837"/>
                  </a:lnTo>
                  <a:lnTo>
                    <a:pt x="743400" y="145382"/>
                  </a:lnTo>
                  <a:lnTo>
                    <a:pt x="746689" y="123500"/>
                  </a:lnTo>
                  <a:lnTo>
                    <a:pt x="801159" y="123500"/>
                  </a:lnTo>
                  <a:lnTo>
                    <a:pt x="802467" y="114813"/>
                  </a:lnTo>
                  <a:lnTo>
                    <a:pt x="729277" y="103802"/>
                  </a:lnTo>
                  <a:close/>
                </a:path>
                <a:path w="1267460" h="283845">
                  <a:moveTo>
                    <a:pt x="791575" y="162006"/>
                  </a:moveTo>
                  <a:lnTo>
                    <a:pt x="740898" y="162006"/>
                  </a:lnTo>
                  <a:lnTo>
                    <a:pt x="790453" y="169461"/>
                  </a:lnTo>
                  <a:lnTo>
                    <a:pt x="791575" y="162006"/>
                  </a:lnTo>
                  <a:close/>
                </a:path>
                <a:path w="1267460" h="283845">
                  <a:moveTo>
                    <a:pt x="801159" y="123500"/>
                  </a:moveTo>
                  <a:lnTo>
                    <a:pt x="746689" y="123500"/>
                  </a:lnTo>
                  <a:lnTo>
                    <a:pt x="799953" y="131514"/>
                  </a:lnTo>
                  <a:lnTo>
                    <a:pt x="801159" y="123500"/>
                  </a:lnTo>
                  <a:close/>
                </a:path>
                <a:path w="1267460" h="283845">
                  <a:moveTo>
                    <a:pt x="821136" y="117620"/>
                  </a:moveTo>
                  <a:lnTo>
                    <a:pt x="806290" y="216324"/>
                  </a:lnTo>
                  <a:lnTo>
                    <a:pt x="851159" y="223081"/>
                  </a:lnTo>
                  <a:lnTo>
                    <a:pt x="857141" y="223259"/>
                  </a:lnTo>
                  <a:lnTo>
                    <a:pt x="867910" y="221531"/>
                  </a:lnTo>
                  <a:lnTo>
                    <a:pt x="872978" y="219614"/>
                  </a:lnTo>
                  <a:lnTo>
                    <a:pt x="882185" y="213010"/>
                  </a:lnTo>
                  <a:lnTo>
                    <a:pt x="886579" y="207726"/>
                  </a:lnTo>
                  <a:lnTo>
                    <a:pt x="887446" y="206063"/>
                  </a:lnTo>
                  <a:lnTo>
                    <a:pt x="853229" y="206063"/>
                  </a:lnTo>
                  <a:lnTo>
                    <a:pt x="849165" y="205771"/>
                  </a:lnTo>
                  <a:lnTo>
                    <a:pt x="828718" y="202697"/>
                  </a:lnTo>
                  <a:lnTo>
                    <a:pt x="838561" y="137318"/>
                  </a:lnTo>
                  <a:lnTo>
                    <a:pt x="888310" y="137318"/>
                  </a:lnTo>
                  <a:lnTo>
                    <a:pt x="886109" y="134168"/>
                  </a:lnTo>
                  <a:lnTo>
                    <a:pt x="881601" y="130383"/>
                  </a:lnTo>
                  <a:lnTo>
                    <a:pt x="871949" y="125900"/>
                  </a:lnTo>
                  <a:lnTo>
                    <a:pt x="865777" y="124338"/>
                  </a:lnTo>
                  <a:lnTo>
                    <a:pt x="821136" y="117620"/>
                  </a:lnTo>
                  <a:close/>
                </a:path>
                <a:path w="1267460" h="283845">
                  <a:moveTo>
                    <a:pt x="888310" y="137318"/>
                  </a:moveTo>
                  <a:lnTo>
                    <a:pt x="838561" y="137318"/>
                  </a:lnTo>
                  <a:lnTo>
                    <a:pt x="855629" y="139883"/>
                  </a:lnTo>
                  <a:lnTo>
                    <a:pt x="861040" y="141013"/>
                  </a:lnTo>
                  <a:lnTo>
                    <a:pt x="863732" y="142067"/>
                  </a:lnTo>
                  <a:lnTo>
                    <a:pt x="867339" y="143439"/>
                  </a:lnTo>
                  <a:lnTo>
                    <a:pt x="870171" y="145446"/>
                  </a:lnTo>
                  <a:lnTo>
                    <a:pt x="874337" y="150754"/>
                  </a:lnTo>
                  <a:lnTo>
                    <a:pt x="875746" y="154221"/>
                  </a:lnTo>
                  <a:lnTo>
                    <a:pt x="877207" y="162794"/>
                  </a:lnTo>
                  <a:lnTo>
                    <a:pt x="877004" y="168763"/>
                  </a:lnTo>
                  <a:lnTo>
                    <a:pt x="862043" y="204513"/>
                  </a:lnTo>
                  <a:lnTo>
                    <a:pt x="853229" y="206063"/>
                  </a:lnTo>
                  <a:lnTo>
                    <a:pt x="887446" y="206063"/>
                  </a:lnTo>
                  <a:lnTo>
                    <a:pt x="893031" y="195344"/>
                  </a:lnTo>
                  <a:lnTo>
                    <a:pt x="895101" y="188486"/>
                  </a:lnTo>
                  <a:lnTo>
                    <a:pt x="897717" y="171112"/>
                  </a:lnTo>
                  <a:lnTo>
                    <a:pt x="897737" y="162794"/>
                  </a:lnTo>
                  <a:lnTo>
                    <a:pt x="895393" y="149916"/>
                  </a:lnTo>
                  <a:lnTo>
                    <a:pt x="893056" y="144112"/>
                  </a:lnTo>
                  <a:lnTo>
                    <a:pt x="888310" y="137318"/>
                  </a:lnTo>
                  <a:close/>
                </a:path>
                <a:path w="1267460" h="283845">
                  <a:moveTo>
                    <a:pt x="920069" y="132504"/>
                  </a:moveTo>
                  <a:lnTo>
                    <a:pt x="905210" y="231209"/>
                  </a:lnTo>
                  <a:lnTo>
                    <a:pt x="925149" y="234206"/>
                  </a:lnTo>
                  <a:lnTo>
                    <a:pt x="939996" y="135502"/>
                  </a:lnTo>
                  <a:lnTo>
                    <a:pt x="920069" y="132504"/>
                  </a:lnTo>
                  <a:close/>
                </a:path>
                <a:path w="1267460" h="283845">
                  <a:moveTo>
                    <a:pt x="1042891" y="150970"/>
                  </a:moveTo>
                  <a:lnTo>
                    <a:pt x="1028045" y="249687"/>
                  </a:lnTo>
                  <a:lnTo>
                    <a:pt x="1047971" y="252684"/>
                  </a:lnTo>
                  <a:lnTo>
                    <a:pt x="1062817" y="153967"/>
                  </a:lnTo>
                  <a:lnTo>
                    <a:pt x="1042891" y="150970"/>
                  </a:lnTo>
                  <a:close/>
                </a:path>
                <a:path w="1267460" h="283845">
                  <a:moveTo>
                    <a:pt x="952035" y="137305"/>
                  </a:moveTo>
                  <a:lnTo>
                    <a:pt x="949521" y="154005"/>
                  </a:lnTo>
                  <a:lnTo>
                    <a:pt x="978807" y="158412"/>
                  </a:lnTo>
                  <a:lnTo>
                    <a:pt x="966475" y="240416"/>
                  </a:lnTo>
                  <a:lnTo>
                    <a:pt x="986401" y="243413"/>
                  </a:lnTo>
                  <a:lnTo>
                    <a:pt x="998733" y="161410"/>
                  </a:lnTo>
                  <a:lnTo>
                    <a:pt x="1028617" y="161410"/>
                  </a:lnTo>
                  <a:lnTo>
                    <a:pt x="1030470" y="149103"/>
                  </a:lnTo>
                  <a:lnTo>
                    <a:pt x="952035" y="137305"/>
                  </a:lnTo>
                  <a:close/>
                </a:path>
                <a:path w="1267460" h="283845">
                  <a:moveTo>
                    <a:pt x="1028617" y="161410"/>
                  </a:moveTo>
                  <a:lnTo>
                    <a:pt x="998733" y="161410"/>
                  </a:lnTo>
                  <a:lnTo>
                    <a:pt x="1027956" y="165804"/>
                  </a:lnTo>
                  <a:lnTo>
                    <a:pt x="1028617" y="161410"/>
                  </a:lnTo>
                  <a:close/>
                </a:path>
                <a:path w="1267460" h="283845">
                  <a:moveTo>
                    <a:pt x="1117834" y="160533"/>
                  </a:moveTo>
                  <a:lnTo>
                    <a:pt x="1081689" y="176865"/>
                  </a:lnTo>
                  <a:lnTo>
                    <a:pt x="1069509" y="217473"/>
                  </a:lnTo>
                  <a:lnTo>
                    <a:pt x="1070459" y="227721"/>
                  </a:lnTo>
                  <a:lnTo>
                    <a:pt x="1100472" y="261438"/>
                  </a:lnTo>
                  <a:lnTo>
                    <a:pt x="1121241" y="264560"/>
                  </a:lnTo>
                  <a:lnTo>
                    <a:pt x="1130856" y="263419"/>
                  </a:lnTo>
                  <a:lnTo>
                    <a:pt x="1139630" y="260426"/>
                  </a:lnTo>
                  <a:lnTo>
                    <a:pt x="1147564" y="255580"/>
                  </a:lnTo>
                  <a:lnTo>
                    <a:pt x="1154363" y="249034"/>
                  </a:lnTo>
                  <a:lnTo>
                    <a:pt x="1155051" y="247998"/>
                  </a:lnTo>
                  <a:lnTo>
                    <a:pt x="1121225" y="247998"/>
                  </a:lnTo>
                  <a:lnTo>
                    <a:pt x="1105337" y="245611"/>
                  </a:lnTo>
                  <a:lnTo>
                    <a:pt x="1090306" y="216564"/>
                  </a:lnTo>
                  <a:lnTo>
                    <a:pt x="1091025" y="208548"/>
                  </a:lnTo>
                  <a:lnTo>
                    <a:pt x="1115294" y="177564"/>
                  </a:lnTo>
                  <a:lnTo>
                    <a:pt x="1156126" y="177564"/>
                  </a:lnTo>
                  <a:lnTo>
                    <a:pt x="1152548" y="173534"/>
                  </a:lnTo>
                  <a:lnTo>
                    <a:pt x="1144999" y="168074"/>
                  </a:lnTo>
                  <a:lnTo>
                    <a:pt x="1136107" y="164142"/>
                  </a:lnTo>
                  <a:lnTo>
                    <a:pt x="1125873" y="161740"/>
                  </a:lnTo>
                  <a:lnTo>
                    <a:pt x="1117834" y="160533"/>
                  </a:lnTo>
                  <a:close/>
                </a:path>
                <a:path w="1267460" h="283845">
                  <a:moveTo>
                    <a:pt x="1156126" y="177564"/>
                  </a:moveTo>
                  <a:lnTo>
                    <a:pt x="1115294" y="177564"/>
                  </a:lnTo>
                  <a:lnTo>
                    <a:pt x="1131727" y="180040"/>
                  </a:lnTo>
                  <a:lnTo>
                    <a:pt x="1137900" y="183812"/>
                  </a:lnTo>
                  <a:lnTo>
                    <a:pt x="1142014" y="190124"/>
                  </a:lnTo>
                  <a:lnTo>
                    <a:pt x="1144563" y="195327"/>
                  </a:lnTo>
                  <a:lnTo>
                    <a:pt x="1146017" y="201469"/>
                  </a:lnTo>
                  <a:lnTo>
                    <a:pt x="1146371" y="208616"/>
                  </a:lnTo>
                  <a:lnTo>
                    <a:pt x="1145647" y="216566"/>
                  </a:lnTo>
                  <a:lnTo>
                    <a:pt x="1121225" y="247998"/>
                  </a:lnTo>
                  <a:lnTo>
                    <a:pt x="1155051" y="247998"/>
                  </a:lnTo>
                  <a:lnTo>
                    <a:pt x="1159731" y="240943"/>
                  </a:lnTo>
                  <a:lnTo>
                    <a:pt x="1163672" y="231299"/>
                  </a:lnTo>
                  <a:lnTo>
                    <a:pt x="1166183" y="220134"/>
                  </a:lnTo>
                  <a:lnTo>
                    <a:pt x="1167075" y="208548"/>
                  </a:lnTo>
                  <a:lnTo>
                    <a:pt x="1166140" y="198176"/>
                  </a:lnTo>
                  <a:lnTo>
                    <a:pt x="1163363" y="188813"/>
                  </a:lnTo>
                  <a:lnTo>
                    <a:pt x="1158753" y="180523"/>
                  </a:lnTo>
                  <a:lnTo>
                    <a:pt x="1156126" y="177564"/>
                  </a:lnTo>
                  <a:close/>
                </a:path>
                <a:path w="1267460" h="283845">
                  <a:moveTo>
                    <a:pt x="1223002" y="210101"/>
                  </a:moveTo>
                  <a:lnTo>
                    <a:pt x="1202479" y="210101"/>
                  </a:lnTo>
                  <a:lnTo>
                    <a:pt x="1232591" y="280447"/>
                  </a:lnTo>
                  <a:lnTo>
                    <a:pt x="1252581" y="283457"/>
                  </a:lnTo>
                  <a:lnTo>
                    <a:pt x="1257931" y="247884"/>
                  </a:lnTo>
                  <a:lnTo>
                    <a:pt x="1239004" y="247884"/>
                  </a:lnTo>
                  <a:lnTo>
                    <a:pt x="1223002" y="210101"/>
                  </a:lnTo>
                  <a:close/>
                </a:path>
                <a:path w="1267460" h="283845">
                  <a:moveTo>
                    <a:pt x="1189131" y="172967"/>
                  </a:moveTo>
                  <a:lnTo>
                    <a:pt x="1174272" y="271684"/>
                  </a:lnTo>
                  <a:lnTo>
                    <a:pt x="1192789" y="274465"/>
                  </a:lnTo>
                  <a:lnTo>
                    <a:pt x="1202479" y="210101"/>
                  </a:lnTo>
                  <a:lnTo>
                    <a:pt x="1223002" y="210101"/>
                  </a:lnTo>
                  <a:lnTo>
                    <a:pt x="1208512" y="175888"/>
                  </a:lnTo>
                  <a:lnTo>
                    <a:pt x="1189131" y="172967"/>
                  </a:lnTo>
                  <a:close/>
                </a:path>
                <a:path w="1267460" h="283845">
                  <a:moveTo>
                    <a:pt x="1248910" y="181971"/>
                  </a:moveTo>
                  <a:lnTo>
                    <a:pt x="1239004" y="247884"/>
                  </a:lnTo>
                  <a:lnTo>
                    <a:pt x="1257931" y="247884"/>
                  </a:lnTo>
                  <a:lnTo>
                    <a:pt x="1267427" y="184752"/>
                  </a:lnTo>
                  <a:lnTo>
                    <a:pt x="1248910" y="181971"/>
                  </a:lnTo>
                  <a:close/>
                </a:path>
              </a:pathLst>
            </a:custGeom>
            <a:solidFill>
              <a:srgbClr val="FFFFFF"/>
            </a:solidFill>
          </p:spPr>
          <p:txBody>
            <a:bodyPr wrap="square" lIns="0" tIns="0" rIns="0" bIns="0" rtlCol="0"/>
            <a:lstStyle/>
            <a:p>
              <a:endParaRPr/>
            </a:p>
          </p:txBody>
        </p:sp>
      </p:grpSp>
      <p:sp>
        <p:nvSpPr>
          <p:cNvPr id="8" name="object 8"/>
          <p:cNvSpPr txBox="1"/>
          <p:nvPr/>
        </p:nvSpPr>
        <p:spPr>
          <a:xfrm>
            <a:off x="6271180" y="1885252"/>
            <a:ext cx="5185410" cy="4300220"/>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TCCC:</a:t>
            </a:r>
            <a:r>
              <a:rPr sz="2400" b="1" spc="-70" dirty="0">
                <a:latin typeface="Arial"/>
                <a:cs typeface="Arial"/>
              </a:rPr>
              <a:t> </a:t>
            </a:r>
            <a:r>
              <a:rPr sz="2400" b="1" spc="-10" dirty="0">
                <a:latin typeface="Arial"/>
                <a:cs typeface="Arial"/>
              </a:rPr>
              <a:t>Guidelines</a:t>
            </a:r>
            <a:endParaRPr sz="2400">
              <a:latin typeface="Arial"/>
              <a:cs typeface="Arial"/>
            </a:endParaRPr>
          </a:p>
          <a:p>
            <a:pPr marL="12700">
              <a:lnSpc>
                <a:spcPct val="100000"/>
              </a:lnSpc>
              <a:spcBef>
                <a:spcPts val="15"/>
              </a:spcBef>
            </a:pPr>
            <a:r>
              <a:rPr sz="1800" dirty="0">
                <a:latin typeface="Arial MT"/>
                <a:cs typeface="Arial MT"/>
              </a:rPr>
              <a:t>by</a:t>
            </a:r>
            <a:r>
              <a:rPr sz="1800" spc="-15" dirty="0">
                <a:latin typeface="Arial MT"/>
                <a:cs typeface="Arial MT"/>
              </a:rPr>
              <a:t> </a:t>
            </a:r>
            <a:r>
              <a:rPr sz="1800" spc="-10" dirty="0">
                <a:latin typeface="Arial MT"/>
                <a:cs typeface="Arial MT"/>
              </a:rPr>
              <a:t>JTS/CoTCCC</a:t>
            </a:r>
            <a:endParaRPr sz="1800">
              <a:latin typeface="Arial MT"/>
              <a:cs typeface="Arial MT"/>
            </a:endParaRPr>
          </a:p>
          <a:p>
            <a:pPr marL="12700" marR="211454">
              <a:lnSpc>
                <a:spcPct val="100000"/>
              </a:lnSpc>
              <a:spcBef>
                <a:spcPts val="1075"/>
              </a:spcBef>
            </a:pPr>
            <a:r>
              <a:rPr sz="2000" dirty="0">
                <a:latin typeface="Arial MT"/>
                <a:cs typeface="Arial MT"/>
              </a:rPr>
              <a:t>These</a:t>
            </a:r>
            <a:r>
              <a:rPr sz="2000" spc="-80" dirty="0">
                <a:latin typeface="Arial MT"/>
                <a:cs typeface="Arial MT"/>
              </a:rPr>
              <a:t> </a:t>
            </a:r>
            <a:r>
              <a:rPr sz="2000" dirty="0">
                <a:latin typeface="Arial MT"/>
                <a:cs typeface="Arial MT"/>
              </a:rPr>
              <a:t>guidelines,</a:t>
            </a:r>
            <a:r>
              <a:rPr sz="2000" spc="-65" dirty="0">
                <a:latin typeface="Arial MT"/>
                <a:cs typeface="Arial MT"/>
              </a:rPr>
              <a:t> </a:t>
            </a:r>
            <a:r>
              <a:rPr sz="2000" dirty="0">
                <a:latin typeface="Arial MT"/>
                <a:cs typeface="Arial MT"/>
              </a:rPr>
              <a:t>updated</a:t>
            </a:r>
            <a:r>
              <a:rPr sz="2000" spc="-85" dirty="0">
                <a:latin typeface="Arial MT"/>
                <a:cs typeface="Arial MT"/>
              </a:rPr>
              <a:t> </a:t>
            </a:r>
            <a:r>
              <a:rPr sz="2000" dirty="0">
                <a:latin typeface="Arial MT"/>
                <a:cs typeface="Arial MT"/>
              </a:rPr>
              <a:t>regularly,</a:t>
            </a:r>
            <a:r>
              <a:rPr sz="2000" spc="-75" dirty="0">
                <a:latin typeface="Arial MT"/>
                <a:cs typeface="Arial MT"/>
              </a:rPr>
              <a:t> </a:t>
            </a:r>
            <a:r>
              <a:rPr sz="2000" dirty="0">
                <a:latin typeface="Arial MT"/>
                <a:cs typeface="Arial MT"/>
              </a:rPr>
              <a:t>are</a:t>
            </a:r>
            <a:r>
              <a:rPr sz="2000" spc="-85" dirty="0">
                <a:latin typeface="Arial MT"/>
                <a:cs typeface="Arial MT"/>
              </a:rPr>
              <a:t> </a:t>
            </a:r>
            <a:r>
              <a:rPr sz="2000" spc="-25" dirty="0">
                <a:latin typeface="Arial MT"/>
                <a:cs typeface="Arial MT"/>
              </a:rPr>
              <a:t>the </a:t>
            </a:r>
            <a:r>
              <a:rPr sz="2000" dirty="0">
                <a:latin typeface="Arial MT"/>
                <a:cs typeface="Arial MT"/>
              </a:rPr>
              <a:t>result</a:t>
            </a:r>
            <a:r>
              <a:rPr sz="2000" spc="-70" dirty="0">
                <a:latin typeface="Arial MT"/>
                <a:cs typeface="Arial MT"/>
              </a:rPr>
              <a:t> </a:t>
            </a:r>
            <a:r>
              <a:rPr sz="2000" dirty="0">
                <a:latin typeface="Arial MT"/>
                <a:cs typeface="Arial MT"/>
              </a:rPr>
              <a:t>of</a:t>
            </a:r>
            <a:r>
              <a:rPr sz="2000" spc="-65" dirty="0">
                <a:latin typeface="Arial MT"/>
                <a:cs typeface="Arial MT"/>
              </a:rPr>
              <a:t> </a:t>
            </a:r>
            <a:r>
              <a:rPr sz="2000" dirty="0">
                <a:latin typeface="Arial MT"/>
                <a:cs typeface="Arial MT"/>
              </a:rPr>
              <a:t>decisions</a:t>
            </a:r>
            <a:r>
              <a:rPr sz="2000" spc="-50" dirty="0">
                <a:latin typeface="Arial MT"/>
                <a:cs typeface="Arial MT"/>
              </a:rPr>
              <a:t> </a:t>
            </a:r>
            <a:r>
              <a:rPr sz="2000" dirty="0">
                <a:latin typeface="Arial MT"/>
                <a:cs typeface="Arial MT"/>
              </a:rPr>
              <a:t>made</a:t>
            </a:r>
            <a:r>
              <a:rPr sz="2000" spc="-60" dirty="0">
                <a:latin typeface="Arial MT"/>
                <a:cs typeface="Arial MT"/>
              </a:rPr>
              <a:t> </a:t>
            </a:r>
            <a:r>
              <a:rPr sz="2000" dirty="0">
                <a:latin typeface="Arial MT"/>
                <a:cs typeface="Arial MT"/>
              </a:rPr>
              <a:t>by</a:t>
            </a:r>
            <a:r>
              <a:rPr sz="2000" spc="-65" dirty="0">
                <a:latin typeface="Arial MT"/>
                <a:cs typeface="Arial MT"/>
              </a:rPr>
              <a:t> </a:t>
            </a:r>
            <a:r>
              <a:rPr sz="2000" dirty="0">
                <a:latin typeface="Arial MT"/>
                <a:cs typeface="Arial MT"/>
              </a:rPr>
              <a:t>CoTCCC</a:t>
            </a:r>
            <a:r>
              <a:rPr sz="2000" spc="-40" dirty="0">
                <a:latin typeface="Arial MT"/>
                <a:cs typeface="Arial MT"/>
              </a:rPr>
              <a:t> </a:t>
            </a:r>
            <a:r>
              <a:rPr sz="2000" spc="-25" dirty="0">
                <a:latin typeface="Arial MT"/>
                <a:cs typeface="Arial MT"/>
              </a:rPr>
              <a:t>in </a:t>
            </a:r>
            <a:r>
              <a:rPr sz="2000" dirty="0">
                <a:latin typeface="Arial MT"/>
                <a:cs typeface="Arial MT"/>
              </a:rPr>
              <a:t>exploring</a:t>
            </a:r>
            <a:r>
              <a:rPr sz="2000" spc="-40" dirty="0">
                <a:latin typeface="Arial MT"/>
                <a:cs typeface="Arial MT"/>
              </a:rPr>
              <a:t> </a:t>
            </a:r>
            <a:r>
              <a:rPr sz="2000" spc="-20" dirty="0">
                <a:latin typeface="Arial MT"/>
                <a:cs typeface="Arial MT"/>
              </a:rPr>
              <a:t>evidence-</a:t>
            </a:r>
            <a:r>
              <a:rPr sz="2000" dirty="0">
                <a:latin typeface="Arial MT"/>
                <a:cs typeface="Arial MT"/>
              </a:rPr>
              <a:t>based</a:t>
            </a:r>
            <a:r>
              <a:rPr sz="2000" spc="-35" dirty="0">
                <a:latin typeface="Arial MT"/>
                <a:cs typeface="Arial MT"/>
              </a:rPr>
              <a:t> </a:t>
            </a:r>
            <a:r>
              <a:rPr sz="2000" dirty="0">
                <a:latin typeface="Arial MT"/>
                <a:cs typeface="Arial MT"/>
              </a:rPr>
              <a:t>research</a:t>
            </a:r>
            <a:r>
              <a:rPr sz="2000" spc="-55" dirty="0">
                <a:latin typeface="Arial MT"/>
                <a:cs typeface="Arial MT"/>
              </a:rPr>
              <a:t> </a:t>
            </a:r>
            <a:r>
              <a:rPr sz="2000" dirty="0">
                <a:latin typeface="Arial MT"/>
                <a:cs typeface="Arial MT"/>
              </a:rPr>
              <a:t>on</a:t>
            </a:r>
            <a:r>
              <a:rPr sz="2000" spc="-45" dirty="0">
                <a:latin typeface="Arial MT"/>
                <a:cs typeface="Arial MT"/>
              </a:rPr>
              <a:t> </a:t>
            </a:r>
            <a:r>
              <a:rPr sz="2000" spc="-20" dirty="0">
                <a:latin typeface="Arial MT"/>
                <a:cs typeface="Arial MT"/>
              </a:rPr>
              <a:t>best </a:t>
            </a:r>
            <a:r>
              <a:rPr sz="2000" spc="-10" dirty="0">
                <a:latin typeface="Arial MT"/>
                <a:cs typeface="Arial MT"/>
              </a:rPr>
              <a:t>practices.</a:t>
            </a:r>
            <a:endParaRPr sz="2000">
              <a:latin typeface="Arial MT"/>
              <a:cs typeface="Arial MT"/>
            </a:endParaRPr>
          </a:p>
          <a:p>
            <a:pPr>
              <a:lnSpc>
                <a:spcPct val="100000"/>
              </a:lnSpc>
              <a:spcBef>
                <a:spcPts val="850"/>
              </a:spcBef>
            </a:pPr>
            <a:endParaRPr sz="2000">
              <a:latin typeface="Arial MT"/>
              <a:cs typeface="Arial MT"/>
            </a:endParaRPr>
          </a:p>
          <a:p>
            <a:pPr marL="12700">
              <a:lnSpc>
                <a:spcPct val="100000"/>
              </a:lnSpc>
            </a:pPr>
            <a:r>
              <a:rPr sz="2400" b="1" dirty="0">
                <a:latin typeface="Arial"/>
                <a:cs typeface="Arial"/>
              </a:rPr>
              <a:t>PHTLS:</a:t>
            </a:r>
            <a:r>
              <a:rPr sz="2400" b="1" spc="-75" dirty="0">
                <a:latin typeface="Arial"/>
                <a:cs typeface="Arial"/>
              </a:rPr>
              <a:t> </a:t>
            </a:r>
            <a:r>
              <a:rPr sz="2400" b="1" dirty="0">
                <a:latin typeface="Arial"/>
                <a:cs typeface="Arial"/>
              </a:rPr>
              <a:t>Military</a:t>
            </a:r>
            <a:r>
              <a:rPr sz="2400" b="1" spc="-60" dirty="0">
                <a:latin typeface="Arial"/>
                <a:cs typeface="Arial"/>
              </a:rPr>
              <a:t> </a:t>
            </a:r>
            <a:r>
              <a:rPr sz="2400" b="1" dirty="0">
                <a:latin typeface="Arial"/>
                <a:cs typeface="Arial"/>
              </a:rPr>
              <a:t>Edition,</a:t>
            </a:r>
            <a:r>
              <a:rPr sz="2400" b="1" spc="-80" dirty="0">
                <a:latin typeface="Arial"/>
                <a:cs typeface="Arial"/>
              </a:rPr>
              <a:t> </a:t>
            </a:r>
            <a:r>
              <a:rPr sz="2400" b="1" dirty="0">
                <a:latin typeface="Arial"/>
                <a:cs typeface="Arial"/>
              </a:rPr>
              <a:t>Chapter</a:t>
            </a:r>
            <a:r>
              <a:rPr sz="2400" b="1" spc="-55" dirty="0">
                <a:latin typeface="Arial"/>
                <a:cs typeface="Arial"/>
              </a:rPr>
              <a:t> </a:t>
            </a:r>
            <a:r>
              <a:rPr sz="2400" b="1" spc="-25" dirty="0">
                <a:latin typeface="Arial"/>
                <a:cs typeface="Arial"/>
              </a:rPr>
              <a:t>25</a:t>
            </a:r>
            <a:endParaRPr sz="2400">
              <a:latin typeface="Arial"/>
              <a:cs typeface="Arial"/>
            </a:endParaRPr>
          </a:p>
          <a:p>
            <a:pPr marL="12700">
              <a:lnSpc>
                <a:spcPct val="100000"/>
              </a:lnSpc>
              <a:spcBef>
                <a:spcPts val="20"/>
              </a:spcBef>
            </a:pPr>
            <a:r>
              <a:rPr sz="1800" dirty="0">
                <a:latin typeface="Arial MT"/>
                <a:cs typeface="Arial MT"/>
              </a:rPr>
              <a:t>by</a:t>
            </a:r>
            <a:r>
              <a:rPr sz="1800" spc="-5" dirty="0">
                <a:latin typeface="Arial MT"/>
                <a:cs typeface="Arial MT"/>
              </a:rPr>
              <a:t> </a:t>
            </a:r>
            <a:r>
              <a:rPr sz="1800" spc="-10" dirty="0">
                <a:latin typeface="Arial MT"/>
                <a:cs typeface="Arial MT"/>
              </a:rPr>
              <a:t>NAEMT</a:t>
            </a:r>
            <a:endParaRPr sz="1800">
              <a:latin typeface="Arial MT"/>
              <a:cs typeface="Arial MT"/>
            </a:endParaRPr>
          </a:p>
          <a:p>
            <a:pPr marL="12700" marR="5080">
              <a:lnSpc>
                <a:spcPct val="100000"/>
              </a:lnSpc>
              <a:spcBef>
                <a:spcPts val="1080"/>
              </a:spcBef>
            </a:pPr>
            <a:r>
              <a:rPr sz="1800" dirty="0">
                <a:latin typeface="Arial MT"/>
                <a:cs typeface="Arial MT"/>
              </a:rPr>
              <a:t>Prehospital</a:t>
            </a:r>
            <a:r>
              <a:rPr sz="1800" spc="-35" dirty="0">
                <a:latin typeface="Arial MT"/>
                <a:cs typeface="Arial MT"/>
              </a:rPr>
              <a:t> </a:t>
            </a:r>
            <a:r>
              <a:rPr sz="1800" dirty="0">
                <a:latin typeface="Arial MT"/>
                <a:cs typeface="Arial MT"/>
              </a:rPr>
              <a:t>Trauma</a:t>
            </a:r>
            <a:r>
              <a:rPr sz="1800" spc="-20" dirty="0">
                <a:latin typeface="Arial MT"/>
                <a:cs typeface="Arial MT"/>
              </a:rPr>
              <a:t> </a:t>
            </a:r>
            <a:r>
              <a:rPr sz="1800" dirty="0">
                <a:latin typeface="Arial MT"/>
                <a:cs typeface="Arial MT"/>
              </a:rPr>
              <a:t>Life</a:t>
            </a:r>
            <a:r>
              <a:rPr sz="1800" spc="-20" dirty="0">
                <a:latin typeface="Arial MT"/>
                <a:cs typeface="Arial MT"/>
              </a:rPr>
              <a:t> </a:t>
            </a:r>
            <a:r>
              <a:rPr sz="1800" dirty="0">
                <a:latin typeface="Arial MT"/>
                <a:cs typeface="Arial MT"/>
              </a:rPr>
              <a:t>Support</a:t>
            </a:r>
            <a:r>
              <a:rPr sz="1800" spc="-35" dirty="0">
                <a:latin typeface="Arial MT"/>
                <a:cs typeface="Arial MT"/>
              </a:rPr>
              <a:t> </a:t>
            </a:r>
            <a:r>
              <a:rPr sz="1800" dirty="0">
                <a:latin typeface="Arial MT"/>
                <a:cs typeface="Arial MT"/>
              </a:rPr>
              <a:t>(PHTLS),</a:t>
            </a:r>
            <a:r>
              <a:rPr sz="1800" spc="-25" dirty="0">
                <a:latin typeface="Arial MT"/>
                <a:cs typeface="Arial MT"/>
              </a:rPr>
              <a:t> </a:t>
            </a:r>
            <a:r>
              <a:rPr sz="1800" spc="-10" dirty="0">
                <a:latin typeface="Arial MT"/>
                <a:cs typeface="Arial MT"/>
              </a:rPr>
              <a:t>Military </a:t>
            </a:r>
            <a:r>
              <a:rPr sz="1800" dirty="0">
                <a:latin typeface="Arial MT"/>
                <a:cs typeface="Arial MT"/>
              </a:rPr>
              <a:t>Edition,</a:t>
            </a:r>
            <a:r>
              <a:rPr sz="1800" spc="-25" dirty="0">
                <a:latin typeface="Arial MT"/>
                <a:cs typeface="Arial MT"/>
              </a:rPr>
              <a:t> </a:t>
            </a:r>
            <a:r>
              <a:rPr sz="1800" dirty="0">
                <a:latin typeface="Arial MT"/>
                <a:cs typeface="Arial MT"/>
              </a:rPr>
              <a:t>teaches</a:t>
            </a:r>
            <a:r>
              <a:rPr sz="1800" spc="-10" dirty="0">
                <a:latin typeface="Arial MT"/>
                <a:cs typeface="Arial MT"/>
              </a:rPr>
              <a:t> </a:t>
            </a:r>
            <a:r>
              <a:rPr sz="1800" dirty="0">
                <a:latin typeface="Arial MT"/>
                <a:cs typeface="Arial MT"/>
              </a:rPr>
              <a:t>and</a:t>
            </a:r>
            <a:r>
              <a:rPr sz="1800" spc="-15" dirty="0">
                <a:latin typeface="Arial MT"/>
                <a:cs typeface="Arial MT"/>
              </a:rPr>
              <a:t> </a:t>
            </a:r>
            <a:r>
              <a:rPr sz="1800" dirty="0">
                <a:latin typeface="Arial MT"/>
                <a:cs typeface="Arial MT"/>
              </a:rPr>
              <a:t>reinforces</a:t>
            </a:r>
            <a:r>
              <a:rPr sz="1800" spc="-15" dirty="0">
                <a:latin typeface="Arial MT"/>
                <a:cs typeface="Arial MT"/>
              </a:rPr>
              <a:t> </a:t>
            </a:r>
            <a:r>
              <a:rPr sz="1800" dirty="0">
                <a:latin typeface="Arial MT"/>
                <a:cs typeface="Arial MT"/>
              </a:rPr>
              <a:t>the</a:t>
            </a:r>
            <a:r>
              <a:rPr sz="1800" spc="-10" dirty="0">
                <a:latin typeface="Arial MT"/>
                <a:cs typeface="Arial MT"/>
              </a:rPr>
              <a:t> </a:t>
            </a:r>
            <a:r>
              <a:rPr sz="1800" dirty="0">
                <a:latin typeface="Arial MT"/>
                <a:cs typeface="Arial MT"/>
              </a:rPr>
              <a:t>principles</a:t>
            </a:r>
            <a:r>
              <a:rPr sz="1800" spc="-20" dirty="0">
                <a:latin typeface="Arial MT"/>
                <a:cs typeface="Arial MT"/>
              </a:rPr>
              <a:t> </a:t>
            </a:r>
            <a:r>
              <a:rPr sz="1800" spc="-25" dirty="0">
                <a:latin typeface="Arial MT"/>
                <a:cs typeface="Arial MT"/>
              </a:rPr>
              <a:t>of </a:t>
            </a:r>
            <a:r>
              <a:rPr sz="1800" dirty="0">
                <a:latin typeface="Arial MT"/>
                <a:cs typeface="Arial MT"/>
              </a:rPr>
              <a:t>rapidly</a:t>
            </a:r>
            <a:r>
              <a:rPr sz="1800" spc="-15" dirty="0">
                <a:latin typeface="Arial MT"/>
                <a:cs typeface="Arial MT"/>
              </a:rPr>
              <a:t> </a:t>
            </a:r>
            <a:r>
              <a:rPr sz="1800" dirty="0">
                <a:latin typeface="Arial MT"/>
                <a:cs typeface="Arial MT"/>
              </a:rPr>
              <a:t>assessing</a:t>
            </a:r>
            <a:r>
              <a:rPr sz="1800" spc="-20" dirty="0">
                <a:latin typeface="Arial MT"/>
                <a:cs typeface="Arial MT"/>
              </a:rPr>
              <a:t> </a:t>
            </a:r>
            <a:r>
              <a:rPr sz="1800" dirty="0">
                <a:latin typeface="Arial MT"/>
                <a:cs typeface="Arial MT"/>
              </a:rPr>
              <a:t>a</a:t>
            </a:r>
            <a:r>
              <a:rPr sz="1800" spc="-5" dirty="0">
                <a:latin typeface="Arial MT"/>
                <a:cs typeface="Arial MT"/>
              </a:rPr>
              <a:t> </a:t>
            </a:r>
            <a:r>
              <a:rPr sz="1800" dirty="0">
                <a:latin typeface="Arial MT"/>
                <a:cs typeface="Arial MT"/>
              </a:rPr>
              <a:t>trauma</a:t>
            </a:r>
            <a:r>
              <a:rPr sz="1800" spc="-10" dirty="0">
                <a:latin typeface="Arial MT"/>
                <a:cs typeface="Arial MT"/>
              </a:rPr>
              <a:t> </a:t>
            </a:r>
            <a:r>
              <a:rPr sz="1800" dirty="0">
                <a:latin typeface="Arial MT"/>
                <a:cs typeface="Arial MT"/>
              </a:rPr>
              <a:t>patient</a:t>
            </a:r>
            <a:r>
              <a:rPr sz="1800" spc="-20" dirty="0">
                <a:latin typeface="Arial MT"/>
                <a:cs typeface="Arial MT"/>
              </a:rPr>
              <a:t> </a:t>
            </a:r>
            <a:r>
              <a:rPr sz="1800" dirty="0">
                <a:latin typeface="Arial MT"/>
                <a:cs typeface="Arial MT"/>
              </a:rPr>
              <a:t>using</a:t>
            </a:r>
            <a:r>
              <a:rPr sz="1800" spc="-10" dirty="0">
                <a:latin typeface="Arial MT"/>
                <a:cs typeface="Arial MT"/>
              </a:rPr>
              <a:t> </a:t>
            </a:r>
            <a:r>
              <a:rPr sz="1800" dirty="0">
                <a:latin typeface="Arial MT"/>
                <a:cs typeface="Arial MT"/>
              </a:rPr>
              <a:t>an</a:t>
            </a:r>
            <a:r>
              <a:rPr sz="1800" spc="-10" dirty="0">
                <a:latin typeface="Arial MT"/>
                <a:cs typeface="Arial MT"/>
              </a:rPr>
              <a:t> orderly approach.</a:t>
            </a:r>
            <a:endParaRPr sz="1800">
              <a:latin typeface="Arial MT"/>
              <a:cs typeface="Arial MT"/>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29</a:t>
            </a:fld>
            <a:endParaRPr spc="-25" dirty="0"/>
          </a:p>
        </p:txBody>
      </p:sp>
      <p:sp>
        <p:nvSpPr>
          <p:cNvPr id="9" name="object 9"/>
          <p:cNvSpPr txBox="1">
            <a:spLocks noGrp="1"/>
          </p:cNvSpPr>
          <p:nvPr>
            <p:ph type="title"/>
          </p:nvPr>
        </p:nvSpPr>
        <p:spPr>
          <a:prstGeom prst="rect">
            <a:avLst/>
          </a:prstGeom>
        </p:spPr>
        <p:txBody>
          <a:bodyPr vert="horz" wrap="square" lIns="0" tIns="12700" rIns="0" bIns="0" rtlCol="0">
            <a:spAutoFit/>
          </a:bodyPr>
          <a:lstStyle/>
          <a:p>
            <a:pPr marL="2209165">
              <a:lnSpc>
                <a:spcPct val="100000"/>
              </a:lnSpc>
              <a:spcBef>
                <a:spcPts val="100"/>
              </a:spcBef>
            </a:pPr>
            <a:r>
              <a:rPr spc="-10" dirty="0"/>
              <a:t>REFERENCES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07036" y="263147"/>
            <a:ext cx="5798820" cy="754380"/>
          </a:xfrm>
          <a:prstGeom prst="rect">
            <a:avLst/>
          </a:prstGeom>
        </p:spPr>
        <p:txBody>
          <a:bodyPr vert="horz" wrap="square" lIns="0" tIns="38735" rIns="0" bIns="0" rtlCol="0">
            <a:spAutoFit/>
          </a:bodyPr>
          <a:lstStyle/>
          <a:p>
            <a:pPr marL="2124710">
              <a:lnSpc>
                <a:spcPct val="100000"/>
              </a:lnSpc>
              <a:spcBef>
                <a:spcPts val="305"/>
              </a:spcBef>
            </a:pPr>
            <a:r>
              <a:rPr sz="2000" dirty="0">
                <a:solidFill>
                  <a:srgbClr val="756F6F"/>
                </a:solidFill>
              </a:rPr>
              <a:t>Module</a:t>
            </a:r>
            <a:r>
              <a:rPr sz="2000" spc="-60" dirty="0">
                <a:solidFill>
                  <a:srgbClr val="756F6F"/>
                </a:solidFill>
              </a:rPr>
              <a:t> </a:t>
            </a:r>
            <a:r>
              <a:rPr sz="2000" dirty="0">
                <a:solidFill>
                  <a:srgbClr val="756F6F"/>
                </a:solidFill>
              </a:rPr>
              <a:t>18:</a:t>
            </a:r>
            <a:r>
              <a:rPr sz="2000" spc="-65" dirty="0">
                <a:solidFill>
                  <a:srgbClr val="756F6F"/>
                </a:solidFill>
              </a:rPr>
              <a:t> </a:t>
            </a:r>
            <a:r>
              <a:rPr sz="2000" spc="-10" dirty="0">
                <a:solidFill>
                  <a:srgbClr val="756F6F"/>
                </a:solidFill>
              </a:rPr>
              <a:t>Burns</a:t>
            </a:r>
            <a:endParaRPr sz="2000"/>
          </a:p>
          <a:p>
            <a:pPr marL="12700">
              <a:lnSpc>
                <a:spcPct val="100000"/>
              </a:lnSpc>
              <a:spcBef>
                <a:spcPts val="254"/>
              </a:spcBef>
            </a:pPr>
            <a:r>
              <a:rPr sz="2400" dirty="0"/>
              <a:t>1</a:t>
            </a:r>
            <a:r>
              <a:rPr sz="2400" spc="-65" dirty="0"/>
              <a:t> </a:t>
            </a:r>
            <a:r>
              <a:rPr sz="2400" dirty="0"/>
              <a:t>x</a:t>
            </a:r>
            <a:r>
              <a:rPr sz="2400" spc="-55" dirty="0"/>
              <a:t> </a:t>
            </a:r>
            <a:r>
              <a:rPr sz="2400" dirty="0">
                <a:solidFill>
                  <a:srgbClr val="BB8542"/>
                </a:solidFill>
              </a:rPr>
              <a:t>TERMINAL</a:t>
            </a:r>
            <a:r>
              <a:rPr sz="2400" spc="-65" dirty="0">
                <a:solidFill>
                  <a:srgbClr val="BB8542"/>
                </a:solidFill>
              </a:rPr>
              <a:t> </a:t>
            </a:r>
            <a:r>
              <a:rPr sz="2400" dirty="0">
                <a:solidFill>
                  <a:srgbClr val="BB8542"/>
                </a:solidFill>
              </a:rPr>
              <a:t>LEARNING</a:t>
            </a:r>
            <a:r>
              <a:rPr sz="2400" spc="-55" dirty="0">
                <a:solidFill>
                  <a:srgbClr val="BB8542"/>
                </a:solidFill>
              </a:rPr>
              <a:t> </a:t>
            </a:r>
            <a:r>
              <a:rPr sz="2400" spc="-10" dirty="0">
                <a:solidFill>
                  <a:srgbClr val="BB8542"/>
                </a:solidFill>
              </a:rPr>
              <a:t>OBJECTIVES</a:t>
            </a:r>
            <a:endParaRPr sz="2400"/>
          </a:p>
        </p:txBody>
      </p:sp>
      <p:sp>
        <p:nvSpPr>
          <p:cNvPr id="3" name="object 3"/>
          <p:cNvSpPr txBox="1"/>
          <p:nvPr/>
        </p:nvSpPr>
        <p:spPr>
          <a:xfrm>
            <a:off x="9445229" y="6558274"/>
            <a:ext cx="1983105" cy="185420"/>
          </a:xfrm>
          <a:prstGeom prst="rect">
            <a:avLst/>
          </a:prstGeom>
        </p:spPr>
        <p:txBody>
          <a:bodyPr vert="horz" wrap="square" lIns="0" tIns="12700" rIns="0" bIns="0" rtlCol="0">
            <a:spAutoFit/>
          </a:bodyPr>
          <a:lstStyle/>
          <a:p>
            <a:pPr marL="12700">
              <a:lnSpc>
                <a:spcPct val="100000"/>
              </a:lnSpc>
              <a:spcBef>
                <a:spcPts val="100"/>
              </a:spcBef>
            </a:pPr>
            <a:r>
              <a:rPr sz="1050" spc="-10" dirty="0">
                <a:solidFill>
                  <a:srgbClr val="CD9146"/>
                </a:solidFill>
                <a:latin typeface="Arial MT"/>
                <a:cs typeface="Arial MT"/>
              </a:rPr>
              <a:t>#TCCC-CPP-PPT-</a:t>
            </a:r>
            <a:r>
              <a:rPr sz="1050" dirty="0">
                <a:solidFill>
                  <a:srgbClr val="CD9146"/>
                </a:solidFill>
                <a:latin typeface="Arial MT"/>
                <a:cs typeface="Arial MT"/>
              </a:rPr>
              <a:t>18</a:t>
            </a:r>
            <a:r>
              <a:rPr sz="1050" spc="20" dirty="0">
                <a:solidFill>
                  <a:srgbClr val="CD9146"/>
                </a:solidFill>
                <a:latin typeface="Arial MT"/>
                <a:cs typeface="Arial MT"/>
              </a:rPr>
              <a:t> </a:t>
            </a:r>
            <a:r>
              <a:rPr sz="1050" dirty="0">
                <a:solidFill>
                  <a:srgbClr val="CD9146"/>
                </a:solidFill>
                <a:latin typeface="Arial MT"/>
                <a:cs typeface="Arial MT"/>
              </a:rPr>
              <a:t>08</a:t>
            </a:r>
            <a:r>
              <a:rPr sz="1050" spc="10" dirty="0">
                <a:solidFill>
                  <a:srgbClr val="CD9146"/>
                </a:solidFill>
                <a:latin typeface="Arial MT"/>
                <a:cs typeface="Arial MT"/>
              </a:rPr>
              <a:t> </a:t>
            </a:r>
            <a:r>
              <a:rPr sz="1050" dirty="0">
                <a:solidFill>
                  <a:srgbClr val="CD9146"/>
                </a:solidFill>
                <a:latin typeface="Arial MT"/>
                <a:cs typeface="Arial MT"/>
              </a:rPr>
              <a:t>AUG </a:t>
            </a:r>
            <a:r>
              <a:rPr sz="1050" spc="-2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70"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latin typeface="Arial MT"/>
                <a:cs typeface="Arial MT"/>
              </a:rPr>
              <a:t>3</a:t>
            </a:r>
            <a:endParaRPr sz="1200">
              <a:latin typeface="Arial MT"/>
              <a:cs typeface="Arial MT"/>
            </a:endParaRPr>
          </a:p>
        </p:txBody>
      </p:sp>
      <p:grpSp>
        <p:nvGrpSpPr>
          <p:cNvPr id="6" name="object 6"/>
          <p:cNvGrpSpPr/>
          <p:nvPr/>
        </p:nvGrpSpPr>
        <p:grpSpPr>
          <a:xfrm>
            <a:off x="472630" y="1087562"/>
            <a:ext cx="11322685" cy="4924425"/>
            <a:chOff x="472630" y="1087562"/>
            <a:chExt cx="11322685" cy="4924425"/>
          </a:xfrm>
        </p:grpSpPr>
        <p:sp>
          <p:nvSpPr>
            <p:cNvPr id="7" name="object 7"/>
            <p:cNvSpPr/>
            <p:nvPr/>
          </p:nvSpPr>
          <p:spPr>
            <a:xfrm>
              <a:off x="486918" y="1101849"/>
              <a:ext cx="11294110" cy="4895850"/>
            </a:xfrm>
            <a:custGeom>
              <a:avLst/>
              <a:gdLst/>
              <a:ahLst/>
              <a:cxnLst/>
              <a:rect l="l" t="t" r="r" b="b"/>
              <a:pathLst>
                <a:path w="11294110" h="4895850">
                  <a:moveTo>
                    <a:pt x="0" y="156425"/>
                  </a:moveTo>
                  <a:lnTo>
                    <a:pt x="7974" y="106985"/>
                  </a:lnTo>
                  <a:lnTo>
                    <a:pt x="30179" y="64045"/>
                  </a:lnTo>
                  <a:lnTo>
                    <a:pt x="64040" y="30182"/>
                  </a:lnTo>
                  <a:lnTo>
                    <a:pt x="106980" y="7975"/>
                  </a:lnTo>
                  <a:lnTo>
                    <a:pt x="156425" y="0"/>
                  </a:lnTo>
                  <a:lnTo>
                    <a:pt x="11137176" y="0"/>
                  </a:lnTo>
                  <a:lnTo>
                    <a:pt x="11186621" y="7975"/>
                  </a:lnTo>
                  <a:lnTo>
                    <a:pt x="11229561" y="30182"/>
                  </a:lnTo>
                  <a:lnTo>
                    <a:pt x="11263422" y="64045"/>
                  </a:lnTo>
                  <a:lnTo>
                    <a:pt x="11285627" y="106985"/>
                  </a:lnTo>
                  <a:lnTo>
                    <a:pt x="11293602" y="156425"/>
                  </a:lnTo>
                  <a:lnTo>
                    <a:pt x="11293602" y="4739424"/>
                  </a:lnTo>
                  <a:lnTo>
                    <a:pt x="11285627" y="4788869"/>
                  </a:lnTo>
                  <a:lnTo>
                    <a:pt x="11263422" y="4831809"/>
                  </a:lnTo>
                  <a:lnTo>
                    <a:pt x="11229561" y="4865670"/>
                  </a:lnTo>
                  <a:lnTo>
                    <a:pt x="11186621" y="4887875"/>
                  </a:lnTo>
                  <a:lnTo>
                    <a:pt x="11137176" y="4895850"/>
                  </a:lnTo>
                  <a:lnTo>
                    <a:pt x="156425" y="4895850"/>
                  </a:lnTo>
                  <a:lnTo>
                    <a:pt x="106980" y="4887875"/>
                  </a:lnTo>
                  <a:lnTo>
                    <a:pt x="64040" y="4865670"/>
                  </a:lnTo>
                  <a:lnTo>
                    <a:pt x="30179" y="4831809"/>
                  </a:lnTo>
                  <a:lnTo>
                    <a:pt x="7974" y="4788869"/>
                  </a:lnTo>
                  <a:lnTo>
                    <a:pt x="0" y="4739424"/>
                  </a:lnTo>
                  <a:lnTo>
                    <a:pt x="0" y="156425"/>
                  </a:lnTo>
                  <a:close/>
                </a:path>
              </a:pathLst>
            </a:custGeom>
            <a:ln w="28575">
              <a:solidFill>
                <a:srgbClr val="D7D9D7"/>
              </a:solidFill>
            </a:ln>
          </p:spPr>
          <p:txBody>
            <a:bodyPr wrap="square" lIns="0" tIns="0" rIns="0" bIns="0" rtlCol="0"/>
            <a:lstStyle/>
            <a:p>
              <a:endParaRPr/>
            </a:p>
          </p:txBody>
        </p:sp>
        <p:sp>
          <p:nvSpPr>
            <p:cNvPr id="8" name="object 8"/>
            <p:cNvSpPr/>
            <p:nvPr/>
          </p:nvSpPr>
          <p:spPr>
            <a:xfrm>
              <a:off x="664463" y="1773174"/>
              <a:ext cx="10863580" cy="0"/>
            </a:xfrm>
            <a:custGeom>
              <a:avLst/>
              <a:gdLst/>
              <a:ahLst/>
              <a:cxnLst/>
              <a:rect l="l" t="t" r="r" b="b"/>
              <a:pathLst>
                <a:path w="10863580">
                  <a:moveTo>
                    <a:pt x="0" y="0"/>
                  </a:moveTo>
                  <a:lnTo>
                    <a:pt x="10863275" y="0"/>
                  </a:lnTo>
                </a:path>
              </a:pathLst>
            </a:custGeom>
            <a:ln w="28575">
              <a:solidFill>
                <a:srgbClr val="898B8B"/>
              </a:solidFill>
              <a:prstDash val="dot"/>
            </a:ln>
          </p:spPr>
          <p:txBody>
            <a:bodyPr wrap="square" lIns="0" tIns="0" rIns="0" bIns="0" rtlCol="0"/>
            <a:lstStyle/>
            <a:p>
              <a:endParaRPr/>
            </a:p>
          </p:txBody>
        </p:sp>
      </p:grpSp>
      <p:sp>
        <p:nvSpPr>
          <p:cNvPr id="9" name="object 9"/>
          <p:cNvSpPr txBox="1"/>
          <p:nvPr/>
        </p:nvSpPr>
        <p:spPr>
          <a:xfrm>
            <a:off x="600063" y="1150086"/>
            <a:ext cx="10738485" cy="539750"/>
          </a:xfrm>
          <a:prstGeom prst="rect">
            <a:avLst/>
          </a:prstGeom>
        </p:spPr>
        <p:txBody>
          <a:bodyPr vert="horz" wrap="square" lIns="0" tIns="53975" rIns="0" bIns="0" rtlCol="0">
            <a:spAutoFit/>
          </a:bodyPr>
          <a:lstStyle/>
          <a:p>
            <a:pPr marL="429895" marR="17780" indent="-405130">
              <a:lnSpc>
                <a:spcPct val="86400"/>
              </a:lnSpc>
              <a:spcBef>
                <a:spcPts val="425"/>
              </a:spcBef>
            </a:pPr>
            <a:r>
              <a:rPr sz="3000" b="1" baseline="-6944" dirty="0">
                <a:solidFill>
                  <a:srgbClr val="BB8542"/>
                </a:solidFill>
                <a:latin typeface="Arial"/>
                <a:cs typeface="Arial"/>
              </a:rPr>
              <a:t>20</a:t>
            </a:r>
            <a:r>
              <a:rPr sz="3000" b="1" spc="487" baseline="-6944" dirty="0">
                <a:solidFill>
                  <a:srgbClr val="BB8542"/>
                </a:solidFill>
                <a:latin typeface="Arial"/>
                <a:cs typeface="Arial"/>
              </a:rPr>
              <a:t> </a:t>
            </a:r>
            <a:r>
              <a:rPr sz="1600" b="1" dirty="0">
                <a:latin typeface="Arial"/>
                <a:cs typeface="Arial"/>
              </a:rPr>
              <a:t>Given</a:t>
            </a:r>
            <a:r>
              <a:rPr sz="1600" b="1" spc="-30" dirty="0">
                <a:latin typeface="Arial"/>
                <a:cs typeface="Arial"/>
              </a:rPr>
              <a:t> </a:t>
            </a:r>
            <a:r>
              <a:rPr sz="1600" b="1" dirty="0">
                <a:latin typeface="Arial"/>
                <a:cs typeface="Arial"/>
              </a:rPr>
              <a:t>a</a:t>
            </a:r>
            <a:r>
              <a:rPr sz="1600" b="1" spc="-35" dirty="0">
                <a:latin typeface="Arial"/>
                <a:cs typeface="Arial"/>
              </a:rPr>
              <a:t> </a:t>
            </a:r>
            <a:r>
              <a:rPr sz="1600" b="1" dirty="0">
                <a:latin typeface="Arial"/>
                <a:cs typeface="Arial"/>
              </a:rPr>
              <a:t>combat</a:t>
            </a:r>
            <a:r>
              <a:rPr sz="1600" b="1" spc="-30" dirty="0">
                <a:latin typeface="Arial"/>
                <a:cs typeface="Arial"/>
              </a:rPr>
              <a:t> </a:t>
            </a:r>
            <a:r>
              <a:rPr sz="1600" b="1" dirty="0">
                <a:latin typeface="Arial"/>
                <a:cs typeface="Arial"/>
              </a:rPr>
              <a:t>or</a:t>
            </a:r>
            <a:r>
              <a:rPr sz="1600" b="1" spc="-40" dirty="0">
                <a:latin typeface="Arial"/>
                <a:cs typeface="Arial"/>
              </a:rPr>
              <a:t> </a:t>
            </a:r>
            <a:r>
              <a:rPr sz="1600" b="1" dirty="0">
                <a:latin typeface="Arial"/>
                <a:cs typeface="Arial"/>
              </a:rPr>
              <a:t>noncombat</a:t>
            </a:r>
            <a:r>
              <a:rPr sz="1600" b="1" spc="-40" dirty="0">
                <a:latin typeface="Arial"/>
                <a:cs typeface="Arial"/>
              </a:rPr>
              <a:t> </a:t>
            </a:r>
            <a:r>
              <a:rPr sz="1600" b="1" dirty="0">
                <a:latin typeface="Arial"/>
                <a:cs typeface="Arial"/>
              </a:rPr>
              <a:t>scenario,</a:t>
            </a:r>
            <a:r>
              <a:rPr sz="1600" b="1" spc="-35" dirty="0">
                <a:latin typeface="Arial"/>
                <a:cs typeface="Arial"/>
              </a:rPr>
              <a:t> </a:t>
            </a:r>
            <a:r>
              <a:rPr sz="1600" b="1" dirty="0">
                <a:latin typeface="Arial"/>
                <a:cs typeface="Arial"/>
              </a:rPr>
              <a:t>perform</a:t>
            </a:r>
            <a:r>
              <a:rPr sz="1600" b="1" spc="-30" dirty="0">
                <a:latin typeface="Arial"/>
                <a:cs typeface="Arial"/>
              </a:rPr>
              <a:t> </a:t>
            </a:r>
            <a:r>
              <a:rPr sz="1600" b="1" dirty="0">
                <a:latin typeface="Arial"/>
                <a:cs typeface="Arial"/>
              </a:rPr>
              <a:t>assessment</a:t>
            </a:r>
            <a:r>
              <a:rPr sz="1600" b="1" spc="-30" dirty="0">
                <a:latin typeface="Arial"/>
                <a:cs typeface="Arial"/>
              </a:rPr>
              <a:t> </a:t>
            </a:r>
            <a:r>
              <a:rPr sz="1600" b="1" dirty="0">
                <a:latin typeface="Arial"/>
                <a:cs typeface="Arial"/>
              </a:rPr>
              <a:t>and</a:t>
            </a:r>
            <a:r>
              <a:rPr sz="1600" b="1" spc="-40" dirty="0">
                <a:latin typeface="Arial"/>
                <a:cs typeface="Arial"/>
              </a:rPr>
              <a:t> </a:t>
            </a:r>
            <a:r>
              <a:rPr sz="1600" b="1" dirty="0">
                <a:latin typeface="Arial"/>
                <a:cs typeface="Arial"/>
              </a:rPr>
              <a:t>initial</a:t>
            </a:r>
            <a:r>
              <a:rPr sz="1600" b="1" spc="-15" dirty="0">
                <a:latin typeface="Arial"/>
                <a:cs typeface="Arial"/>
              </a:rPr>
              <a:t> </a:t>
            </a:r>
            <a:r>
              <a:rPr sz="1600" b="1" dirty="0">
                <a:latin typeface="Arial"/>
                <a:cs typeface="Arial"/>
              </a:rPr>
              <a:t>treatment</a:t>
            </a:r>
            <a:r>
              <a:rPr sz="1600" b="1" spc="-25" dirty="0">
                <a:latin typeface="Arial"/>
                <a:cs typeface="Arial"/>
              </a:rPr>
              <a:t> </a:t>
            </a:r>
            <a:r>
              <a:rPr sz="1600" b="1" dirty="0">
                <a:latin typeface="Arial"/>
                <a:cs typeface="Arial"/>
              </a:rPr>
              <a:t>of</a:t>
            </a:r>
            <a:r>
              <a:rPr sz="1600" b="1" spc="-30" dirty="0">
                <a:latin typeface="Arial"/>
                <a:cs typeface="Arial"/>
              </a:rPr>
              <a:t> </a:t>
            </a:r>
            <a:r>
              <a:rPr sz="1600" b="1" dirty="0">
                <a:latin typeface="Arial"/>
                <a:cs typeface="Arial"/>
              </a:rPr>
              <a:t>burns</a:t>
            </a:r>
            <a:r>
              <a:rPr sz="1600" b="1" spc="-40" dirty="0">
                <a:latin typeface="Arial"/>
                <a:cs typeface="Arial"/>
              </a:rPr>
              <a:t> </a:t>
            </a:r>
            <a:r>
              <a:rPr sz="1600" b="1" dirty="0">
                <a:latin typeface="Arial"/>
                <a:cs typeface="Arial"/>
              </a:rPr>
              <a:t>during</a:t>
            </a:r>
            <a:r>
              <a:rPr sz="1600" b="1" spc="-40" dirty="0">
                <a:latin typeface="Arial"/>
                <a:cs typeface="Arial"/>
              </a:rPr>
              <a:t> </a:t>
            </a:r>
            <a:r>
              <a:rPr sz="1600" b="1" spc="-10" dirty="0">
                <a:latin typeface="Arial"/>
                <a:cs typeface="Arial"/>
              </a:rPr>
              <a:t>Tactical </a:t>
            </a:r>
            <a:r>
              <a:rPr sz="1600" b="1" dirty="0">
                <a:latin typeface="Arial"/>
                <a:cs typeface="Arial"/>
              </a:rPr>
              <a:t>Field</a:t>
            </a:r>
            <a:r>
              <a:rPr sz="1600" b="1" spc="-20" dirty="0">
                <a:latin typeface="Arial"/>
                <a:cs typeface="Arial"/>
              </a:rPr>
              <a:t> </a:t>
            </a:r>
            <a:r>
              <a:rPr sz="1600" b="1" dirty="0">
                <a:latin typeface="Arial"/>
                <a:cs typeface="Arial"/>
              </a:rPr>
              <a:t>Care</a:t>
            </a:r>
            <a:r>
              <a:rPr sz="1600" b="1" spc="-35" dirty="0">
                <a:latin typeface="Arial"/>
                <a:cs typeface="Arial"/>
              </a:rPr>
              <a:t> </a:t>
            </a:r>
            <a:r>
              <a:rPr sz="1600" b="1" dirty="0">
                <a:latin typeface="Arial"/>
                <a:cs typeface="Arial"/>
              </a:rPr>
              <a:t>in</a:t>
            </a:r>
            <a:r>
              <a:rPr sz="1600" b="1" spc="-30" dirty="0">
                <a:latin typeface="Arial"/>
                <a:cs typeface="Arial"/>
              </a:rPr>
              <a:t> </a:t>
            </a:r>
            <a:r>
              <a:rPr sz="1600" b="1" dirty="0">
                <a:latin typeface="Arial"/>
                <a:cs typeface="Arial"/>
              </a:rPr>
              <a:t>accordance</a:t>
            </a:r>
            <a:r>
              <a:rPr sz="1600" b="1" spc="-40" dirty="0">
                <a:latin typeface="Arial"/>
                <a:cs typeface="Arial"/>
              </a:rPr>
              <a:t> </a:t>
            </a:r>
            <a:r>
              <a:rPr sz="1600" b="1" dirty="0">
                <a:latin typeface="Arial"/>
                <a:cs typeface="Arial"/>
              </a:rPr>
              <a:t>with</a:t>
            </a:r>
            <a:r>
              <a:rPr sz="1600" b="1" spc="-15" dirty="0">
                <a:latin typeface="Arial"/>
                <a:cs typeface="Arial"/>
              </a:rPr>
              <a:t> </a:t>
            </a:r>
            <a:r>
              <a:rPr sz="1600" b="1" dirty="0">
                <a:latin typeface="Arial"/>
                <a:cs typeface="Arial"/>
              </a:rPr>
              <a:t>CoTCCC</a:t>
            </a:r>
            <a:r>
              <a:rPr sz="1600" b="1" spc="-40" dirty="0">
                <a:latin typeface="Arial"/>
                <a:cs typeface="Arial"/>
              </a:rPr>
              <a:t> </a:t>
            </a:r>
            <a:r>
              <a:rPr sz="1600" b="1" spc="-10" dirty="0">
                <a:latin typeface="Arial"/>
                <a:cs typeface="Arial"/>
              </a:rPr>
              <a:t>Guidelines.</a:t>
            </a:r>
            <a:endParaRPr sz="1600">
              <a:latin typeface="Arial"/>
              <a:cs typeface="Arial"/>
            </a:endParaRPr>
          </a:p>
        </p:txBody>
      </p:sp>
      <p:pic>
        <p:nvPicPr>
          <p:cNvPr id="10" name="object 10"/>
          <p:cNvPicPr/>
          <p:nvPr/>
        </p:nvPicPr>
        <p:blipFill>
          <a:blip r:embed="rId4" cstate="print"/>
          <a:stretch>
            <a:fillRect/>
          </a:stretch>
        </p:blipFill>
        <p:spPr>
          <a:xfrm>
            <a:off x="3883091" y="6587617"/>
            <a:ext cx="213590" cy="213600"/>
          </a:xfrm>
          <a:prstGeom prst="rect">
            <a:avLst/>
          </a:prstGeom>
        </p:spPr>
      </p:pic>
      <p:grpSp>
        <p:nvGrpSpPr>
          <p:cNvPr id="11" name="object 11"/>
          <p:cNvGrpSpPr/>
          <p:nvPr/>
        </p:nvGrpSpPr>
        <p:grpSpPr>
          <a:xfrm>
            <a:off x="648287" y="1865824"/>
            <a:ext cx="183515" cy="3725545"/>
            <a:chOff x="648287" y="1865824"/>
            <a:chExt cx="183515" cy="3725545"/>
          </a:xfrm>
        </p:grpSpPr>
        <p:pic>
          <p:nvPicPr>
            <p:cNvPr id="12" name="object 12"/>
            <p:cNvPicPr/>
            <p:nvPr/>
          </p:nvPicPr>
          <p:blipFill>
            <a:blip r:embed="rId5" cstate="print"/>
            <a:stretch>
              <a:fillRect/>
            </a:stretch>
          </p:blipFill>
          <p:spPr>
            <a:xfrm>
              <a:off x="648287" y="1865824"/>
              <a:ext cx="183083" cy="183083"/>
            </a:xfrm>
            <a:prstGeom prst="rect">
              <a:avLst/>
            </a:prstGeom>
          </p:spPr>
        </p:pic>
        <p:pic>
          <p:nvPicPr>
            <p:cNvPr id="13" name="object 13"/>
            <p:cNvPicPr/>
            <p:nvPr/>
          </p:nvPicPr>
          <p:blipFill>
            <a:blip r:embed="rId6" cstate="print"/>
            <a:stretch>
              <a:fillRect/>
            </a:stretch>
          </p:blipFill>
          <p:spPr>
            <a:xfrm>
              <a:off x="648287" y="2391901"/>
              <a:ext cx="183083" cy="183083"/>
            </a:xfrm>
            <a:prstGeom prst="rect">
              <a:avLst/>
            </a:prstGeom>
          </p:spPr>
        </p:pic>
        <p:pic>
          <p:nvPicPr>
            <p:cNvPr id="14" name="object 14"/>
            <p:cNvPicPr/>
            <p:nvPr/>
          </p:nvPicPr>
          <p:blipFill>
            <a:blip r:embed="rId5" cstate="print"/>
            <a:stretch>
              <a:fillRect/>
            </a:stretch>
          </p:blipFill>
          <p:spPr>
            <a:xfrm>
              <a:off x="648287" y="2704971"/>
              <a:ext cx="183083" cy="183083"/>
            </a:xfrm>
            <a:prstGeom prst="rect">
              <a:avLst/>
            </a:prstGeom>
          </p:spPr>
        </p:pic>
        <p:pic>
          <p:nvPicPr>
            <p:cNvPr id="15" name="object 15"/>
            <p:cNvPicPr/>
            <p:nvPr/>
          </p:nvPicPr>
          <p:blipFill>
            <a:blip r:embed="rId5" cstate="print"/>
            <a:stretch>
              <a:fillRect/>
            </a:stretch>
          </p:blipFill>
          <p:spPr>
            <a:xfrm>
              <a:off x="648287" y="3014884"/>
              <a:ext cx="183083" cy="183083"/>
            </a:xfrm>
            <a:prstGeom prst="rect">
              <a:avLst/>
            </a:prstGeom>
          </p:spPr>
        </p:pic>
        <p:pic>
          <p:nvPicPr>
            <p:cNvPr id="16" name="object 16"/>
            <p:cNvPicPr/>
            <p:nvPr/>
          </p:nvPicPr>
          <p:blipFill>
            <a:blip r:embed="rId5" cstate="print"/>
            <a:stretch>
              <a:fillRect/>
            </a:stretch>
          </p:blipFill>
          <p:spPr>
            <a:xfrm>
              <a:off x="648287" y="4476360"/>
              <a:ext cx="183083" cy="183083"/>
            </a:xfrm>
            <a:prstGeom prst="rect">
              <a:avLst/>
            </a:prstGeom>
          </p:spPr>
        </p:pic>
        <p:pic>
          <p:nvPicPr>
            <p:cNvPr id="17" name="object 17"/>
            <p:cNvPicPr/>
            <p:nvPr/>
          </p:nvPicPr>
          <p:blipFill>
            <a:blip r:embed="rId5" cstate="print"/>
            <a:stretch>
              <a:fillRect/>
            </a:stretch>
          </p:blipFill>
          <p:spPr>
            <a:xfrm>
              <a:off x="648287" y="5408033"/>
              <a:ext cx="183083" cy="183083"/>
            </a:xfrm>
            <a:prstGeom prst="rect">
              <a:avLst/>
            </a:prstGeom>
          </p:spPr>
        </p:pic>
        <p:pic>
          <p:nvPicPr>
            <p:cNvPr id="18" name="object 18"/>
            <p:cNvPicPr/>
            <p:nvPr/>
          </p:nvPicPr>
          <p:blipFill>
            <a:blip r:embed="rId5" cstate="print"/>
            <a:stretch>
              <a:fillRect/>
            </a:stretch>
          </p:blipFill>
          <p:spPr>
            <a:xfrm>
              <a:off x="648287" y="3665214"/>
              <a:ext cx="183083" cy="183083"/>
            </a:xfrm>
            <a:prstGeom prst="rect">
              <a:avLst/>
            </a:prstGeom>
          </p:spPr>
        </p:pic>
        <p:pic>
          <p:nvPicPr>
            <p:cNvPr id="19" name="object 19"/>
            <p:cNvPicPr/>
            <p:nvPr/>
          </p:nvPicPr>
          <p:blipFill>
            <a:blip r:embed="rId7" cstate="print"/>
            <a:stretch>
              <a:fillRect/>
            </a:stretch>
          </p:blipFill>
          <p:spPr>
            <a:xfrm>
              <a:off x="654637" y="3337812"/>
              <a:ext cx="170383" cy="170383"/>
            </a:xfrm>
            <a:prstGeom prst="rect">
              <a:avLst/>
            </a:prstGeom>
          </p:spPr>
        </p:pic>
        <p:pic>
          <p:nvPicPr>
            <p:cNvPr id="20" name="object 20"/>
            <p:cNvPicPr/>
            <p:nvPr/>
          </p:nvPicPr>
          <p:blipFill>
            <a:blip r:embed="rId8" cstate="print"/>
            <a:stretch>
              <a:fillRect/>
            </a:stretch>
          </p:blipFill>
          <p:spPr>
            <a:xfrm>
              <a:off x="648287" y="3331462"/>
              <a:ext cx="183083" cy="183083"/>
            </a:xfrm>
            <a:prstGeom prst="rect">
              <a:avLst/>
            </a:prstGeom>
          </p:spPr>
        </p:pic>
        <p:pic>
          <p:nvPicPr>
            <p:cNvPr id="21" name="object 21"/>
            <p:cNvPicPr/>
            <p:nvPr/>
          </p:nvPicPr>
          <p:blipFill>
            <a:blip r:embed="rId9" cstate="print"/>
            <a:stretch>
              <a:fillRect/>
            </a:stretch>
          </p:blipFill>
          <p:spPr>
            <a:xfrm>
              <a:off x="654637" y="3997902"/>
              <a:ext cx="170383" cy="170383"/>
            </a:xfrm>
            <a:prstGeom prst="rect">
              <a:avLst/>
            </a:prstGeom>
          </p:spPr>
        </p:pic>
        <p:pic>
          <p:nvPicPr>
            <p:cNvPr id="22" name="object 22"/>
            <p:cNvPicPr/>
            <p:nvPr/>
          </p:nvPicPr>
          <p:blipFill>
            <a:blip r:embed="rId10" cstate="print"/>
            <a:stretch>
              <a:fillRect/>
            </a:stretch>
          </p:blipFill>
          <p:spPr>
            <a:xfrm>
              <a:off x="648287" y="3991552"/>
              <a:ext cx="183083" cy="183083"/>
            </a:xfrm>
            <a:prstGeom prst="rect">
              <a:avLst/>
            </a:prstGeom>
          </p:spPr>
        </p:pic>
        <p:pic>
          <p:nvPicPr>
            <p:cNvPr id="23" name="object 23"/>
            <p:cNvPicPr/>
            <p:nvPr/>
          </p:nvPicPr>
          <p:blipFill>
            <a:blip r:embed="rId11" cstate="print"/>
            <a:stretch>
              <a:fillRect/>
            </a:stretch>
          </p:blipFill>
          <p:spPr>
            <a:xfrm>
              <a:off x="654637" y="4800859"/>
              <a:ext cx="170383" cy="170383"/>
            </a:xfrm>
            <a:prstGeom prst="rect">
              <a:avLst/>
            </a:prstGeom>
          </p:spPr>
        </p:pic>
        <p:pic>
          <p:nvPicPr>
            <p:cNvPr id="24" name="object 24"/>
            <p:cNvPicPr/>
            <p:nvPr/>
          </p:nvPicPr>
          <p:blipFill>
            <a:blip r:embed="rId8" cstate="print"/>
            <a:stretch>
              <a:fillRect/>
            </a:stretch>
          </p:blipFill>
          <p:spPr>
            <a:xfrm>
              <a:off x="648287" y="4794509"/>
              <a:ext cx="183083" cy="183083"/>
            </a:xfrm>
            <a:prstGeom prst="rect">
              <a:avLst/>
            </a:prstGeom>
          </p:spPr>
        </p:pic>
        <p:pic>
          <p:nvPicPr>
            <p:cNvPr id="25" name="object 25"/>
            <p:cNvPicPr/>
            <p:nvPr/>
          </p:nvPicPr>
          <p:blipFill>
            <a:blip r:embed="rId6" cstate="print"/>
            <a:stretch>
              <a:fillRect/>
            </a:stretch>
          </p:blipFill>
          <p:spPr>
            <a:xfrm>
              <a:off x="648287" y="5126690"/>
              <a:ext cx="183083" cy="183083"/>
            </a:xfrm>
            <a:prstGeom prst="rect">
              <a:avLst/>
            </a:prstGeom>
          </p:spPr>
        </p:pic>
      </p:grpSp>
      <p:sp>
        <p:nvSpPr>
          <p:cNvPr id="26" name="object 26"/>
          <p:cNvSpPr txBox="1"/>
          <p:nvPr/>
        </p:nvSpPr>
        <p:spPr>
          <a:xfrm>
            <a:off x="1017272" y="5938576"/>
            <a:ext cx="7942580" cy="868680"/>
          </a:xfrm>
          <a:prstGeom prst="rect">
            <a:avLst/>
          </a:prstGeom>
        </p:spPr>
        <p:txBody>
          <a:bodyPr vert="horz" wrap="square" lIns="0" tIns="179705" rIns="0" bIns="0" rtlCol="0">
            <a:spAutoFit/>
          </a:bodyPr>
          <a:lstStyle/>
          <a:p>
            <a:pPr marL="1967864">
              <a:lnSpc>
                <a:spcPct val="100000"/>
              </a:lnSpc>
              <a:spcBef>
                <a:spcPts val="1415"/>
              </a:spcBef>
            </a:pPr>
            <a:r>
              <a:rPr sz="2400" b="1" dirty="0">
                <a:latin typeface="Arial"/>
                <a:cs typeface="Arial"/>
              </a:rPr>
              <a:t>11</a:t>
            </a:r>
            <a:r>
              <a:rPr sz="2400" b="1" spc="-60" dirty="0">
                <a:latin typeface="Arial"/>
                <a:cs typeface="Arial"/>
              </a:rPr>
              <a:t> </a:t>
            </a:r>
            <a:r>
              <a:rPr sz="2400" b="1" dirty="0">
                <a:latin typeface="Arial"/>
                <a:cs typeface="Arial"/>
              </a:rPr>
              <a:t>x</a:t>
            </a:r>
            <a:r>
              <a:rPr sz="2400" b="1" spc="-55" dirty="0">
                <a:latin typeface="Arial"/>
                <a:cs typeface="Arial"/>
              </a:rPr>
              <a:t> </a:t>
            </a:r>
            <a:r>
              <a:rPr sz="2400" b="1" dirty="0">
                <a:solidFill>
                  <a:srgbClr val="BB8542"/>
                </a:solidFill>
                <a:latin typeface="Arial"/>
                <a:cs typeface="Arial"/>
              </a:rPr>
              <a:t>ENABLING</a:t>
            </a:r>
            <a:r>
              <a:rPr sz="2400" b="1" spc="-55" dirty="0">
                <a:solidFill>
                  <a:srgbClr val="BB8542"/>
                </a:solidFill>
                <a:latin typeface="Arial"/>
                <a:cs typeface="Arial"/>
              </a:rPr>
              <a:t> </a:t>
            </a:r>
            <a:r>
              <a:rPr sz="2400" b="1" dirty="0">
                <a:solidFill>
                  <a:srgbClr val="BB8542"/>
                </a:solidFill>
                <a:latin typeface="Arial"/>
                <a:cs typeface="Arial"/>
              </a:rPr>
              <a:t>LEARNING</a:t>
            </a:r>
            <a:r>
              <a:rPr sz="2400" b="1" spc="-55" dirty="0">
                <a:solidFill>
                  <a:srgbClr val="BB8542"/>
                </a:solidFill>
                <a:latin typeface="Arial"/>
                <a:cs typeface="Arial"/>
              </a:rPr>
              <a:t> </a:t>
            </a:r>
            <a:r>
              <a:rPr sz="2400" b="1" spc="-10" dirty="0">
                <a:solidFill>
                  <a:srgbClr val="BB8542"/>
                </a:solidFill>
                <a:latin typeface="Arial"/>
                <a:cs typeface="Arial"/>
              </a:rPr>
              <a:t>OBJECTIVES</a:t>
            </a:r>
            <a:endParaRPr sz="2400">
              <a:latin typeface="Arial"/>
              <a:cs typeface="Arial"/>
            </a:endParaRPr>
          </a:p>
          <a:p>
            <a:pPr marL="12700">
              <a:lnSpc>
                <a:spcPct val="100000"/>
              </a:lnSpc>
              <a:spcBef>
                <a:spcPts val="760"/>
              </a:spcBef>
              <a:tabLst>
                <a:tab pos="3139440" algn="l"/>
                <a:tab pos="5020310" algn="l"/>
              </a:tabLst>
            </a:pPr>
            <a:r>
              <a:rPr sz="1400" dirty="0">
                <a:solidFill>
                  <a:srgbClr val="2D3334"/>
                </a:solidFill>
                <a:latin typeface="Arial MT"/>
                <a:cs typeface="Arial MT"/>
              </a:rPr>
              <a:t>=</a:t>
            </a:r>
            <a:r>
              <a:rPr sz="1400" spc="-35" dirty="0">
                <a:solidFill>
                  <a:srgbClr val="2D3334"/>
                </a:solidFill>
                <a:latin typeface="Arial MT"/>
                <a:cs typeface="Arial MT"/>
              </a:rPr>
              <a:t> </a:t>
            </a:r>
            <a:r>
              <a:rPr sz="1400" b="1" dirty="0">
                <a:solidFill>
                  <a:srgbClr val="2D3334"/>
                </a:solidFill>
                <a:latin typeface="Arial"/>
                <a:cs typeface="Arial"/>
              </a:rPr>
              <a:t>Terminal</a:t>
            </a:r>
            <a:r>
              <a:rPr sz="1400" b="1" spc="-35" dirty="0">
                <a:solidFill>
                  <a:srgbClr val="2D3334"/>
                </a:solidFill>
                <a:latin typeface="Arial"/>
                <a:cs typeface="Arial"/>
              </a:rPr>
              <a:t> </a:t>
            </a:r>
            <a:r>
              <a:rPr sz="1400" b="1" dirty="0">
                <a:solidFill>
                  <a:srgbClr val="2D3334"/>
                </a:solidFill>
                <a:latin typeface="Arial"/>
                <a:cs typeface="Arial"/>
              </a:rPr>
              <a:t>Learning</a:t>
            </a:r>
            <a:r>
              <a:rPr sz="1400" b="1" spc="-40" dirty="0">
                <a:solidFill>
                  <a:srgbClr val="2D3334"/>
                </a:solidFill>
                <a:latin typeface="Arial"/>
                <a:cs typeface="Arial"/>
              </a:rPr>
              <a:t> </a:t>
            </a:r>
            <a:r>
              <a:rPr sz="1400" b="1" spc="-10" dirty="0">
                <a:solidFill>
                  <a:srgbClr val="2D3334"/>
                </a:solidFill>
                <a:latin typeface="Arial"/>
                <a:cs typeface="Arial"/>
              </a:rPr>
              <a:t>Objectives</a:t>
            </a:r>
            <a:r>
              <a:rPr sz="1400" b="1" dirty="0">
                <a:solidFill>
                  <a:srgbClr val="2D3334"/>
                </a:solidFill>
                <a:latin typeface="Arial"/>
                <a:cs typeface="Arial"/>
              </a:rPr>
              <a:t>	</a:t>
            </a:r>
            <a:r>
              <a:rPr sz="1400" dirty="0">
                <a:solidFill>
                  <a:srgbClr val="2D3334"/>
                </a:solidFill>
                <a:latin typeface="Arial MT"/>
                <a:cs typeface="Arial MT"/>
              </a:rPr>
              <a:t>=</a:t>
            </a:r>
            <a:r>
              <a:rPr sz="1400" spc="-20" dirty="0">
                <a:solidFill>
                  <a:srgbClr val="2D3334"/>
                </a:solidFill>
                <a:latin typeface="Arial MT"/>
                <a:cs typeface="Arial MT"/>
              </a:rPr>
              <a:t> </a:t>
            </a:r>
            <a:r>
              <a:rPr sz="1400" dirty="0">
                <a:solidFill>
                  <a:srgbClr val="2D3334"/>
                </a:solidFill>
                <a:latin typeface="Arial MT"/>
                <a:cs typeface="Arial MT"/>
              </a:rPr>
              <a:t>Cognitive</a:t>
            </a:r>
            <a:r>
              <a:rPr sz="1400" spc="-35" dirty="0">
                <a:solidFill>
                  <a:srgbClr val="2D3334"/>
                </a:solidFill>
                <a:latin typeface="Arial MT"/>
                <a:cs typeface="Arial MT"/>
              </a:rPr>
              <a:t> </a:t>
            </a:r>
            <a:r>
              <a:rPr sz="1400" spc="-20" dirty="0">
                <a:solidFill>
                  <a:srgbClr val="2D3334"/>
                </a:solidFill>
                <a:latin typeface="Arial MT"/>
                <a:cs typeface="Arial MT"/>
              </a:rPr>
              <a:t>ELOs</a:t>
            </a:r>
            <a:r>
              <a:rPr sz="1400" dirty="0">
                <a:solidFill>
                  <a:srgbClr val="2D3334"/>
                </a:solidFill>
                <a:latin typeface="Arial MT"/>
                <a:cs typeface="Arial MT"/>
              </a:rPr>
              <a:t>	=</a:t>
            </a:r>
            <a:r>
              <a:rPr sz="1400" spc="-25" dirty="0">
                <a:solidFill>
                  <a:srgbClr val="2D3334"/>
                </a:solidFill>
                <a:latin typeface="Arial MT"/>
                <a:cs typeface="Arial MT"/>
              </a:rPr>
              <a:t> </a:t>
            </a:r>
            <a:r>
              <a:rPr sz="1400" dirty="0">
                <a:solidFill>
                  <a:srgbClr val="2D3334"/>
                </a:solidFill>
                <a:latin typeface="Arial MT"/>
                <a:cs typeface="Arial MT"/>
              </a:rPr>
              <a:t>Performance</a:t>
            </a:r>
            <a:r>
              <a:rPr sz="1400" spc="-40" dirty="0">
                <a:solidFill>
                  <a:srgbClr val="2D3334"/>
                </a:solidFill>
                <a:latin typeface="Arial MT"/>
                <a:cs typeface="Arial MT"/>
              </a:rPr>
              <a:t> </a:t>
            </a:r>
            <a:r>
              <a:rPr sz="1400" spc="-20" dirty="0">
                <a:solidFill>
                  <a:srgbClr val="2D3334"/>
                </a:solidFill>
                <a:latin typeface="Arial MT"/>
                <a:cs typeface="Arial MT"/>
              </a:rPr>
              <a:t>ELOs</a:t>
            </a:r>
            <a:endParaRPr sz="1400">
              <a:latin typeface="Arial MT"/>
              <a:cs typeface="Arial MT"/>
            </a:endParaRPr>
          </a:p>
        </p:txBody>
      </p:sp>
      <p:sp>
        <p:nvSpPr>
          <p:cNvPr id="27" name="object 27"/>
          <p:cNvSpPr txBox="1"/>
          <p:nvPr/>
        </p:nvSpPr>
        <p:spPr>
          <a:xfrm>
            <a:off x="743085" y="6522880"/>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0" dirty="0">
                <a:solidFill>
                  <a:srgbClr val="BB8542"/>
                </a:solidFill>
                <a:latin typeface="Arial"/>
                <a:cs typeface="Arial"/>
              </a:rPr>
              <a:t>#</a:t>
            </a:r>
            <a:endParaRPr sz="2000">
              <a:latin typeface="Arial"/>
              <a:cs typeface="Arial"/>
            </a:endParaRPr>
          </a:p>
        </p:txBody>
      </p:sp>
      <p:sp>
        <p:nvSpPr>
          <p:cNvPr id="28" name="object 28"/>
          <p:cNvSpPr txBox="1"/>
          <p:nvPr/>
        </p:nvSpPr>
        <p:spPr>
          <a:xfrm>
            <a:off x="975765" y="4372724"/>
            <a:ext cx="396240" cy="633730"/>
          </a:xfrm>
          <a:prstGeom prst="rect">
            <a:avLst/>
          </a:prstGeom>
        </p:spPr>
        <p:txBody>
          <a:bodyPr vert="horz" wrap="square" lIns="0" tIns="88265" rIns="0" bIns="0" rtlCol="0">
            <a:spAutoFit/>
          </a:bodyPr>
          <a:lstStyle/>
          <a:p>
            <a:pPr marL="12700">
              <a:lnSpc>
                <a:spcPct val="100000"/>
              </a:lnSpc>
              <a:spcBef>
                <a:spcPts val="695"/>
              </a:spcBef>
            </a:pPr>
            <a:r>
              <a:rPr sz="1500" b="1" spc="-20" dirty="0">
                <a:latin typeface="Arial"/>
                <a:cs typeface="Arial"/>
              </a:rPr>
              <a:t>20.8</a:t>
            </a:r>
            <a:endParaRPr sz="1500">
              <a:latin typeface="Arial"/>
              <a:cs typeface="Arial"/>
            </a:endParaRPr>
          </a:p>
          <a:p>
            <a:pPr marL="12700">
              <a:lnSpc>
                <a:spcPct val="100000"/>
              </a:lnSpc>
              <a:spcBef>
                <a:spcPts val="590"/>
              </a:spcBef>
            </a:pPr>
            <a:r>
              <a:rPr sz="1500" b="1" spc="-20" dirty="0">
                <a:latin typeface="Arial"/>
                <a:cs typeface="Arial"/>
              </a:rPr>
              <a:t>20.9</a:t>
            </a:r>
            <a:endParaRPr sz="1500">
              <a:latin typeface="Arial"/>
              <a:cs typeface="Arial"/>
            </a:endParaRPr>
          </a:p>
        </p:txBody>
      </p:sp>
      <p:sp>
        <p:nvSpPr>
          <p:cNvPr id="29" name="object 29"/>
          <p:cNvSpPr txBox="1"/>
          <p:nvPr/>
        </p:nvSpPr>
        <p:spPr>
          <a:xfrm>
            <a:off x="950365" y="1815632"/>
            <a:ext cx="10581640" cy="3209290"/>
          </a:xfrm>
          <a:prstGeom prst="rect">
            <a:avLst/>
          </a:prstGeom>
        </p:spPr>
        <p:txBody>
          <a:bodyPr vert="horz" wrap="square" lIns="0" tIns="26034" rIns="0" bIns="0" rtlCol="0">
            <a:spAutoFit/>
          </a:bodyPr>
          <a:lstStyle/>
          <a:p>
            <a:pPr marL="601345" marR="30480" lvl="1" indent="-563880">
              <a:lnSpc>
                <a:spcPts val="1870"/>
              </a:lnSpc>
              <a:spcBef>
                <a:spcPts val="204"/>
              </a:spcBef>
              <a:buSzPct val="93750"/>
              <a:buFont typeface="Arial"/>
              <a:buAutoNum type="arabicPeriod"/>
              <a:tabLst>
                <a:tab pos="601345" algn="l"/>
              </a:tabLst>
            </a:pPr>
            <a:r>
              <a:rPr sz="2400" baseline="1736" dirty="0">
                <a:latin typeface="Arial MT"/>
                <a:cs typeface="Arial MT"/>
              </a:rPr>
              <a:t>Identify</a:t>
            </a:r>
            <a:r>
              <a:rPr sz="2400" spc="-22" baseline="1736" dirty="0">
                <a:latin typeface="Arial MT"/>
                <a:cs typeface="Arial MT"/>
              </a:rPr>
              <a:t> </a:t>
            </a:r>
            <a:r>
              <a:rPr sz="2400" baseline="1736" dirty="0">
                <a:latin typeface="Arial MT"/>
                <a:cs typeface="Arial MT"/>
              </a:rPr>
              <a:t>the</a:t>
            </a:r>
            <a:r>
              <a:rPr sz="2400" spc="-22" baseline="1736" dirty="0">
                <a:latin typeface="Arial MT"/>
                <a:cs typeface="Arial MT"/>
              </a:rPr>
              <a:t> </a:t>
            </a:r>
            <a:r>
              <a:rPr sz="2400" baseline="1736" dirty="0">
                <a:latin typeface="Arial MT"/>
                <a:cs typeface="Arial MT"/>
              </a:rPr>
              <a:t>specific</a:t>
            </a:r>
            <a:r>
              <a:rPr sz="2400" spc="-44" baseline="1736" dirty="0">
                <a:latin typeface="Arial MT"/>
                <a:cs typeface="Arial MT"/>
              </a:rPr>
              <a:t> </a:t>
            </a:r>
            <a:r>
              <a:rPr sz="2400" baseline="1736" dirty="0">
                <a:latin typeface="Arial MT"/>
                <a:cs typeface="Arial MT"/>
              </a:rPr>
              <a:t>scene</a:t>
            </a:r>
            <a:r>
              <a:rPr sz="2400" spc="-52" baseline="1736" dirty="0">
                <a:latin typeface="Arial MT"/>
                <a:cs typeface="Arial MT"/>
              </a:rPr>
              <a:t> </a:t>
            </a:r>
            <a:r>
              <a:rPr sz="2400" baseline="1736" dirty="0">
                <a:latin typeface="Arial MT"/>
                <a:cs typeface="Arial MT"/>
              </a:rPr>
              <a:t>safety</a:t>
            </a:r>
            <a:r>
              <a:rPr sz="2400" spc="-22" baseline="1736" dirty="0">
                <a:latin typeface="Arial MT"/>
                <a:cs typeface="Arial MT"/>
              </a:rPr>
              <a:t> </a:t>
            </a:r>
            <a:r>
              <a:rPr sz="2400" baseline="1736" dirty="0">
                <a:latin typeface="Arial MT"/>
                <a:cs typeface="Arial MT"/>
              </a:rPr>
              <a:t>issues</a:t>
            </a:r>
            <a:r>
              <a:rPr sz="2400" spc="-52" baseline="1736" dirty="0">
                <a:latin typeface="Arial MT"/>
                <a:cs typeface="Arial MT"/>
              </a:rPr>
              <a:t> </a:t>
            </a:r>
            <a:r>
              <a:rPr sz="2400" baseline="1736" dirty="0">
                <a:latin typeface="Arial MT"/>
                <a:cs typeface="Arial MT"/>
              </a:rPr>
              <a:t>and</a:t>
            </a:r>
            <a:r>
              <a:rPr sz="2400" spc="-37" baseline="1736" dirty="0">
                <a:latin typeface="Arial MT"/>
                <a:cs typeface="Arial MT"/>
              </a:rPr>
              <a:t> </a:t>
            </a:r>
            <a:r>
              <a:rPr sz="2400" baseline="1736" dirty="0">
                <a:latin typeface="Arial MT"/>
                <a:cs typeface="Arial MT"/>
              </a:rPr>
              <a:t>actions</a:t>
            </a:r>
            <a:r>
              <a:rPr sz="2400" spc="-44" baseline="1736" dirty="0">
                <a:latin typeface="Arial MT"/>
                <a:cs typeface="Arial MT"/>
              </a:rPr>
              <a:t> </a:t>
            </a:r>
            <a:r>
              <a:rPr sz="2400" baseline="1736" dirty="0">
                <a:latin typeface="Arial MT"/>
                <a:cs typeface="Arial MT"/>
              </a:rPr>
              <a:t>required</a:t>
            </a:r>
            <a:r>
              <a:rPr sz="2400" spc="-30" baseline="1736" dirty="0">
                <a:latin typeface="Arial MT"/>
                <a:cs typeface="Arial MT"/>
              </a:rPr>
              <a:t> </a:t>
            </a:r>
            <a:r>
              <a:rPr sz="2400" baseline="1736" dirty="0">
                <a:latin typeface="Arial MT"/>
                <a:cs typeface="Arial MT"/>
              </a:rPr>
              <a:t>of</a:t>
            </a:r>
            <a:r>
              <a:rPr sz="2400" spc="-22" baseline="1736" dirty="0">
                <a:latin typeface="Arial MT"/>
                <a:cs typeface="Arial MT"/>
              </a:rPr>
              <a:t> </a:t>
            </a:r>
            <a:r>
              <a:rPr sz="2400" baseline="1736" dirty="0">
                <a:latin typeface="Arial MT"/>
                <a:cs typeface="Arial MT"/>
              </a:rPr>
              <a:t>a</a:t>
            </a:r>
            <a:r>
              <a:rPr sz="2400" spc="-37" baseline="1736" dirty="0">
                <a:latin typeface="Arial MT"/>
                <a:cs typeface="Arial MT"/>
              </a:rPr>
              <a:t> </a:t>
            </a:r>
            <a:r>
              <a:rPr sz="2400" baseline="1736" dirty="0">
                <a:latin typeface="Arial MT"/>
                <a:cs typeface="Arial MT"/>
              </a:rPr>
              <a:t>trauma</a:t>
            </a:r>
            <a:r>
              <a:rPr sz="2400" spc="-7" baseline="1736" dirty="0">
                <a:latin typeface="Arial MT"/>
                <a:cs typeface="Arial MT"/>
              </a:rPr>
              <a:t> </a:t>
            </a:r>
            <a:r>
              <a:rPr sz="2400" baseline="1736" dirty="0">
                <a:latin typeface="Arial MT"/>
                <a:cs typeface="Arial MT"/>
              </a:rPr>
              <a:t>casualty</a:t>
            </a:r>
            <a:r>
              <a:rPr sz="2400" spc="-44" baseline="1736" dirty="0">
                <a:latin typeface="Arial MT"/>
                <a:cs typeface="Arial MT"/>
              </a:rPr>
              <a:t> </a:t>
            </a:r>
            <a:r>
              <a:rPr sz="2400" baseline="1736" dirty="0">
                <a:latin typeface="Arial MT"/>
                <a:cs typeface="Arial MT"/>
              </a:rPr>
              <a:t>with</a:t>
            </a:r>
            <a:r>
              <a:rPr sz="2400" spc="-44" baseline="1736" dirty="0">
                <a:latin typeface="Arial MT"/>
                <a:cs typeface="Arial MT"/>
              </a:rPr>
              <a:t> </a:t>
            </a:r>
            <a:r>
              <a:rPr sz="2400" baseline="1736" dirty="0">
                <a:latin typeface="Arial MT"/>
                <a:cs typeface="Arial MT"/>
              </a:rPr>
              <a:t>burns</a:t>
            </a:r>
            <a:r>
              <a:rPr sz="2400" spc="-37" baseline="1736" dirty="0">
                <a:latin typeface="Arial MT"/>
                <a:cs typeface="Arial MT"/>
              </a:rPr>
              <a:t> </a:t>
            </a:r>
            <a:r>
              <a:rPr sz="2400" baseline="1736" dirty="0">
                <a:latin typeface="Arial MT"/>
                <a:cs typeface="Arial MT"/>
              </a:rPr>
              <a:t>before</a:t>
            </a:r>
            <a:r>
              <a:rPr sz="2400" spc="-30" baseline="1736" dirty="0">
                <a:latin typeface="Arial MT"/>
                <a:cs typeface="Arial MT"/>
              </a:rPr>
              <a:t> </a:t>
            </a:r>
            <a:r>
              <a:rPr sz="2400" spc="-15" baseline="1736" dirty="0">
                <a:latin typeface="Arial MT"/>
                <a:cs typeface="Arial MT"/>
              </a:rPr>
              <a:t>evaluation </a:t>
            </a:r>
            <a:r>
              <a:rPr sz="1600" dirty="0">
                <a:latin typeface="Arial MT"/>
                <a:cs typeface="Arial MT"/>
              </a:rPr>
              <a:t>and</a:t>
            </a:r>
            <a:r>
              <a:rPr sz="1600" spc="-20" dirty="0">
                <a:latin typeface="Arial MT"/>
                <a:cs typeface="Arial MT"/>
              </a:rPr>
              <a:t> </a:t>
            </a:r>
            <a:r>
              <a:rPr sz="1600" dirty="0">
                <a:latin typeface="Arial MT"/>
                <a:cs typeface="Arial MT"/>
              </a:rPr>
              <a:t>care</a:t>
            </a:r>
            <a:r>
              <a:rPr sz="1600" spc="-15" dirty="0">
                <a:latin typeface="Arial MT"/>
                <a:cs typeface="Arial MT"/>
              </a:rPr>
              <a:t> </a:t>
            </a:r>
            <a:r>
              <a:rPr sz="1600" dirty="0">
                <a:latin typeface="Arial MT"/>
                <a:cs typeface="Arial MT"/>
              </a:rPr>
              <a:t>of</a:t>
            </a:r>
            <a:r>
              <a:rPr sz="1600" spc="-15" dirty="0">
                <a:latin typeface="Arial MT"/>
                <a:cs typeface="Arial MT"/>
              </a:rPr>
              <a:t> </a:t>
            </a:r>
            <a:r>
              <a:rPr sz="1600" dirty="0">
                <a:latin typeface="Arial MT"/>
                <a:cs typeface="Arial MT"/>
              </a:rPr>
              <a:t>the</a:t>
            </a:r>
            <a:r>
              <a:rPr sz="1600" spc="-15" dirty="0">
                <a:latin typeface="Arial MT"/>
                <a:cs typeface="Arial MT"/>
              </a:rPr>
              <a:t> </a:t>
            </a:r>
            <a:r>
              <a:rPr sz="1600" spc="-10" dirty="0">
                <a:latin typeface="Arial MT"/>
                <a:cs typeface="Arial MT"/>
              </a:rPr>
              <a:t>casualty.</a:t>
            </a:r>
            <a:endParaRPr sz="1600">
              <a:latin typeface="Arial MT"/>
              <a:cs typeface="Arial MT"/>
            </a:endParaRPr>
          </a:p>
          <a:p>
            <a:pPr marL="601345" lvl="1" indent="-563245">
              <a:lnSpc>
                <a:spcPct val="100000"/>
              </a:lnSpc>
              <a:spcBef>
                <a:spcPts val="450"/>
              </a:spcBef>
              <a:buSzPct val="93750"/>
              <a:buFont typeface="Arial"/>
              <a:buAutoNum type="arabicPeriod"/>
              <a:tabLst>
                <a:tab pos="601345" algn="l"/>
              </a:tabLst>
            </a:pPr>
            <a:r>
              <a:rPr sz="1600" dirty="0">
                <a:latin typeface="Arial MT"/>
                <a:cs typeface="Arial MT"/>
              </a:rPr>
              <a:t>Identify</a:t>
            </a:r>
            <a:r>
              <a:rPr sz="1600" spc="-15" dirty="0">
                <a:latin typeface="Arial MT"/>
                <a:cs typeface="Arial MT"/>
              </a:rPr>
              <a:t> </a:t>
            </a:r>
            <a:r>
              <a:rPr sz="1600" dirty="0">
                <a:latin typeface="Arial MT"/>
                <a:cs typeface="Arial MT"/>
              </a:rPr>
              <a:t>types</a:t>
            </a:r>
            <a:r>
              <a:rPr sz="1600" spc="-20" dirty="0">
                <a:latin typeface="Arial MT"/>
                <a:cs typeface="Arial MT"/>
              </a:rPr>
              <a:t> </a:t>
            </a:r>
            <a:r>
              <a:rPr sz="1600" dirty="0">
                <a:latin typeface="Arial MT"/>
                <a:cs typeface="Arial MT"/>
              </a:rPr>
              <a:t>and</a:t>
            </a:r>
            <a:r>
              <a:rPr sz="1600" spc="-25" dirty="0">
                <a:latin typeface="Arial MT"/>
                <a:cs typeface="Arial MT"/>
              </a:rPr>
              <a:t> </a:t>
            </a:r>
            <a:r>
              <a:rPr sz="1600" dirty="0">
                <a:latin typeface="Arial MT"/>
                <a:cs typeface="Arial MT"/>
              </a:rPr>
              <a:t>severity</a:t>
            </a:r>
            <a:r>
              <a:rPr sz="1600" spc="-25" dirty="0">
                <a:latin typeface="Arial MT"/>
                <a:cs typeface="Arial MT"/>
              </a:rPr>
              <a:t> </a:t>
            </a:r>
            <a:r>
              <a:rPr sz="1600" dirty="0">
                <a:latin typeface="Arial MT"/>
                <a:cs typeface="Arial MT"/>
              </a:rPr>
              <a:t>of</a:t>
            </a:r>
            <a:r>
              <a:rPr sz="1600" spc="-15" dirty="0">
                <a:latin typeface="Arial MT"/>
                <a:cs typeface="Arial MT"/>
              </a:rPr>
              <a:t> </a:t>
            </a:r>
            <a:r>
              <a:rPr sz="1600" dirty="0">
                <a:latin typeface="Arial MT"/>
                <a:cs typeface="Arial MT"/>
              </a:rPr>
              <a:t>burns</a:t>
            </a:r>
            <a:r>
              <a:rPr sz="1600" spc="-20" dirty="0">
                <a:latin typeface="Arial MT"/>
                <a:cs typeface="Arial MT"/>
              </a:rPr>
              <a:t> </a:t>
            </a:r>
            <a:r>
              <a:rPr sz="1600" dirty="0">
                <a:latin typeface="Arial MT"/>
                <a:cs typeface="Arial MT"/>
              </a:rPr>
              <a:t>in</a:t>
            </a:r>
            <a:r>
              <a:rPr sz="1600" spc="-30" dirty="0">
                <a:latin typeface="Arial MT"/>
                <a:cs typeface="Arial MT"/>
              </a:rPr>
              <a:t> </a:t>
            </a:r>
            <a:r>
              <a:rPr sz="1600" dirty="0">
                <a:latin typeface="Arial MT"/>
                <a:cs typeface="Arial MT"/>
              </a:rPr>
              <a:t>accordance</a:t>
            </a:r>
            <a:r>
              <a:rPr sz="1600" spc="-30" dirty="0">
                <a:latin typeface="Arial MT"/>
                <a:cs typeface="Arial MT"/>
              </a:rPr>
              <a:t> </a:t>
            </a:r>
            <a:r>
              <a:rPr sz="1600" dirty="0">
                <a:latin typeface="Arial MT"/>
                <a:cs typeface="Arial MT"/>
              </a:rPr>
              <a:t>with</a:t>
            </a:r>
            <a:r>
              <a:rPr sz="1600" spc="-30" dirty="0">
                <a:latin typeface="Arial MT"/>
                <a:cs typeface="Arial MT"/>
              </a:rPr>
              <a:t> </a:t>
            </a:r>
            <a:r>
              <a:rPr sz="1600" dirty="0">
                <a:latin typeface="Arial MT"/>
                <a:cs typeface="Arial MT"/>
              </a:rPr>
              <a:t>the</a:t>
            </a:r>
            <a:r>
              <a:rPr sz="1600" spc="-20" dirty="0">
                <a:latin typeface="Arial MT"/>
                <a:cs typeface="Arial MT"/>
              </a:rPr>
              <a:t> </a:t>
            </a:r>
            <a:r>
              <a:rPr sz="1600" dirty="0">
                <a:latin typeface="Arial MT"/>
                <a:cs typeface="Arial MT"/>
              </a:rPr>
              <a:t>conventional</a:t>
            </a:r>
            <a:r>
              <a:rPr sz="1600" spc="-30" dirty="0">
                <a:latin typeface="Arial MT"/>
                <a:cs typeface="Arial MT"/>
              </a:rPr>
              <a:t> </a:t>
            </a:r>
            <a:r>
              <a:rPr sz="1600" dirty="0">
                <a:latin typeface="Arial MT"/>
                <a:cs typeface="Arial MT"/>
              </a:rPr>
              <a:t>burn</a:t>
            </a:r>
            <a:r>
              <a:rPr sz="1600" spc="-25" dirty="0">
                <a:latin typeface="Arial MT"/>
                <a:cs typeface="Arial MT"/>
              </a:rPr>
              <a:t> </a:t>
            </a:r>
            <a:r>
              <a:rPr sz="1600" spc="-10" dirty="0">
                <a:latin typeface="Arial MT"/>
                <a:cs typeface="Arial MT"/>
              </a:rPr>
              <a:t>classification.</a:t>
            </a:r>
            <a:endParaRPr sz="1600">
              <a:latin typeface="Arial MT"/>
              <a:cs typeface="Arial MT"/>
            </a:endParaRPr>
          </a:p>
          <a:p>
            <a:pPr marL="601345" lvl="1" indent="-563245">
              <a:lnSpc>
                <a:spcPct val="100000"/>
              </a:lnSpc>
              <a:spcBef>
                <a:spcPts val="495"/>
              </a:spcBef>
              <a:buSzPct val="93750"/>
              <a:buFont typeface="Arial"/>
              <a:buAutoNum type="arabicPeriod"/>
              <a:tabLst>
                <a:tab pos="601345" algn="l"/>
              </a:tabLst>
            </a:pPr>
            <a:r>
              <a:rPr sz="1600" dirty="0">
                <a:latin typeface="Arial MT"/>
                <a:cs typeface="Arial MT"/>
              </a:rPr>
              <a:t>Identify</a:t>
            </a:r>
            <a:r>
              <a:rPr sz="1600" spc="-10" dirty="0">
                <a:latin typeface="Arial MT"/>
                <a:cs typeface="Arial MT"/>
              </a:rPr>
              <a:t> </a:t>
            </a:r>
            <a:r>
              <a:rPr sz="1600" dirty="0">
                <a:latin typeface="Arial MT"/>
                <a:cs typeface="Arial MT"/>
              </a:rPr>
              <a:t>how</a:t>
            </a:r>
            <a:r>
              <a:rPr sz="1600" spc="-25" dirty="0">
                <a:latin typeface="Arial MT"/>
                <a:cs typeface="Arial MT"/>
              </a:rPr>
              <a:t> </a:t>
            </a:r>
            <a:r>
              <a:rPr sz="1600" dirty="0">
                <a:latin typeface="Arial MT"/>
                <a:cs typeface="Arial MT"/>
              </a:rPr>
              <a:t>to</a:t>
            </a:r>
            <a:r>
              <a:rPr sz="1600" spc="-20" dirty="0">
                <a:latin typeface="Arial MT"/>
                <a:cs typeface="Arial MT"/>
              </a:rPr>
              <a:t> </a:t>
            </a:r>
            <a:r>
              <a:rPr sz="1600" dirty="0">
                <a:latin typeface="Arial MT"/>
                <a:cs typeface="Arial MT"/>
              </a:rPr>
              <a:t>estimate</a:t>
            </a:r>
            <a:r>
              <a:rPr sz="1600" spc="-20" dirty="0">
                <a:latin typeface="Arial MT"/>
                <a:cs typeface="Arial MT"/>
              </a:rPr>
              <a:t> </a:t>
            </a:r>
            <a:r>
              <a:rPr sz="1600" dirty="0">
                <a:latin typeface="Arial MT"/>
                <a:cs typeface="Arial MT"/>
              </a:rPr>
              <a:t>the</a:t>
            </a:r>
            <a:r>
              <a:rPr sz="1600" spc="-20" dirty="0">
                <a:latin typeface="Arial MT"/>
                <a:cs typeface="Arial MT"/>
              </a:rPr>
              <a:t> </a:t>
            </a:r>
            <a:r>
              <a:rPr sz="1600" dirty="0">
                <a:latin typeface="Arial MT"/>
                <a:cs typeface="Arial MT"/>
              </a:rPr>
              <a:t>body</a:t>
            </a:r>
            <a:r>
              <a:rPr sz="1600" spc="-20" dirty="0">
                <a:latin typeface="Arial MT"/>
                <a:cs typeface="Arial MT"/>
              </a:rPr>
              <a:t> </a:t>
            </a:r>
            <a:r>
              <a:rPr sz="1600" dirty="0">
                <a:latin typeface="Arial MT"/>
                <a:cs typeface="Arial MT"/>
              </a:rPr>
              <a:t>surface</a:t>
            </a:r>
            <a:r>
              <a:rPr sz="1600" spc="-25" dirty="0">
                <a:latin typeface="Arial MT"/>
                <a:cs typeface="Arial MT"/>
              </a:rPr>
              <a:t> </a:t>
            </a:r>
            <a:r>
              <a:rPr sz="1600" dirty="0">
                <a:latin typeface="Arial MT"/>
                <a:cs typeface="Arial MT"/>
              </a:rPr>
              <a:t>area</a:t>
            </a:r>
            <a:r>
              <a:rPr sz="1600" spc="-25" dirty="0">
                <a:latin typeface="Arial MT"/>
                <a:cs typeface="Arial MT"/>
              </a:rPr>
              <a:t> </a:t>
            </a:r>
            <a:r>
              <a:rPr sz="1600" dirty="0">
                <a:latin typeface="Arial MT"/>
                <a:cs typeface="Arial MT"/>
              </a:rPr>
              <a:t>burned</a:t>
            </a:r>
            <a:r>
              <a:rPr sz="1600" spc="-20" dirty="0">
                <a:latin typeface="Arial MT"/>
                <a:cs typeface="Arial MT"/>
              </a:rPr>
              <a:t> </a:t>
            </a:r>
            <a:r>
              <a:rPr sz="1600" dirty="0">
                <a:latin typeface="Arial MT"/>
                <a:cs typeface="Arial MT"/>
              </a:rPr>
              <a:t>using</a:t>
            </a:r>
            <a:r>
              <a:rPr sz="1600" spc="-30" dirty="0">
                <a:latin typeface="Arial MT"/>
                <a:cs typeface="Arial MT"/>
              </a:rPr>
              <a:t> </a:t>
            </a:r>
            <a:r>
              <a:rPr sz="1600" dirty="0">
                <a:latin typeface="Arial MT"/>
                <a:cs typeface="Arial MT"/>
              </a:rPr>
              <a:t>the</a:t>
            </a:r>
            <a:r>
              <a:rPr sz="1600" spc="-20" dirty="0">
                <a:latin typeface="Arial MT"/>
                <a:cs typeface="Arial MT"/>
              </a:rPr>
              <a:t> </a:t>
            </a:r>
            <a:r>
              <a:rPr sz="1600" dirty="0">
                <a:latin typeface="Arial MT"/>
                <a:cs typeface="Arial MT"/>
              </a:rPr>
              <a:t>Rule</a:t>
            </a:r>
            <a:r>
              <a:rPr sz="1600" spc="-35" dirty="0">
                <a:latin typeface="Arial MT"/>
                <a:cs typeface="Arial MT"/>
              </a:rPr>
              <a:t> </a:t>
            </a:r>
            <a:r>
              <a:rPr sz="1600" dirty="0">
                <a:latin typeface="Arial MT"/>
                <a:cs typeface="Arial MT"/>
              </a:rPr>
              <a:t>of</a:t>
            </a:r>
            <a:r>
              <a:rPr sz="1600" spc="-15" dirty="0">
                <a:latin typeface="Arial MT"/>
                <a:cs typeface="Arial MT"/>
              </a:rPr>
              <a:t> </a:t>
            </a:r>
            <a:r>
              <a:rPr sz="1600" spc="-10" dirty="0">
                <a:latin typeface="Arial MT"/>
                <a:cs typeface="Arial MT"/>
              </a:rPr>
              <a:t>Nines.</a:t>
            </a:r>
            <a:endParaRPr sz="1600">
              <a:latin typeface="Arial MT"/>
              <a:cs typeface="Arial MT"/>
            </a:endParaRPr>
          </a:p>
          <a:p>
            <a:pPr marL="601345" lvl="1" indent="-563245">
              <a:lnSpc>
                <a:spcPct val="100000"/>
              </a:lnSpc>
              <a:spcBef>
                <a:spcPts val="500"/>
              </a:spcBef>
              <a:buSzPct val="93750"/>
              <a:buFont typeface="Arial"/>
              <a:buAutoNum type="arabicPeriod"/>
              <a:tabLst>
                <a:tab pos="601345" algn="l"/>
              </a:tabLst>
            </a:pPr>
            <a:r>
              <a:rPr sz="1600" dirty="0">
                <a:latin typeface="Arial MT"/>
                <a:cs typeface="Arial MT"/>
              </a:rPr>
              <a:t>Identify</a:t>
            </a:r>
            <a:r>
              <a:rPr sz="1600" spc="-25" dirty="0">
                <a:latin typeface="Arial MT"/>
                <a:cs typeface="Arial MT"/>
              </a:rPr>
              <a:t> </a:t>
            </a:r>
            <a:r>
              <a:rPr sz="1600" dirty="0">
                <a:latin typeface="Arial MT"/>
                <a:cs typeface="Arial MT"/>
              </a:rPr>
              <a:t>airway</a:t>
            </a:r>
            <a:r>
              <a:rPr sz="1600" spc="-35" dirty="0">
                <a:latin typeface="Arial MT"/>
                <a:cs typeface="Arial MT"/>
              </a:rPr>
              <a:t> </a:t>
            </a:r>
            <a:r>
              <a:rPr sz="1600" dirty="0">
                <a:latin typeface="Arial MT"/>
                <a:cs typeface="Arial MT"/>
              </a:rPr>
              <a:t>considerations</a:t>
            </a:r>
            <a:r>
              <a:rPr sz="1600" spc="-35" dirty="0">
                <a:latin typeface="Arial MT"/>
                <a:cs typeface="Arial MT"/>
              </a:rPr>
              <a:t> </a:t>
            </a:r>
            <a:r>
              <a:rPr sz="1600" dirty="0">
                <a:latin typeface="Arial MT"/>
                <a:cs typeface="Arial MT"/>
              </a:rPr>
              <a:t>and</a:t>
            </a:r>
            <a:r>
              <a:rPr sz="1600" spc="-30" dirty="0">
                <a:latin typeface="Arial MT"/>
                <a:cs typeface="Arial MT"/>
              </a:rPr>
              <a:t> </a:t>
            </a:r>
            <a:r>
              <a:rPr sz="1600" dirty="0">
                <a:latin typeface="Arial MT"/>
                <a:cs typeface="Arial MT"/>
              </a:rPr>
              <a:t>management</a:t>
            </a:r>
            <a:r>
              <a:rPr sz="1600" spc="-15" dirty="0">
                <a:latin typeface="Arial MT"/>
                <a:cs typeface="Arial MT"/>
              </a:rPr>
              <a:t> </a:t>
            </a:r>
            <a:r>
              <a:rPr sz="1600" dirty="0">
                <a:latin typeface="Arial MT"/>
                <a:cs typeface="Arial MT"/>
              </a:rPr>
              <a:t>techniques</a:t>
            </a:r>
            <a:r>
              <a:rPr sz="1600" spc="-35" dirty="0">
                <a:latin typeface="Arial MT"/>
                <a:cs typeface="Arial MT"/>
              </a:rPr>
              <a:t> </a:t>
            </a:r>
            <a:r>
              <a:rPr sz="1600" dirty="0">
                <a:latin typeface="Arial MT"/>
                <a:cs typeface="Arial MT"/>
              </a:rPr>
              <a:t>for</a:t>
            </a:r>
            <a:r>
              <a:rPr sz="1600" spc="-15" dirty="0">
                <a:latin typeface="Arial MT"/>
                <a:cs typeface="Arial MT"/>
              </a:rPr>
              <a:t> </a:t>
            </a:r>
            <a:r>
              <a:rPr sz="1600" dirty="0">
                <a:latin typeface="Arial MT"/>
                <a:cs typeface="Arial MT"/>
              </a:rPr>
              <a:t>burn</a:t>
            </a:r>
            <a:r>
              <a:rPr sz="1600" spc="-30" dirty="0">
                <a:latin typeface="Arial MT"/>
                <a:cs typeface="Arial MT"/>
              </a:rPr>
              <a:t> </a:t>
            </a:r>
            <a:r>
              <a:rPr sz="1600" dirty="0">
                <a:latin typeface="Arial MT"/>
                <a:cs typeface="Arial MT"/>
              </a:rPr>
              <a:t>casualties</a:t>
            </a:r>
            <a:r>
              <a:rPr sz="1600" spc="-35" dirty="0">
                <a:latin typeface="Arial MT"/>
                <a:cs typeface="Arial MT"/>
              </a:rPr>
              <a:t> </a:t>
            </a:r>
            <a:r>
              <a:rPr sz="1600" dirty="0">
                <a:latin typeface="Arial MT"/>
                <a:cs typeface="Arial MT"/>
              </a:rPr>
              <a:t>in</a:t>
            </a:r>
            <a:r>
              <a:rPr sz="1600" spc="-35" dirty="0">
                <a:latin typeface="Arial MT"/>
                <a:cs typeface="Arial MT"/>
              </a:rPr>
              <a:t> </a:t>
            </a:r>
            <a:r>
              <a:rPr sz="1600" dirty="0">
                <a:latin typeface="Arial MT"/>
                <a:cs typeface="Arial MT"/>
              </a:rPr>
              <a:t>Tactical</a:t>
            </a:r>
            <a:r>
              <a:rPr sz="1600" spc="-45" dirty="0">
                <a:latin typeface="Arial MT"/>
                <a:cs typeface="Arial MT"/>
              </a:rPr>
              <a:t> </a:t>
            </a:r>
            <a:r>
              <a:rPr sz="1600" dirty="0">
                <a:latin typeface="Arial MT"/>
                <a:cs typeface="Arial MT"/>
              </a:rPr>
              <a:t>Field</a:t>
            </a:r>
            <a:r>
              <a:rPr sz="1600" spc="-40" dirty="0">
                <a:latin typeface="Arial MT"/>
                <a:cs typeface="Arial MT"/>
              </a:rPr>
              <a:t> </a:t>
            </a:r>
            <a:r>
              <a:rPr sz="1600" spc="-10" dirty="0">
                <a:latin typeface="Arial MT"/>
                <a:cs typeface="Arial MT"/>
              </a:rPr>
              <a:t>Care.</a:t>
            </a:r>
            <a:endParaRPr sz="1600">
              <a:latin typeface="Arial MT"/>
              <a:cs typeface="Arial MT"/>
            </a:endParaRPr>
          </a:p>
          <a:p>
            <a:pPr marL="601345" lvl="1" indent="-563245">
              <a:lnSpc>
                <a:spcPct val="100000"/>
              </a:lnSpc>
              <a:spcBef>
                <a:spcPts val="530"/>
              </a:spcBef>
              <a:buSzPct val="93750"/>
              <a:buFont typeface="Arial"/>
              <a:buAutoNum type="arabicPeriod"/>
              <a:tabLst>
                <a:tab pos="601345" algn="l"/>
              </a:tabLst>
            </a:pPr>
            <a:r>
              <a:rPr sz="2400" baseline="1736" dirty="0">
                <a:latin typeface="Arial MT"/>
                <a:cs typeface="Arial MT"/>
              </a:rPr>
              <a:t>Demonstrate</a:t>
            </a:r>
            <a:r>
              <a:rPr sz="2400" spc="-30" baseline="1736" dirty="0">
                <a:latin typeface="Arial MT"/>
                <a:cs typeface="Arial MT"/>
              </a:rPr>
              <a:t> </a:t>
            </a:r>
            <a:r>
              <a:rPr sz="2400" baseline="1736" dirty="0">
                <a:latin typeface="Arial MT"/>
                <a:cs typeface="Arial MT"/>
              </a:rPr>
              <a:t>the</a:t>
            </a:r>
            <a:r>
              <a:rPr sz="2400" spc="-30" baseline="1736" dirty="0">
                <a:latin typeface="Arial MT"/>
                <a:cs typeface="Arial MT"/>
              </a:rPr>
              <a:t> </a:t>
            </a:r>
            <a:r>
              <a:rPr sz="2400" baseline="1736" dirty="0">
                <a:latin typeface="Arial MT"/>
                <a:cs typeface="Arial MT"/>
              </a:rPr>
              <a:t>application</a:t>
            </a:r>
            <a:r>
              <a:rPr sz="2400" spc="-44" baseline="1736" dirty="0">
                <a:latin typeface="Arial MT"/>
                <a:cs typeface="Arial MT"/>
              </a:rPr>
              <a:t> </a:t>
            </a:r>
            <a:r>
              <a:rPr sz="2400" baseline="1736" dirty="0">
                <a:latin typeface="Arial MT"/>
                <a:cs typeface="Arial MT"/>
              </a:rPr>
              <a:t>of</a:t>
            </a:r>
            <a:r>
              <a:rPr sz="2400" spc="-22" baseline="1736" dirty="0">
                <a:latin typeface="Arial MT"/>
                <a:cs typeface="Arial MT"/>
              </a:rPr>
              <a:t> </a:t>
            </a:r>
            <a:r>
              <a:rPr sz="2400" baseline="1736" dirty="0">
                <a:latin typeface="Arial MT"/>
                <a:cs typeface="Arial MT"/>
              </a:rPr>
              <a:t>a</a:t>
            </a:r>
            <a:r>
              <a:rPr sz="2400" spc="-30" baseline="1736" dirty="0">
                <a:latin typeface="Arial MT"/>
                <a:cs typeface="Arial MT"/>
              </a:rPr>
              <a:t> </a:t>
            </a:r>
            <a:r>
              <a:rPr sz="2400" baseline="1736" dirty="0">
                <a:latin typeface="Arial MT"/>
                <a:cs typeface="Arial MT"/>
              </a:rPr>
              <a:t>dry</a:t>
            </a:r>
            <a:r>
              <a:rPr sz="2400" spc="-37" baseline="1736" dirty="0">
                <a:latin typeface="Arial MT"/>
                <a:cs typeface="Arial MT"/>
              </a:rPr>
              <a:t> </a:t>
            </a:r>
            <a:r>
              <a:rPr sz="2400" baseline="1736" dirty="0">
                <a:latin typeface="Arial MT"/>
                <a:cs typeface="Arial MT"/>
              </a:rPr>
              <a:t>dressing</a:t>
            </a:r>
            <a:r>
              <a:rPr sz="2400" spc="-37" baseline="1736" dirty="0">
                <a:latin typeface="Arial MT"/>
                <a:cs typeface="Arial MT"/>
              </a:rPr>
              <a:t> </a:t>
            </a:r>
            <a:r>
              <a:rPr sz="2400" baseline="1736" dirty="0">
                <a:latin typeface="Arial MT"/>
                <a:cs typeface="Arial MT"/>
              </a:rPr>
              <a:t>to</a:t>
            </a:r>
            <a:r>
              <a:rPr sz="2400" spc="-30" baseline="1736" dirty="0">
                <a:latin typeface="Arial MT"/>
                <a:cs typeface="Arial MT"/>
              </a:rPr>
              <a:t> </a:t>
            </a:r>
            <a:r>
              <a:rPr sz="2400" baseline="1736" dirty="0">
                <a:latin typeface="Arial MT"/>
                <a:cs typeface="Arial MT"/>
              </a:rPr>
              <a:t>a</a:t>
            </a:r>
            <a:r>
              <a:rPr sz="2400" spc="-30" baseline="1736" dirty="0">
                <a:latin typeface="Arial MT"/>
                <a:cs typeface="Arial MT"/>
              </a:rPr>
              <a:t> </a:t>
            </a:r>
            <a:r>
              <a:rPr sz="2400" baseline="1736" dirty="0">
                <a:latin typeface="Arial MT"/>
                <a:cs typeface="Arial MT"/>
              </a:rPr>
              <a:t>burn</a:t>
            </a:r>
            <a:r>
              <a:rPr sz="2400" spc="-30" baseline="1736" dirty="0">
                <a:latin typeface="Arial MT"/>
                <a:cs typeface="Arial MT"/>
              </a:rPr>
              <a:t> </a:t>
            </a:r>
            <a:r>
              <a:rPr sz="2400" baseline="1736" dirty="0">
                <a:latin typeface="Arial MT"/>
                <a:cs typeface="Arial MT"/>
              </a:rPr>
              <a:t>casualty</a:t>
            </a:r>
            <a:r>
              <a:rPr sz="2400" spc="-44" baseline="1736" dirty="0">
                <a:latin typeface="Arial MT"/>
                <a:cs typeface="Arial MT"/>
              </a:rPr>
              <a:t> </a:t>
            </a:r>
            <a:r>
              <a:rPr sz="2400" baseline="1736" dirty="0">
                <a:latin typeface="Arial MT"/>
                <a:cs typeface="Arial MT"/>
              </a:rPr>
              <a:t>in</a:t>
            </a:r>
            <a:r>
              <a:rPr sz="2400" spc="-37" baseline="1736" dirty="0">
                <a:latin typeface="Arial MT"/>
                <a:cs typeface="Arial MT"/>
              </a:rPr>
              <a:t> </a:t>
            </a:r>
            <a:r>
              <a:rPr sz="2400" baseline="1736" dirty="0">
                <a:latin typeface="Arial MT"/>
                <a:cs typeface="Arial MT"/>
              </a:rPr>
              <a:t>accordance</a:t>
            </a:r>
            <a:r>
              <a:rPr sz="2400" spc="-52" baseline="1736" dirty="0">
                <a:latin typeface="Arial MT"/>
                <a:cs typeface="Arial MT"/>
              </a:rPr>
              <a:t> </a:t>
            </a:r>
            <a:r>
              <a:rPr sz="2400" baseline="1736" dirty="0">
                <a:latin typeface="Arial MT"/>
                <a:cs typeface="Arial MT"/>
              </a:rPr>
              <a:t>with</a:t>
            </a:r>
            <a:r>
              <a:rPr sz="2400" spc="-22" baseline="1736" dirty="0">
                <a:latin typeface="Arial MT"/>
                <a:cs typeface="Arial MT"/>
              </a:rPr>
              <a:t> </a:t>
            </a:r>
            <a:r>
              <a:rPr sz="2400" baseline="1736" dirty="0">
                <a:latin typeface="Arial MT"/>
                <a:cs typeface="Arial MT"/>
              </a:rPr>
              <a:t>CoTCCC</a:t>
            </a:r>
            <a:r>
              <a:rPr sz="2400" spc="-60" baseline="1736" dirty="0">
                <a:latin typeface="Arial MT"/>
                <a:cs typeface="Arial MT"/>
              </a:rPr>
              <a:t> </a:t>
            </a:r>
            <a:r>
              <a:rPr sz="2400" spc="-15" baseline="1736" dirty="0">
                <a:latin typeface="Arial MT"/>
                <a:cs typeface="Arial MT"/>
              </a:rPr>
              <a:t>Guidelines.</a:t>
            </a:r>
            <a:endParaRPr sz="2400" baseline="1736">
              <a:latin typeface="Arial MT"/>
              <a:cs typeface="Arial MT"/>
            </a:endParaRPr>
          </a:p>
          <a:p>
            <a:pPr marL="601345" lvl="1" indent="-563245">
              <a:lnSpc>
                <a:spcPct val="100000"/>
              </a:lnSpc>
              <a:spcBef>
                <a:spcPts val="470"/>
              </a:spcBef>
              <a:buSzPct val="93750"/>
              <a:buFont typeface="Arial"/>
              <a:buAutoNum type="arabicPeriod"/>
              <a:tabLst>
                <a:tab pos="601345" algn="l"/>
              </a:tabLst>
            </a:pPr>
            <a:r>
              <a:rPr sz="1600" dirty="0">
                <a:latin typeface="Arial MT"/>
                <a:cs typeface="Arial MT"/>
              </a:rPr>
              <a:t>Describe</a:t>
            </a:r>
            <a:r>
              <a:rPr sz="1600" spc="-50" dirty="0">
                <a:latin typeface="Arial MT"/>
                <a:cs typeface="Arial MT"/>
              </a:rPr>
              <a:t> </a:t>
            </a:r>
            <a:r>
              <a:rPr sz="1600" dirty="0">
                <a:latin typeface="Arial MT"/>
                <a:cs typeface="Arial MT"/>
              </a:rPr>
              <a:t>hypothermia</a:t>
            </a:r>
            <a:r>
              <a:rPr sz="1600" spc="-20" dirty="0">
                <a:latin typeface="Arial MT"/>
                <a:cs typeface="Arial MT"/>
              </a:rPr>
              <a:t> </a:t>
            </a:r>
            <a:r>
              <a:rPr sz="1600" dirty="0">
                <a:latin typeface="Arial MT"/>
                <a:cs typeface="Arial MT"/>
              </a:rPr>
              <a:t>prevention</a:t>
            </a:r>
            <a:r>
              <a:rPr sz="1600" spc="-30" dirty="0">
                <a:latin typeface="Arial MT"/>
                <a:cs typeface="Arial MT"/>
              </a:rPr>
              <a:t> </a:t>
            </a:r>
            <a:r>
              <a:rPr sz="1600" dirty="0">
                <a:latin typeface="Arial MT"/>
                <a:cs typeface="Arial MT"/>
              </a:rPr>
              <a:t>techniques</a:t>
            </a:r>
            <a:r>
              <a:rPr sz="1600" spc="-30" dirty="0">
                <a:latin typeface="Arial MT"/>
                <a:cs typeface="Arial MT"/>
              </a:rPr>
              <a:t> </a:t>
            </a:r>
            <a:r>
              <a:rPr sz="1600" dirty="0">
                <a:latin typeface="Arial MT"/>
                <a:cs typeface="Arial MT"/>
              </a:rPr>
              <a:t>in</a:t>
            </a:r>
            <a:r>
              <a:rPr sz="1600" spc="-30" dirty="0">
                <a:latin typeface="Arial MT"/>
                <a:cs typeface="Arial MT"/>
              </a:rPr>
              <a:t> </a:t>
            </a:r>
            <a:r>
              <a:rPr sz="1600" dirty="0">
                <a:latin typeface="Arial MT"/>
                <a:cs typeface="Arial MT"/>
              </a:rPr>
              <a:t>a</a:t>
            </a:r>
            <a:r>
              <a:rPr sz="1600" spc="-30" dirty="0">
                <a:latin typeface="Arial MT"/>
                <a:cs typeface="Arial MT"/>
              </a:rPr>
              <a:t> </a:t>
            </a:r>
            <a:r>
              <a:rPr sz="1600" dirty="0">
                <a:latin typeface="Arial MT"/>
                <a:cs typeface="Arial MT"/>
              </a:rPr>
              <a:t>severely</a:t>
            </a:r>
            <a:r>
              <a:rPr sz="1600" spc="-30" dirty="0">
                <a:latin typeface="Arial MT"/>
                <a:cs typeface="Arial MT"/>
              </a:rPr>
              <a:t> </a:t>
            </a:r>
            <a:r>
              <a:rPr sz="1600" dirty="0">
                <a:latin typeface="Arial MT"/>
                <a:cs typeface="Arial MT"/>
              </a:rPr>
              <a:t>burned</a:t>
            </a:r>
            <a:r>
              <a:rPr sz="1600" spc="-25" dirty="0">
                <a:latin typeface="Arial MT"/>
                <a:cs typeface="Arial MT"/>
              </a:rPr>
              <a:t> </a:t>
            </a:r>
            <a:r>
              <a:rPr sz="1600" dirty="0">
                <a:latin typeface="Arial MT"/>
                <a:cs typeface="Arial MT"/>
              </a:rPr>
              <a:t>casualty</a:t>
            </a:r>
            <a:r>
              <a:rPr sz="1600" spc="-35" dirty="0">
                <a:latin typeface="Arial MT"/>
                <a:cs typeface="Arial MT"/>
              </a:rPr>
              <a:t> </a:t>
            </a:r>
            <a:r>
              <a:rPr sz="1600" dirty="0">
                <a:latin typeface="Arial MT"/>
                <a:cs typeface="Arial MT"/>
              </a:rPr>
              <a:t>IAW</a:t>
            </a:r>
            <a:r>
              <a:rPr sz="1600" spc="-10" dirty="0">
                <a:latin typeface="Arial MT"/>
                <a:cs typeface="Arial MT"/>
              </a:rPr>
              <a:t> </a:t>
            </a:r>
            <a:r>
              <a:rPr sz="1600" dirty="0">
                <a:latin typeface="Arial MT"/>
                <a:cs typeface="Arial MT"/>
              </a:rPr>
              <a:t>CoTCCC</a:t>
            </a:r>
            <a:r>
              <a:rPr sz="1600" spc="-45" dirty="0">
                <a:latin typeface="Arial MT"/>
                <a:cs typeface="Arial MT"/>
              </a:rPr>
              <a:t> </a:t>
            </a:r>
            <a:r>
              <a:rPr sz="1600" spc="-10" dirty="0">
                <a:latin typeface="Arial MT"/>
                <a:cs typeface="Arial MT"/>
              </a:rPr>
              <a:t>Guidelines.</a:t>
            </a:r>
            <a:endParaRPr sz="1600">
              <a:latin typeface="Arial MT"/>
              <a:cs typeface="Arial MT"/>
            </a:endParaRPr>
          </a:p>
          <a:p>
            <a:pPr marL="601345" marR="508000" lvl="1" indent="-563880">
              <a:lnSpc>
                <a:spcPct val="100000"/>
              </a:lnSpc>
              <a:spcBef>
                <a:spcPts val="495"/>
              </a:spcBef>
              <a:buSzPct val="93750"/>
              <a:buFont typeface="Arial"/>
              <a:buAutoNum type="arabicPeriod"/>
              <a:tabLst>
                <a:tab pos="601345" algn="l"/>
              </a:tabLst>
            </a:pPr>
            <a:r>
              <a:rPr sz="1600" dirty="0">
                <a:latin typeface="Arial MT"/>
                <a:cs typeface="Arial MT"/>
              </a:rPr>
              <a:t>Demonstrate</a:t>
            </a:r>
            <a:r>
              <a:rPr sz="1600" spc="-20" dirty="0">
                <a:latin typeface="Arial MT"/>
                <a:cs typeface="Arial MT"/>
              </a:rPr>
              <a:t> </a:t>
            </a:r>
            <a:r>
              <a:rPr sz="1600" dirty="0">
                <a:latin typeface="Arial MT"/>
                <a:cs typeface="Arial MT"/>
              </a:rPr>
              <a:t>techniques</a:t>
            </a:r>
            <a:r>
              <a:rPr sz="1600" spc="-20" dirty="0">
                <a:latin typeface="Arial MT"/>
                <a:cs typeface="Arial MT"/>
              </a:rPr>
              <a:t> </a:t>
            </a:r>
            <a:r>
              <a:rPr sz="1600" dirty="0">
                <a:latin typeface="Arial MT"/>
                <a:cs typeface="Arial MT"/>
              </a:rPr>
              <a:t>used</a:t>
            </a:r>
            <a:r>
              <a:rPr sz="1600" spc="-25" dirty="0">
                <a:latin typeface="Arial MT"/>
                <a:cs typeface="Arial MT"/>
              </a:rPr>
              <a:t> </a:t>
            </a:r>
            <a:r>
              <a:rPr sz="1600" dirty="0">
                <a:latin typeface="Arial MT"/>
                <a:cs typeface="Arial MT"/>
              </a:rPr>
              <a:t>to</a:t>
            </a:r>
            <a:r>
              <a:rPr sz="1600" spc="-20" dirty="0">
                <a:latin typeface="Arial MT"/>
                <a:cs typeface="Arial MT"/>
              </a:rPr>
              <a:t> </a:t>
            </a:r>
            <a:r>
              <a:rPr sz="1600" dirty="0">
                <a:latin typeface="Arial MT"/>
                <a:cs typeface="Arial MT"/>
              </a:rPr>
              <a:t>prevent</a:t>
            </a:r>
            <a:r>
              <a:rPr sz="1600" spc="-20" dirty="0">
                <a:latin typeface="Arial MT"/>
                <a:cs typeface="Arial MT"/>
              </a:rPr>
              <a:t> </a:t>
            </a:r>
            <a:r>
              <a:rPr sz="1600" dirty="0">
                <a:latin typeface="Arial MT"/>
                <a:cs typeface="Arial MT"/>
              </a:rPr>
              <a:t>heat</a:t>
            </a:r>
            <a:r>
              <a:rPr sz="1600" spc="-10" dirty="0">
                <a:latin typeface="Arial MT"/>
                <a:cs typeface="Arial MT"/>
              </a:rPr>
              <a:t> </a:t>
            </a:r>
            <a:r>
              <a:rPr sz="1600" dirty="0">
                <a:latin typeface="Arial MT"/>
                <a:cs typeface="Arial MT"/>
              </a:rPr>
              <a:t>loss</a:t>
            </a:r>
            <a:r>
              <a:rPr sz="1600" spc="-25" dirty="0">
                <a:latin typeface="Arial MT"/>
                <a:cs typeface="Arial MT"/>
              </a:rPr>
              <a:t> </a:t>
            </a:r>
            <a:r>
              <a:rPr sz="1600" dirty="0">
                <a:latin typeface="Arial MT"/>
                <a:cs typeface="Arial MT"/>
              </a:rPr>
              <a:t>in</a:t>
            </a:r>
            <a:r>
              <a:rPr sz="1600" spc="-30" dirty="0">
                <a:latin typeface="Arial MT"/>
                <a:cs typeface="Arial MT"/>
              </a:rPr>
              <a:t> </a:t>
            </a:r>
            <a:r>
              <a:rPr sz="1600" dirty="0">
                <a:latin typeface="Arial MT"/>
                <a:cs typeface="Arial MT"/>
              </a:rPr>
              <a:t>a</a:t>
            </a:r>
            <a:r>
              <a:rPr sz="1600" spc="-20" dirty="0">
                <a:latin typeface="Arial MT"/>
                <a:cs typeface="Arial MT"/>
              </a:rPr>
              <a:t> </a:t>
            </a:r>
            <a:r>
              <a:rPr sz="1600" dirty="0">
                <a:latin typeface="Arial MT"/>
                <a:cs typeface="Arial MT"/>
              </a:rPr>
              <a:t>severe</a:t>
            </a:r>
            <a:r>
              <a:rPr sz="1600" spc="-25" dirty="0">
                <a:latin typeface="Arial MT"/>
                <a:cs typeface="Arial MT"/>
              </a:rPr>
              <a:t> </a:t>
            </a:r>
            <a:r>
              <a:rPr sz="1600" dirty="0">
                <a:latin typeface="Arial MT"/>
                <a:cs typeface="Arial MT"/>
              </a:rPr>
              <a:t>burn</a:t>
            </a:r>
            <a:r>
              <a:rPr sz="1600" spc="-20" dirty="0">
                <a:latin typeface="Arial MT"/>
                <a:cs typeface="Arial MT"/>
              </a:rPr>
              <a:t> </a:t>
            </a:r>
            <a:r>
              <a:rPr sz="1600" dirty="0">
                <a:latin typeface="Arial MT"/>
                <a:cs typeface="Arial MT"/>
              </a:rPr>
              <a:t>casualty</a:t>
            </a:r>
            <a:r>
              <a:rPr sz="1600" spc="-25" dirty="0">
                <a:latin typeface="Arial MT"/>
                <a:cs typeface="Arial MT"/>
              </a:rPr>
              <a:t> </a:t>
            </a:r>
            <a:r>
              <a:rPr sz="1600" dirty="0">
                <a:latin typeface="Arial MT"/>
                <a:cs typeface="Arial MT"/>
              </a:rPr>
              <a:t>in</a:t>
            </a:r>
            <a:r>
              <a:rPr sz="1600" spc="-25" dirty="0">
                <a:latin typeface="Arial MT"/>
                <a:cs typeface="Arial MT"/>
              </a:rPr>
              <a:t> </a:t>
            </a:r>
            <a:r>
              <a:rPr sz="1600" dirty="0">
                <a:latin typeface="Arial MT"/>
                <a:cs typeface="Arial MT"/>
              </a:rPr>
              <a:t>accordance</a:t>
            </a:r>
            <a:r>
              <a:rPr sz="1600" spc="-30" dirty="0">
                <a:latin typeface="Arial MT"/>
                <a:cs typeface="Arial MT"/>
              </a:rPr>
              <a:t> </a:t>
            </a:r>
            <a:r>
              <a:rPr sz="1600" dirty="0">
                <a:latin typeface="Arial MT"/>
                <a:cs typeface="Arial MT"/>
              </a:rPr>
              <a:t>with</a:t>
            </a:r>
            <a:r>
              <a:rPr sz="1600" spc="-25" dirty="0">
                <a:latin typeface="Arial MT"/>
                <a:cs typeface="Arial MT"/>
              </a:rPr>
              <a:t> </a:t>
            </a:r>
            <a:r>
              <a:rPr sz="1600" spc="-10" dirty="0">
                <a:latin typeface="Arial MT"/>
                <a:cs typeface="Arial MT"/>
              </a:rPr>
              <a:t>CoTCCC Guidelines.</a:t>
            </a:r>
            <a:endParaRPr sz="1600">
              <a:latin typeface="Arial MT"/>
              <a:cs typeface="Arial MT"/>
            </a:endParaRPr>
          </a:p>
          <a:p>
            <a:pPr marL="601345">
              <a:lnSpc>
                <a:spcPct val="100000"/>
              </a:lnSpc>
              <a:spcBef>
                <a:spcPts val="505"/>
              </a:spcBef>
            </a:pPr>
            <a:r>
              <a:rPr sz="1600" dirty="0">
                <a:latin typeface="Arial MT"/>
                <a:cs typeface="Arial MT"/>
              </a:rPr>
              <a:t>Describe</a:t>
            </a:r>
            <a:r>
              <a:rPr sz="1600" spc="-45" dirty="0">
                <a:latin typeface="Arial MT"/>
                <a:cs typeface="Arial MT"/>
              </a:rPr>
              <a:t> </a:t>
            </a:r>
            <a:r>
              <a:rPr sz="1600" dirty="0">
                <a:latin typeface="Arial MT"/>
                <a:cs typeface="Arial MT"/>
              </a:rPr>
              <a:t>burn</a:t>
            </a:r>
            <a:r>
              <a:rPr sz="1600" spc="-25" dirty="0">
                <a:latin typeface="Arial MT"/>
                <a:cs typeface="Arial MT"/>
              </a:rPr>
              <a:t> </a:t>
            </a:r>
            <a:r>
              <a:rPr sz="1600" dirty="0">
                <a:latin typeface="Arial MT"/>
                <a:cs typeface="Arial MT"/>
              </a:rPr>
              <a:t>fluid</a:t>
            </a:r>
            <a:r>
              <a:rPr sz="1600" spc="-20" dirty="0">
                <a:latin typeface="Arial MT"/>
                <a:cs typeface="Arial MT"/>
              </a:rPr>
              <a:t> </a:t>
            </a:r>
            <a:r>
              <a:rPr sz="1600" dirty="0">
                <a:latin typeface="Arial MT"/>
                <a:cs typeface="Arial MT"/>
              </a:rPr>
              <a:t>resuscitation</a:t>
            </a:r>
            <a:r>
              <a:rPr sz="1600" spc="-30" dirty="0">
                <a:latin typeface="Arial MT"/>
                <a:cs typeface="Arial MT"/>
              </a:rPr>
              <a:t> </a:t>
            </a:r>
            <a:r>
              <a:rPr sz="1600" dirty="0">
                <a:latin typeface="Arial MT"/>
                <a:cs typeface="Arial MT"/>
              </a:rPr>
              <a:t>in</a:t>
            </a:r>
            <a:r>
              <a:rPr sz="1600" spc="-30" dirty="0">
                <a:latin typeface="Arial MT"/>
                <a:cs typeface="Arial MT"/>
              </a:rPr>
              <a:t> </a:t>
            </a:r>
            <a:r>
              <a:rPr sz="1600" dirty="0">
                <a:latin typeface="Arial MT"/>
                <a:cs typeface="Arial MT"/>
              </a:rPr>
              <a:t>Tactical</a:t>
            </a:r>
            <a:r>
              <a:rPr sz="1600" spc="-30" dirty="0">
                <a:latin typeface="Arial MT"/>
                <a:cs typeface="Arial MT"/>
              </a:rPr>
              <a:t> </a:t>
            </a:r>
            <a:r>
              <a:rPr sz="1600" dirty="0">
                <a:latin typeface="Arial MT"/>
                <a:cs typeface="Arial MT"/>
              </a:rPr>
              <a:t>Field</a:t>
            </a:r>
            <a:r>
              <a:rPr sz="1600" spc="-35" dirty="0">
                <a:latin typeface="Arial MT"/>
                <a:cs typeface="Arial MT"/>
              </a:rPr>
              <a:t> </a:t>
            </a:r>
            <a:r>
              <a:rPr sz="1600" spc="-10" dirty="0">
                <a:latin typeface="Arial MT"/>
                <a:cs typeface="Arial MT"/>
              </a:rPr>
              <a:t>Care.</a:t>
            </a:r>
            <a:endParaRPr sz="1600">
              <a:latin typeface="Arial MT"/>
              <a:cs typeface="Arial MT"/>
            </a:endParaRPr>
          </a:p>
          <a:p>
            <a:pPr marL="601345">
              <a:lnSpc>
                <a:spcPct val="100000"/>
              </a:lnSpc>
              <a:spcBef>
                <a:spcPts val="495"/>
              </a:spcBef>
            </a:pPr>
            <a:r>
              <a:rPr sz="1600" dirty="0">
                <a:latin typeface="Arial MT"/>
                <a:cs typeface="Arial MT"/>
              </a:rPr>
              <a:t>Demonstrate</a:t>
            </a:r>
            <a:r>
              <a:rPr sz="1600" spc="-25" dirty="0">
                <a:latin typeface="Arial MT"/>
                <a:cs typeface="Arial MT"/>
              </a:rPr>
              <a:t> </a:t>
            </a:r>
            <a:r>
              <a:rPr sz="1600" dirty="0">
                <a:latin typeface="Arial MT"/>
                <a:cs typeface="Arial MT"/>
              </a:rPr>
              <a:t>burn</a:t>
            </a:r>
            <a:r>
              <a:rPr sz="1600" spc="-30" dirty="0">
                <a:latin typeface="Arial MT"/>
                <a:cs typeface="Arial MT"/>
              </a:rPr>
              <a:t> </a:t>
            </a:r>
            <a:r>
              <a:rPr sz="1600" dirty="0">
                <a:latin typeface="Arial MT"/>
                <a:cs typeface="Arial MT"/>
              </a:rPr>
              <a:t>fluid</a:t>
            </a:r>
            <a:r>
              <a:rPr sz="1600" spc="-30" dirty="0">
                <a:latin typeface="Arial MT"/>
                <a:cs typeface="Arial MT"/>
              </a:rPr>
              <a:t> </a:t>
            </a:r>
            <a:r>
              <a:rPr sz="1600" dirty="0">
                <a:latin typeface="Arial MT"/>
                <a:cs typeface="Arial MT"/>
              </a:rPr>
              <a:t>resuscitation</a:t>
            </a:r>
            <a:r>
              <a:rPr sz="1600" spc="-35" dirty="0">
                <a:latin typeface="Arial MT"/>
                <a:cs typeface="Arial MT"/>
              </a:rPr>
              <a:t> </a:t>
            </a:r>
            <a:r>
              <a:rPr sz="1600" dirty="0">
                <a:latin typeface="Arial MT"/>
                <a:cs typeface="Arial MT"/>
              </a:rPr>
              <a:t>calculations</a:t>
            </a:r>
            <a:r>
              <a:rPr sz="1600" spc="-35" dirty="0">
                <a:latin typeface="Arial MT"/>
                <a:cs typeface="Arial MT"/>
              </a:rPr>
              <a:t> </a:t>
            </a:r>
            <a:r>
              <a:rPr sz="1600" dirty="0">
                <a:latin typeface="Arial MT"/>
                <a:cs typeface="Arial MT"/>
              </a:rPr>
              <a:t>for</a:t>
            </a:r>
            <a:r>
              <a:rPr sz="1600" spc="-25" dirty="0">
                <a:latin typeface="Arial MT"/>
                <a:cs typeface="Arial MT"/>
              </a:rPr>
              <a:t> </a:t>
            </a:r>
            <a:r>
              <a:rPr sz="1600" dirty="0">
                <a:latin typeface="Arial MT"/>
                <a:cs typeface="Arial MT"/>
              </a:rPr>
              <a:t>a</a:t>
            </a:r>
            <a:r>
              <a:rPr sz="1600" spc="-30" dirty="0">
                <a:latin typeface="Arial MT"/>
                <a:cs typeface="Arial MT"/>
              </a:rPr>
              <a:t> </a:t>
            </a:r>
            <a:r>
              <a:rPr sz="1600" dirty="0">
                <a:latin typeface="Arial MT"/>
                <a:cs typeface="Arial MT"/>
              </a:rPr>
              <a:t>severely</a:t>
            </a:r>
            <a:r>
              <a:rPr sz="1600" spc="-40" dirty="0">
                <a:latin typeface="Arial MT"/>
                <a:cs typeface="Arial MT"/>
              </a:rPr>
              <a:t> </a:t>
            </a:r>
            <a:r>
              <a:rPr sz="1600" dirty="0">
                <a:latin typeface="Arial MT"/>
                <a:cs typeface="Arial MT"/>
              </a:rPr>
              <a:t>burned</a:t>
            </a:r>
            <a:r>
              <a:rPr sz="1600" spc="-25" dirty="0">
                <a:latin typeface="Arial MT"/>
                <a:cs typeface="Arial MT"/>
              </a:rPr>
              <a:t> </a:t>
            </a:r>
            <a:r>
              <a:rPr sz="1600" dirty="0">
                <a:latin typeface="Arial MT"/>
                <a:cs typeface="Arial MT"/>
              </a:rPr>
              <a:t>casualty</a:t>
            </a:r>
            <a:r>
              <a:rPr sz="1600" spc="-35" dirty="0">
                <a:latin typeface="Arial MT"/>
                <a:cs typeface="Arial MT"/>
              </a:rPr>
              <a:t> </a:t>
            </a:r>
            <a:r>
              <a:rPr sz="1600" dirty="0">
                <a:latin typeface="Arial MT"/>
                <a:cs typeface="Arial MT"/>
              </a:rPr>
              <a:t>in</a:t>
            </a:r>
            <a:r>
              <a:rPr sz="1600" spc="-35" dirty="0">
                <a:latin typeface="Arial MT"/>
                <a:cs typeface="Arial MT"/>
              </a:rPr>
              <a:t> </a:t>
            </a:r>
            <a:r>
              <a:rPr sz="1600" dirty="0">
                <a:latin typeface="Arial MT"/>
                <a:cs typeface="Arial MT"/>
              </a:rPr>
              <a:t>Tactical</a:t>
            </a:r>
            <a:r>
              <a:rPr sz="1600" spc="-35" dirty="0">
                <a:latin typeface="Arial MT"/>
                <a:cs typeface="Arial MT"/>
              </a:rPr>
              <a:t> </a:t>
            </a:r>
            <a:r>
              <a:rPr sz="1600" dirty="0">
                <a:latin typeface="Arial MT"/>
                <a:cs typeface="Arial MT"/>
              </a:rPr>
              <a:t>Field</a:t>
            </a:r>
            <a:r>
              <a:rPr sz="1600" spc="-40" dirty="0">
                <a:latin typeface="Arial MT"/>
                <a:cs typeface="Arial MT"/>
              </a:rPr>
              <a:t> </a:t>
            </a:r>
            <a:r>
              <a:rPr sz="1600" spc="-20" dirty="0">
                <a:latin typeface="Arial MT"/>
                <a:cs typeface="Arial MT"/>
              </a:rPr>
              <a:t>Care</a:t>
            </a:r>
            <a:endParaRPr sz="1600">
              <a:latin typeface="Arial MT"/>
              <a:cs typeface="Arial MT"/>
            </a:endParaRPr>
          </a:p>
        </p:txBody>
      </p:sp>
      <p:grpSp>
        <p:nvGrpSpPr>
          <p:cNvPr id="30" name="object 30"/>
          <p:cNvGrpSpPr/>
          <p:nvPr/>
        </p:nvGrpSpPr>
        <p:grpSpPr>
          <a:xfrm>
            <a:off x="5722809" y="6588388"/>
            <a:ext cx="219075" cy="219075"/>
            <a:chOff x="5722809" y="6588388"/>
            <a:chExt cx="219075" cy="219075"/>
          </a:xfrm>
        </p:grpSpPr>
        <p:pic>
          <p:nvPicPr>
            <p:cNvPr id="31" name="object 31"/>
            <p:cNvPicPr/>
            <p:nvPr/>
          </p:nvPicPr>
          <p:blipFill>
            <a:blip r:embed="rId12" cstate="print"/>
            <a:stretch>
              <a:fillRect/>
            </a:stretch>
          </p:blipFill>
          <p:spPr>
            <a:xfrm>
              <a:off x="5729159" y="6594738"/>
              <a:ext cx="205976" cy="205976"/>
            </a:xfrm>
            <a:prstGeom prst="rect">
              <a:avLst/>
            </a:prstGeom>
          </p:spPr>
        </p:pic>
        <p:pic>
          <p:nvPicPr>
            <p:cNvPr id="32" name="object 32"/>
            <p:cNvPicPr/>
            <p:nvPr/>
          </p:nvPicPr>
          <p:blipFill>
            <a:blip r:embed="rId13" cstate="print"/>
            <a:stretch>
              <a:fillRect/>
            </a:stretch>
          </p:blipFill>
          <p:spPr>
            <a:xfrm>
              <a:off x="5722809" y="6588388"/>
              <a:ext cx="218676" cy="218676"/>
            </a:xfrm>
            <a:prstGeom prst="rect">
              <a:avLst/>
            </a:prstGeom>
          </p:spPr>
        </p:pic>
      </p:grpSp>
      <p:sp>
        <p:nvSpPr>
          <p:cNvPr id="33" name="object 33"/>
          <p:cNvSpPr txBox="1"/>
          <p:nvPr/>
        </p:nvSpPr>
        <p:spPr>
          <a:xfrm>
            <a:off x="950363" y="4998631"/>
            <a:ext cx="10702925" cy="885190"/>
          </a:xfrm>
          <a:prstGeom prst="rect">
            <a:avLst/>
          </a:prstGeom>
        </p:spPr>
        <p:txBody>
          <a:bodyPr vert="horz" wrap="square" lIns="0" tIns="76200" rIns="0" bIns="0" rtlCol="0">
            <a:spAutoFit/>
          </a:bodyPr>
          <a:lstStyle/>
          <a:p>
            <a:pPr marL="38100">
              <a:lnSpc>
                <a:spcPct val="100000"/>
              </a:lnSpc>
              <a:spcBef>
                <a:spcPts val="600"/>
              </a:spcBef>
            </a:pPr>
            <a:r>
              <a:rPr sz="2250" b="1" baseline="-7407" dirty="0">
                <a:latin typeface="Arial"/>
                <a:cs typeface="Arial"/>
              </a:rPr>
              <a:t>20.10</a:t>
            </a:r>
            <a:r>
              <a:rPr sz="2250" b="1" spc="300" baseline="-7407" dirty="0">
                <a:latin typeface="Arial"/>
                <a:cs typeface="Arial"/>
              </a:rPr>
              <a:t> </a:t>
            </a:r>
            <a:r>
              <a:rPr sz="1600" dirty="0">
                <a:latin typeface="Arial MT"/>
                <a:cs typeface="Arial MT"/>
              </a:rPr>
              <a:t>Identify</a:t>
            </a:r>
            <a:r>
              <a:rPr sz="1600" spc="-20" dirty="0">
                <a:latin typeface="Arial MT"/>
                <a:cs typeface="Arial MT"/>
              </a:rPr>
              <a:t> </a:t>
            </a:r>
            <a:r>
              <a:rPr sz="1600" dirty="0">
                <a:latin typeface="Arial MT"/>
                <a:cs typeface="Arial MT"/>
              </a:rPr>
              <a:t>the</a:t>
            </a:r>
            <a:r>
              <a:rPr sz="1600" spc="-35" dirty="0">
                <a:latin typeface="Arial MT"/>
                <a:cs typeface="Arial MT"/>
              </a:rPr>
              <a:t> </a:t>
            </a:r>
            <a:r>
              <a:rPr sz="1600" dirty="0">
                <a:latin typeface="Arial MT"/>
                <a:cs typeface="Arial MT"/>
              </a:rPr>
              <a:t>indications,</a:t>
            </a:r>
            <a:r>
              <a:rPr sz="1600" spc="-40" dirty="0">
                <a:latin typeface="Arial MT"/>
                <a:cs typeface="Arial MT"/>
              </a:rPr>
              <a:t> </a:t>
            </a:r>
            <a:r>
              <a:rPr sz="1600" dirty="0">
                <a:latin typeface="Arial MT"/>
                <a:cs typeface="Arial MT"/>
              </a:rPr>
              <a:t>contraindications,</a:t>
            </a:r>
            <a:r>
              <a:rPr sz="1600" spc="-50" dirty="0">
                <a:latin typeface="Arial MT"/>
                <a:cs typeface="Arial MT"/>
              </a:rPr>
              <a:t> </a:t>
            </a:r>
            <a:r>
              <a:rPr sz="1600" dirty="0">
                <a:latin typeface="Arial MT"/>
                <a:cs typeface="Arial MT"/>
              </a:rPr>
              <a:t>and</a:t>
            </a:r>
            <a:r>
              <a:rPr sz="1600" spc="-35" dirty="0">
                <a:latin typeface="Arial MT"/>
                <a:cs typeface="Arial MT"/>
              </a:rPr>
              <a:t> </a:t>
            </a:r>
            <a:r>
              <a:rPr sz="1600" dirty="0">
                <a:latin typeface="Arial MT"/>
                <a:cs typeface="Arial MT"/>
              </a:rPr>
              <a:t>administration</a:t>
            </a:r>
            <a:r>
              <a:rPr sz="1600" spc="-35" dirty="0">
                <a:latin typeface="Arial MT"/>
                <a:cs typeface="Arial MT"/>
              </a:rPr>
              <a:t> </a:t>
            </a:r>
            <a:r>
              <a:rPr sz="1600" dirty="0">
                <a:latin typeface="Arial MT"/>
                <a:cs typeface="Arial MT"/>
              </a:rPr>
              <a:t>methods</a:t>
            </a:r>
            <a:r>
              <a:rPr sz="1600" spc="-30" dirty="0">
                <a:latin typeface="Arial MT"/>
                <a:cs typeface="Arial MT"/>
              </a:rPr>
              <a:t> </a:t>
            </a:r>
            <a:r>
              <a:rPr sz="1600" dirty="0">
                <a:latin typeface="Arial MT"/>
                <a:cs typeface="Arial MT"/>
              </a:rPr>
              <a:t>of</a:t>
            </a:r>
            <a:r>
              <a:rPr sz="1600" spc="-30" dirty="0">
                <a:latin typeface="Arial MT"/>
                <a:cs typeface="Arial MT"/>
              </a:rPr>
              <a:t> </a:t>
            </a:r>
            <a:r>
              <a:rPr sz="1600" dirty="0">
                <a:latin typeface="Arial MT"/>
                <a:cs typeface="Arial MT"/>
              </a:rPr>
              <a:t>lactated</a:t>
            </a:r>
            <a:r>
              <a:rPr sz="1600" spc="-30" dirty="0">
                <a:latin typeface="Arial MT"/>
                <a:cs typeface="Arial MT"/>
              </a:rPr>
              <a:t> </a:t>
            </a:r>
            <a:r>
              <a:rPr sz="1600" dirty="0">
                <a:latin typeface="Arial MT"/>
                <a:cs typeface="Arial MT"/>
              </a:rPr>
              <a:t>Ringer's</a:t>
            </a:r>
            <a:r>
              <a:rPr sz="1600" spc="-45" dirty="0">
                <a:latin typeface="Arial MT"/>
                <a:cs typeface="Arial MT"/>
              </a:rPr>
              <a:t> </a:t>
            </a:r>
            <a:r>
              <a:rPr sz="1600" dirty="0">
                <a:latin typeface="Arial MT"/>
                <a:cs typeface="Arial MT"/>
              </a:rPr>
              <a:t>in</a:t>
            </a:r>
            <a:r>
              <a:rPr sz="1600" spc="-45" dirty="0">
                <a:latin typeface="Arial MT"/>
                <a:cs typeface="Arial MT"/>
              </a:rPr>
              <a:t> </a:t>
            </a:r>
            <a:r>
              <a:rPr sz="1600" dirty="0">
                <a:latin typeface="Arial MT"/>
                <a:cs typeface="Arial MT"/>
              </a:rPr>
              <a:t>Tactical</a:t>
            </a:r>
            <a:r>
              <a:rPr sz="1600" spc="-50" dirty="0">
                <a:latin typeface="Arial MT"/>
                <a:cs typeface="Arial MT"/>
              </a:rPr>
              <a:t> </a:t>
            </a:r>
            <a:r>
              <a:rPr sz="1600" dirty="0">
                <a:latin typeface="Arial MT"/>
                <a:cs typeface="Arial MT"/>
              </a:rPr>
              <a:t>Field</a:t>
            </a:r>
            <a:r>
              <a:rPr sz="1600" spc="-50" dirty="0">
                <a:latin typeface="Arial MT"/>
                <a:cs typeface="Arial MT"/>
              </a:rPr>
              <a:t> </a:t>
            </a:r>
            <a:r>
              <a:rPr sz="1600" spc="-10" dirty="0">
                <a:latin typeface="Arial MT"/>
                <a:cs typeface="Arial MT"/>
              </a:rPr>
              <a:t>Care.</a:t>
            </a:r>
            <a:endParaRPr sz="1600">
              <a:latin typeface="Arial MT"/>
              <a:cs typeface="Arial MT"/>
            </a:endParaRPr>
          </a:p>
          <a:p>
            <a:pPr marL="601345" marR="242570" indent="-563880">
              <a:lnSpc>
                <a:spcPct val="100000"/>
              </a:lnSpc>
              <a:spcBef>
                <a:spcPts val="505"/>
              </a:spcBef>
            </a:pPr>
            <a:r>
              <a:rPr sz="2250" b="1" baseline="1851" dirty="0">
                <a:latin typeface="Arial"/>
                <a:cs typeface="Arial"/>
              </a:rPr>
              <a:t>20.11</a:t>
            </a:r>
            <a:r>
              <a:rPr sz="2250" b="1" spc="322" baseline="1851" dirty="0">
                <a:latin typeface="Arial"/>
                <a:cs typeface="Arial"/>
              </a:rPr>
              <a:t> </a:t>
            </a:r>
            <a:r>
              <a:rPr sz="1600" dirty="0">
                <a:latin typeface="Arial MT"/>
                <a:cs typeface="Arial MT"/>
              </a:rPr>
              <a:t>Identify</a:t>
            </a:r>
            <a:r>
              <a:rPr sz="1600" spc="-15" dirty="0">
                <a:latin typeface="Arial MT"/>
                <a:cs typeface="Arial MT"/>
              </a:rPr>
              <a:t> </a:t>
            </a:r>
            <a:r>
              <a:rPr sz="1600" dirty="0">
                <a:latin typeface="Arial MT"/>
                <a:cs typeface="Arial MT"/>
              </a:rPr>
              <a:t>any</a:t>
            </a:r>
            <a:r>
              <a:rPr sz="1600" spc="-25" dirty="0">
                <a:latin typeface="Arial MT"/>
                <a:cs typeface="Arial MT"/>
              </a:rPr>
              <a:t> </a:t>
            </a:r>
            <a:r>
              <a:rPr sz="1600" spc="-10" dirty="0">
                <a:latin typeface="Arial MT"/>
                <a:cs typeface="Arial MT"/>
              </a:rPr>
              <a:t>evidence-</a:t>
            </a:r>
            <a:r>
              <a:rPr sz="1600" dirty="0">
                <a:latin typeface="Arial MT"/>
                <a:cs typeface="Arial MT"/>
              </a:rPr>
              <a:t>based</a:t>
            </a:r>
            <a:r>
              <a:rPr sz="1600" spc="-45" dirty="0">
                <a:latin typeface="Arial MT"/>
                <a:cs typeface="Arial MT"/>
              </a:rPr>
              <a:t> </a:t>
            </a:r>
            <a:r>
              <a:rPr sz="1600" dirty="0">
                <a:latin typeface="Arial MT"/>
                <a:cs typeface="Arial MT"/>
              </a:rPr>
              <a:t>medicine,</a:t>
            </a:r>
            <a:r>
              <a:rPr sz="1600" spc="-35" dirty="0">
                <a:latin typeface="Arial MT"/>
                <a:cs typeface="Arial MT"/>
              </a:rPr>
              <a:t> </a:t>
            </a:r>
            <a:r>
              <a:rPr sz="1600" dirty="0">
                <a:latin typeface="Arial MT"/>
                <a:cs typeface="Arial MT"/>
              </a:rPr>
              <a:t>best</a:t>
            </a:r>
            <a:r>
              <a:rPr sz="1600" spc="-20" dirty="0">
                <a:latin typeface="Arial MT"/>
                <a:cs typeface="Arial MT"/>
              </a:rPr>
              <a:t> </a:t>
            </a:r>
            <a:r>
              <a:rPr sz="1600" dirty="0">
                <a:latin typeface="Arial MT"/>
                <a:cs typeface="Arial MT"/>
              </a:rPr>
              <a:t>practices,</a:t>
            </a:r>
            <a:r>
              <a:rPr sz="1600" spc="-30" dirty="0">
                <a:latin typeface="Arial MT"/>
                <a:cs typeface="Arial MT"/>
              </a:rPr>
              <a:t> </a:t>
            </a:r>
            <a:r>
              <a:rPr sz="1600" dirty="0">
                <a:latin typeface="Arial MT"/>
                <a:cs typeface="Arial MT"/>
              </a:rPr>
              <a:t>casualty</a:t>
            </a:r>
            <a:r>
              <a:rPr sz="1600" spc="-35" dirty="0">
                <a:latin typeface="Arial MT"/>
                <a:cs typeface="Arial MT"/>
              </a:rPr>
              <a:t> </a:t>
            </a:r>
            <a:r>
              <a:rPr sz="1600" dirty="0">
                <a:latin typeface="Arial MT"/>
                <a:cs typeface="Arial MT"/>
              </a:rPr>
              <a:t>data,</a:t>
            </a:r>
            <a:r>
              <a:rPr sz="1600" spc="-10" dirty="0">
                <a:latin typeface="Arial MT"/>
                <a:cs typeface="Arial MT"/>
              </a:rPr>
              <a:t> </a:t>
            </a:r>
            <a:r>
              <a:rPr sz="1600" dirty="0">
                <a:latin typeface="Arial MT"/>
                <a:cs typeface="Arial MT"/>
              </a:rPr>
              <a:t>and</a:t>
            </a:r>
            <a:r>
              <a:rPr sz="1600" spc="-30" dirty="0">
                <a:latin typeface="Arial MT"/>
                <a:cs typeface="Arial MT"/>
              </a:rPr>
              <a:t> </a:t>
            </a:r>
            <a:r>
              <a:rPr sz="1600" dirty="0">
                <a:latin typeface="Arial MT"/>
                <a:cs typeface="Arial MT"/>
              </a:rPr>
              <a:t>Subject</a:t>
            </a:r>
            <a:r>
              <a:rPr sz="1600" spc="-35" dirty="0">
                <a:latin typeface="Arial MT"/>
                <a:cs typeface="Arial MT"/>
              </a:rPr>
              <a:t> </a:t>
            </a:r>
            <a:r>
              <a:rPr sz="1600" dirty="0">
                <a:latin typeface="Arial MT"/>
                <a:cs typeface="Arial MT"/>
              </a:rPr>
              <a:t>Matter Expert</a:t>
            </a:r>
            <a:r>
              <a:rPr sz="1600" spc="-35" dirty="0">
                <a:latin typeface="Arial MT"/>
                <a:cs typeface="Arial MT"/>
              </a:rPr>
              <a:t> </a:t>
            </a:r>
            <a:r>
              <a:rPr sz="1600" dirty="0">
                <a:latin typeface="Arial MT"/>
                <a:cs typeface="Arial MT"/>
              </a:rPr>
              <a:t>consensus</a:t>
            </a:r>
            <a:r>
              <a:rPr sz="1600" spc="-35" dirty="0">
                <a:latin typeface="Arial MT"/>
                <a:cs typeface="Arial MT"/>
              </a:rPr>
              <a:t> </a:t>
            </a:r>
            <a:r>
              <a:rPr sz="1600" spc="-25" dirty="0">
                <a:latin typeface="Arial MT"/>
                <a:cs typeface="Arial MT"/>
              </a:rPr>
              <a:t>on </a:t>
            </a:r>
            <a:r>
              <a:rPr sz="1600" dirty="0">
                <a:latin typeface="Arial MT"/>
                <a:cs typeface="Arial MT"/>
              </a:rPr>
              <a:t>burn</a:t>
            </a:r>
            <a:r>
              <a:rPr sz="1600" spc="-30" dirty="0">
                <a:latin typeface="Arial MT"/>
                <a:cs typeface="Arial MT"/>
              </a:rPr>
              <a:t> </a:t>
            </a:r>
            <a:r>
              <a:rPr sz="1600" dirty="0">
                <a:latin typeface="Arial MT"/>
                <a:cs typeface="Arial MT"/>
              </a:rPr>
              <a:t>management</a:t>
            </a:r>
            <a:r>
              <a:rPr sz="1600" spc="-5" dirty="0">
                <a:latin typeface="Arial MT"/>
                <a:cs typeface="Arial MT"/>
              </a:rPr>
              <a:t> </a:t>
            </a:r>
            <a:r>
              <a:rPr sz="1600" dirty="0">
                <a:latin typeface="Arial MT"/>
                <a:cs typeface="Arial MT"/>
              </a:rPr>
              <a:t>techniques</a:t>
            </a:r>
            <a:r>
              <a:rPr sz="1600" spc="-30" dirty="0">
                <a:latin typeface="Arial MT"/>
                <a:cs typeface="Arial MT"/>
              </a:rPr>
              <a:t> </a:t>
            </a:r>
            <a:r>
              <a:rPr sz="1600" dirty="0">
                <a:latin typeface="Arial MT"/>
                <a:cs typeface="Arial MT"/>
              </a:rPr>
              <a:t>in</a:t>
            </a:r>
            <a:r>
              <a:rPr sz="1600" spc="-30" dirty="0">
                <a:latin typeface="Arial MT"/>
                <a:cs typeface="Arial MT"/>
              </a:rPr>
              <a:t> </a:t>
            </a:r>
            <a:r>
              <a:rPr sz="1600" dirty="0">
                <a:latin typeface="Arial MT"/>
                <a:cs typeface="Arial MT"/>
              </a:rPr>
              <a:t>Tactical</a:t>
            </a:r>
            <a:r>
              <a:rPr sz="1600" spc="-35" dirty="0">
                <a:latin typeface="Arial MT"/>
                <a:cs typeface="Arial MT"/>
              </a:rPr>
              <a:t> </a:t>
            </a:r>
            <a:r>
              <a:rPr sz="1600" dirty="0">
                <a:latin typeface="Arial MT"/>
                <a:cs typeface="Arial MT"/>
              </a:rPr>
              <a:t>Field</a:t>
            </a:r>
            <a:r>
              <a:rPr sz="1600" spc="-35" dirty="0">
                <a:latin typeface="Arial MT"/>
                <a:cs typeface="Arial MT"/>
              </a:rPr>
              <a:t> </a:t>
            </a:r>
            <a:r>
              <a:rPr sz="1600" spc="-10" dirty="0">
                <a:latin typeface="Arial MT"/>
                <a:cs typeface="Arial MT"/>
              </a:rPr>
              <a:t>Care.</a:t>
            </a:r>
            <a:endParaRPr sz="1600">
              <a:latin typeface="Arial MT"/>
              <a:cs typeface="Arial MT"/>
            </a:endParaRPr>
          </a:p>
        </p:txBody>
      </p:sp>
      <p:pic>
        <p:nvPicPr>
          <p:cNvPr id="36" name="Picture 35">
            <a:extLst>
              <a:ext uri="{FF2B5EF4-FFF2-40B4-BE49-F238E27FC236}">
                <a16:creationId xmlns:a16="http://schemas.microsoft.com/office/drawing/2014/main" id="{4F246918-A863-9EA9-4C6B-C2E240DDFF51}"/>
              </a:ext>
            </a:extLst>
          </p:cNvPr>
          <p:cNvPicPr>
            <a:picLocks noChangeAspect="1"/>
          </p:cNvPicPr>
          <p:nvPr/>
        </p:nvPicPr>
        <p:blipFill>
          <a:blip r:embed="rId14"/>
          <a:stretch>
            <a:fillRect/>
          </a:stretch>
        </p:blipFill>
        <p:spPr>
          <a:xfrm>
            <a:off x="486918" y="1072282"/>
            <a:ext cx="11347941" cy="498325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5019419" y="302050"/>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title"/>
          </p:nvPr>
        </p:nvSpPr>
        <p:spPr>
          <a:xfrm>
            <a:off x="2899981" y="988261"/>
            <a:ext cx="6391275" cy="695960"/>
          </a:xfrm>
          <a:prstGeom prst="rect">
            <a:avLst/>
          </a:prstGeom>
        </p:spPr>
        <p:txBody>
          <a:bodyPr vert="horz" wrap="square" lIns="0" tIns="12065" rIns="0" bIns="0" rtlCol="0">
            <a:spAutoFit/>
          </a:bodyPr>
          <a:lstStyle/>
          <a:p>
            <a:pPr marL="12700">
              <a:lnSpc>
                <a:spcPct val="100000"/>
              </a:lnSpc>
              <a:spcBef>
                <a:spcPts val="95"/>
              </a:spcBef>
            </a:pPr>
            <a:r>
              <a:rPr sz="4400" dirty="0">
                <a:solidFill>
                  <a:srgbClr val="F1F1F1"/>
                </a:solidFill>
              </a:rPr>
              <a:t>Three</a:t>
            </a:r>
            <a:r>
              <a:rPr sz="4400" spc="-100" dirty="0">
                <a:solidFill>
                  <a:srgbClr val="F1F1F1"/>
                </a:solidFill>
              </a:rPr>
              <a:t> </a:t>
            </a:r>
            <a:r>
              <a:rPr sz="4400" u="sng" dirty="0">
                <a:solidFill>
                  <a:srgbClr val="FFFFFF"/>
                </a:solidFill>
                <a:uFill>
                  <a:solidFill>
                    <a:srgbClr val="FFFFFF"/>
                  </a:solidFill>
                </a:uFill>
              </a:rPr>
              <a:t>PHASES</a:t>
            </a:r>
            <a:r>
              <a:rPr sz="4400" spc="-90" dirty="0">
                <a:solidFill>
                  <a:srgbClr val="FFFFFF"/>
                </a:solidFill>
              </a:rPr>
              <a:t> </a:t>
            </a:r>
            <a:r>
              <a:rPr sz="4400" dirty="0">
                <a:solidFill>
                  <a:srgbClr val="FFFFFF"/>
                </a:solidFill>
              </a:rPr>
              <a:t>of</a:t>
            </a:r>
            <a:r>
              <a:rPr sz="4400" spc="-105" dirty="0">
                <a:solidFill>
                  <a:srgbClr val="FFFFFF"/>
                </a:solidFill>
              </a:rPr>
              <a:t> </a:t>
            </a:r>
            <a:r>
              <a:rPr sz="4400" spc="-20" dirty="0">
                <a:solidFill>
                  <a:srgbClr val="FFFFFF"/>
                </a:solidFill>
              </a:rPr>
              <a:t>TCCC</a:t>
            </a:r>
            <a:endParaRPr sz="4400"/>
          </a:p>
        </p:txBody>
      </p:sp>
      <p:sp>
        <p:nvSpPr>
          <p:cNvPr id="6" name="object 6"/>
          <p:cNvSpPr txBox="1"/>
          <p:nvPr/>
        </p:nvSpPr>
        <p:spPr>
          <a:xfrm>
            <a:off x="5420860" y="5961571"/>
            <a:ext cx="17665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Arial"/>
                <a:cs typeface="Arial"/>
              </a:rPr>
              <a:t>YOU</a:t>
            </a:r>
            <a:r>
              <a:rPr sz="1800" b="1" spc="-20" dirty="0">
                <a:solidFill>
                  <a:srgbClr val="FFFFFF"/>
                </a:solidFill>
                <a:latin typeface="Arial"/>
                <a:cs typeface="Arial"/>
              </a:rPr>
              <a:t> </a:t>
            </a:r>
            <a:r>
              <a:rPr sz="1800" b="1" dirty="0">
                <a:solidFill>
                  <a:srgbClr val="FFFFFF"/>
                </a:solidFill>
                <a:latin typeface="Arial"/>
                <a:cs typeface="Arial"/>
              </a:rPr>
              <a:t>ARE</a:t>
            </a:r>
            <a:r>
              <a:rPr sz="1800" b="1" spc="-15" dirty="0">
                <a:solidFill>
                  <a:srgbClr val="FFFFFF"/>
                </a:solidFill>
                <a:latin typeface="Arial"/>
                <a:cs typeface="Arial"/>
              </a:rPr>
              <a:t> </a:t>
            </a:r>
            <a:r>
              <a:rPr sz="1800" b="1" spc="-20" dirty="0">
                <a:solidFill>
                  <a:srgbClr val="FFFFFF"/>
                </a:solidFill>
                <a:latin typeface="Arial"/>
                <a:cs typeface="Arial"/>
              </a:rPr>
              <a:t>HERE</a:t>
            </a:r>
            <a:endParaRPr sz="1800">
              <a:latin typeface="Arial"/>
              <a:cs typeface="Arial"/>
            </a:endParaRPr>
          </a:p>
        </p:txBody>
      </p:sp>
      <p:sp>
        <p:nvSpPr>
          <p:cNvPr id="7" name="object 7"/>
          <p:cNvSpPr/>
          <p:nvPr/>
        </p:nvSpPr>
        <p:spPr>
          <a:xfrm>
            <a:off x="6034278" y="5360670"/>
            <a:ext cx="549910" cy="474345"/>
          </a:xfrm>
          <a:custGeom>
            <a:avLst/>
            <a:gdLst/>
            <a:ahLst/>
            <a:cxnLst/>
            <a:rect l="l" t="t" r="r" b="b"/>
            <a:pathLst>
              <a:path w="549909" h="474345">
                <a:moveTo>
                  <a:pt x="274701" y="0"/>
                </a:moveTo>
                <a:lnTo>
                  <a:pt x="0" y="473963"/>
                </a:lnTo>
                <a:lnTo>
                  <a:pt x="549402" y="473963"/>
                </a:lnTo>
                <a:lnTo>
                  <a:pt x="274701" y="0"/>
                </a:lnTo>
                <a:close/>
              </a:path>
            </a:pathLst>
          </a:custGeom>
          <a:solidFill>
            <a:srgbClr val="FFFFFF"/>
          </a:solidFill>
        </p:spPr>
        <p:txBody>
          <a:bodyPr wrap="square" lIns="0" tIns="0" rIns="0" bIns="0" rtlCol="0"/>
          <a:lstStyle/>
          <a:p>
            <a:endParaRPr/>
          </a:p>
        </p:txBody>
      </p:sp>
      <p:sp>
        <p:nvSpPr>
          <p:cNvPr id="8" name="object 8"/>
          <p:cNvSpPr/>
          <p:nvPr/>
        </p:nvSpPr>
        <p:spPr>
          <a:xfrm>
            <a:off x="286511" y="2510789"/>
            <a:ext cx="666115" cy="665480"/>
          </a:xfrm>
          <a:custGeom>
            <a:avLst/>
            <a:gdLst/>
            <a:ahLst/>
            <a:cxnLst/>
            <a:rect l="l" t="t" r="r" b="b"/>
            <a:pathLst>
              <a:path w="666115" h="665480">
                <a:moveTo>
                  <a:pt x="332994" y="0"/>
                </a:moveTo>
                <a:lnTo>
                  <a:pt x="283786" y="3606"/>
                </a:lnTo>
                <a:lnTo>
                  <a:pt x="236820" y="14082"/>
                </a:lnTo>
                <a:lnTo>
                  <a:pt x="192611" y="30914"/>
                </a:lnTo>
                <a:lnTo>
                  <a:pt x="151674" y="53587"/>
                </a:lnTo>
                <a:lnTo>
                  <a:pt x="114524" y="81585"/>
                </a:lnTo>
                <a:lnTo>
                  <a:pt x="81677" y="114396"/>
                </a:lnTo>
                <a:lnTo>
                  <a:pt x="53647" y="151503"/>
                </a:lnTo>
                <a:lnTo>
                  <a:pt x="30949" y="192393"/>
                </a:lnTo>
                <a:lnTo>
                  <a:pt x="14098" y="236551"/>
                </a:lnTo>
                <a:lnTo>
                  <a:pt x="3610" y="283462"/>
                </a:lnTo>
                <a:lnTo>
                  <a:pt x="0" y="332613"/>
                </a:lnTo>
                <a:lnTo>
                  <a:pt x="3610" y="381763"/>
                </a:lnTo>
                <a:lnTo>
                  <a:pt x="14098" y="428674"/>
                </a:lnTo>
                <a:lnTo>
                  <a:pt x="30949" y="472832"/>
                </a:lnTo>
                <a:lnTo>
                  <a:pt x="53647" y="513722"/>
                </a:lnTo>
                <a:lnTo>
                  <a:pt x="81677" y="550829"/>
                </a:lnTo>
                <a:lnTo>
                  <a:pt x="114524" y="583640"/>
                </a:lnTo>
                <a:lnTo>
                  <a:pt x="151674" y="611638"/>
                </a:lnTo>
                <a:lnTo>
                  <a:pt x="192611" y="634311"/>
                </a:lnTo>
                <a:lnTo>
                  <a:pt x="236820" y="651143"/>
                </a:lnTo>
                <a:lnTo>
                  <a:pt x="283786" y="661619"/>
                </a:lnTo>
                <a:lnTo>
                  <a:pt x="332994" y="665226"/>
                </a:lnTo>
                <a:lnTo>
                  <a:pt x="382201" y="661619"/>
                </a:lnTo>
                <a:lnTo>
                  <a:pt x="429167" y="651143"/>
                </a:lnTo>
                <a:lnTo>
                  <a:pt x="473376" y="634311"/>
                </a:lnTo>
                <a:lnTo>
                  <a:pt x="514313" y="611638"/>
                </a:lnTo>
                <a:lnTo>
                  <a:pt x="551463" y="583640"/>
                </a:lnTo>
                <a:lnTo>
                  <a:pt x="584310" y="550829"/>
                </a:lnTo>
                <a:lnTo>
                  <a:pt x="612340" y="513722"/>
                </a:lnTo>
                <a:lnTo>
                  <a:pt x="635038" y="472832"/>
                </a:lnTo>
                <a:lnTo>
                  <a:pt x="651889" y="428674"/>
                </a:lnTo>
                <a:lnTo>
                  <a:pt x="662377" y="381763"/>
                </a:lnTo>
                <a:lnTo>
                  <a:pt x="665988" y="332613"/>
                </a:lnTo>
                <a:lnTo>
                  <a:pt x="662377" y="283462"/>
                </a:lnTo>
                <a:lnTo>
                  <a:pt x="651889" y="236551"/>
                </a:lnTo>
                <a:lnTo>
                  <a:pt x="635038" y="192393"/>
                </a:lnTo>
                <a:lnTo>
                  <a:pt x="612340" y="151503"/>
                </a:lnTo>
                <a:lnTo>
                  <a:pt x="584310" y="114396"/>
                </a:lnTo>
                <a:lnTo>
                  <a:pt x="551463" y="81585"/>
                </a:lnTo>
                <a:lnTo>
                  <a:pt x="514313" y="53587"/>
                </a:lnTo>
                <a:lnTo>
                  <a:pt x="473376" y="30914"/>
                </a:lnTo>
                <a:lnTo>
                  <a:pt x="429167" y="14082"/>
                </a:lnTo>
                <a:lnTo>
                  <a:pt x="382201" y="3606"/>
                </a:lnTo>
                <a:lnTo>
                  <a:pt x="332994" y="0"/>
                </a:lnTo>
                <a:close/>
              </a:path>
            </a:pathLst>
          </a:custGeom>
          <a:solidFill>
            <a:srgbClr val="898B8B"/>
          </a:solidFill>
        </p:spPr>
        <p:txBody>
          <a:bodyPr wrap="square" lIns="0" tIns="0" rIns="0" bIns="0" rtlCol="0"/>
          <a:lstStyle/>
          <a:p>
            <a:endParaRPr/>
          </a:p>
        </p:txBody>
      </p:sp>
      <p:sp>
        <p:nvSpPr>
          <p:cNvPr id="9" name="object 9"/>
          <p:cNvSpPr txBox="1"/>
          <p:nvPr/>
        </p:nvSpPr>
        <p:spPr>
          <a:xfrm>
            <a:off x="470937" y="2564587"/>
            <a:ext cx="296545" cy="513080"/>
          </a:xfrm>
          <a:prstGeom prst="rect">
            <a:avLst/>
          </a:prstGeom>
        </p:spPr>
        <p:txBody>
          <a:bodyPr vert="horz" wrap="square" lIns="0" tIns="12065" rIns="0" bIns="0" rtlCol="0">
            <a:spAutoFit/>
          </a:bodyPr>
          <a:lstStyle/>
          <a:p>
            <a:pPr marL="12700">
              <a:lnSpc>
                <a:spcPct val="100000"/>
              </a:lnSpc>
              <a:spcBef>
                <a:spcPts val="95"/>
              </a:spcBef>
            </a:pPr>
            <a:r>
              <a:rPr sz="3200" spc="-50" dirty="0">
                <a:solidFill>
                  <a:srgbClr val="2D3334"/>
                </a:solidFill>
                <a:latin typeface="Arial Black"/>
                <a:cs typeface="Arial Black"/>
              </a:rPr>
              <a:t>1</a:t>
            </a:r>
            <a:endParaRPr sz="3200">
              <a:latin typeface="Arial Black"/>
              <a:cs typeface="Arial Black"/>
            </a:endParaRPr>
          </a:p>
        </p:txBody>
      </p:sp>
      <p:sp>
        <p:nvSpPr>
          <p:cNvPr id="10" name="object 10"/>
          <p:cNvSpPr txBox="1"/>
          <p:nvPr/>
        </p:nvSpPr>
        <p:spPr>
          <a:xfrm>
            <a:off x="1203624" y="2437869"/>
            <a:ext cx="2734945" cy="1391285"/>
          </a:xfrm>
          <a:prstGeom prst="rect">
            <a:avLst/>
          </a:prstGeom>
        </p:spPr>
        <p:txBody>
          <a:bodyPr vert="horz" wrap="square" lIns="0" tIns="67310" rIns="0" bIns="0" rtlCol="0">
            <a:spAutoFit/>
          </a:bodyPr>
          <a:lstStyle/>
          <a:p>
            <a:pPr marL="12700" marR="5080">
              <a:lnSpc>
                <a:spcPts val="3460"/>
              </a:lnSpc>
              <a:spcBef>
                <a:spcPts val="530"/>
              </a:spcBef>
            </a:pPr>
            <a:r>
              <a:rPr sz="3200" b="1" dirty="0">
                <a:solidFill>
                  <a:srgbClr val="FFFFFF"/>
                </a:solidFill>
                <a:latin typeface="Arial"/>
                <a:cs typeface="Arial"/>
              </a:rPr>
              <a:t>CARE</a:t>
            </a:r>
            <a:r>
              <a:rPr sz="3200" b="1" spc="-90" dirty="0">
                <a:solidFill>
                  <a:srgbClr val="FFFFFF"/>
                </a:solidFill>
                <a:latin typeface="Arial"/>
                <a:cs typeface="Arial"/>
              </a:rPr>
              <a:t> </a:t>
            </a:r>
            <a:r>
              <a:rPr sz="3200" b="1" spc="-10" dirty="0">
                <a:solidFill>
                  <a:srgbClr val="FFFFFF"/>
                </a:solidFill>
                <a:latin typeface="Arial"/>
                <a:cs typeface="Arial"/>
              </a:rPr>
              <a:t>UNDER </a:t>
            </a:r>
            <a:r>
              <a:rPr sz="3200" b="1" dirty="0">
                <a:solidFill>
                  <a:srgbClr val="FFFFFF"/>
                </a:solidFill>
                <a:latin typeface="Arial"/>
                <a:cs typeface="Arial"/>
              </a:rPr>
              <a:t>FIRE</a:t>
            </a:r>
            <a:r>
              <a:rPr sz="3200" b="1" spc="-55" dirty="0">
                <a:solidFill>
                  <a:srgbClr val="FFFFFF"/>
                </a:solidFill>
                <a:latin typeface="Arial"/>
                <a:cs typeface="Arial"/>
              </a:rPr>
              <a:t> </a:t>
            </a:r>
            <a:r>
              <a:rPr sz="3200" b="1" spc="-10" dirty="0">
                <a:solidFill>
                  <a:srgbClr val="FFFFFF"/>
                </a:solidFill>
                <a:latin typeface="Arial"/>
                <a:cs typeface="Arial"/>
              </a:rPr>
              <a:t>(CUF)</a:t>
            </a:r>
            <a:endParaRPr sz="3200">
              <a:latin typeface="Arial"/>
              <a:cs typeface="Arial"/>
            </a:endParaRPr>
          </a:p>
          <a:p>
            <a:pPr marL="12700">
              <a:lnSpc>
                <a:spcPts val="3400"/>
              </a:lnSpc>
            </a:pPr>
            <a:r>
              <a:rPr sz="3200" b="1" dirty="0">
                <a:solidFill>
                  <a:srgbClr val="FFFFFF"/>
                </a:solidFill>
                <a:latin typeface="Arial"/>
                <a:cs typeface="Arial"/>
              </a:rPr>
              <a:t>/ </a:t>
            </a:r>
            <a:r>
              <a:rPr sz="3200" b="1" spc="-10" dirty="0">
                <a:solidFill>
                  <a:srgbClr val="FFFFFF"/>
                </a:solidFill>
                <a:latin typeface="Arial"/>
                <a:cs typeface="Arial"/>
              </a:rPr>
              <a:t>THREAT</a:t>
            </a:r>
            <a:endParaRPr sz="3200">
              <a:latin typeface="Arial"/>
              <a:cs typeface="Arial"/>
            </a:endParaRPr>
          </a:p>
        </p:txBody>
      </p:sp>
      <p:sp>
        <p:nvSpPr>
          <p:cNvPr id="11" name="object 11"/>
          <p:cNvSpPr/>
          <p:nvPr/>
        </p:nvSpPr>
        <p:spPr>
          <a:xfrm>
            <a:off x="5048250" y="4072890"/>
            <a:ext cx="2943225" cy="720090"/>
          </a:xfrm>
          <a:custGeom>
            <a:avLst/>
            <a:gdLst/>
            <a:ahLst/>
            <a:cxnLst/>
            <a:rect l="l" t="t" r="r" b="b"/>
            <a:pathLst>
              <a:path w="2943225" h="720089">
                <a:moveTo>
                  <a:pt x="2582799" y="0"/>
                </a:moveTo>
                <a:lnTo>
                  <a:pt x="360045" y="0"/>
                </a:ln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2582799" y="720089"/>
                </a:lnTo>
                <a:lnTo>
                  <a:pt x="2631654" y="716803"/>
                </a:lnTo>
                <a:lnTo>
                  <a:pt x="2678512" y="707228"/>
                </a:lnTo>
                <a:lnTo>
                  <a:pt x="2722943" y="691795"/>
                </a:lnTo>
                <a:lnTo>
                  <a:pt x="2764519" y="670932"/>
                </a:lnTo>
                <a:lnTo>
                  <a:pt x="2802810" y="645069"/>
                </a:lnTo>
                <a:lnTo>
                  <a:pt x="2837387" y="614633"/>
                </a:lnTo>
                <a:lnTo>
                  <a:pt x="2867823" y="580056"/>
                </a:lnTo>
                <a:lnTo>
                  <a:pt x="2893686" y="541765"/>
                </a:lnTo>
                <a:lnTo>
                  <a:pt x="2914549" y="500189"/>
                </a:lnTo>
                <a:lnTo>
                  <a:pt x="2929982" y="455758"/>
                </a:lnTo>
                <a:lnTo>
                  <a:pt x="2939557" y="408900"/>
                </a:lnTo>
                <a:lnTo>
                  <a:pt x="2942844" y="360044"/>
                </a:lnTo>
                <a:lnTo>
                  <a:pt x="2939557" y="311189"/>
                </a:lnTo>
                <a:lnTo>
                  <a:pt x="2929982" y="264331"/>
                </a:lnTo>
                <a:lnTo>
                  <a:pt x="2914549" y="219900"/>
                </a:lnTo>
                <a:lnTo>
                  <a:pt x="2893686" y="178324"/>
                </a:lnTo>
                <a:lnTo>
                  <a:pt x="2867823" y="140033"/>
                </a:lnTo>
                <a:lnTo>
                  <a:pt x="2837387" y="105456"/>
                </a:lnTo>
                <a:lnTo>
                  <a:pt x="2802810" y="75020"/>
                </a:lnTo>
                <a:lnTo>
                  <a:pt x="2764519" y="49157"/>
                </a:lnTo>
                <a:lnTo>
                  <a:pt x="2722943" y="28294"/>
                </a:lnTo>
                <a:lnTo>
                  <a:pt x="2678512" y="12861"/>
                </a:lnTo>
                <a:lnTo>
                  <a:pt x="2631654" y="3286"/>
                </a:lnTo>
                <a:lnTo>
                  <a:pt x="2582799" y="0"/>
                </a:lnTo>
                <a:close/>
              </a:path>
            </a:pathLst>
          </a:custGeom>
          <a:solidFill>
            <a:srgbClr val="FFC000"/>
          </a:solidFill>
        </p:spPr>
        <p:txBody>
          <a:bodyPr wrap="square" lIns="0" tIns="0" rIns="0" bIns="0" rtlCol="0"/>
          <a:lstStyle/>
          <a:p>
            <a:endParaRPr/>
          </a:p>
        </p:txBody>
      </p:sp>
      <p:sp>
        <p:nvSpPr>
          <p:cNvPr id="12" name="object 12"/>
          <p:cNvSpPr txBox="1"/>
          <p:nvPr/>
        </p:nvSpPr>
        <p:spPr>
          <a:xfrm>
            <a:off x="5127270" y="2457565"/>
            <a:ext cx="2506345" cy="2220595"/>
          </a:xfrm>
          <a:prstGeom prst="rect">
            <a:avLst/>
          </a:prstGeom>
        </p:spPr>
        <p:txBody>
          <a:bodyPr vert="horz" wrap="square" lIns="0" tIns="67310" rIns="0" bIns="0" rtlCol="0">
            <a:spAutoFit/>
          </a:bodyPr>
          <a:lstStyle/>
          <a:p>
            <a:pPr marL="12700" marR="48260">
              <a:lnSpc>
                <a:spcPts val="3460"/>
              </a:lnSpc>
              <a:spcBef>
                <a:spcPts val="530"/>
              </a:spcBef>
            </a:pPr>
            <a:r>
              <a:rPr sz="3200" b="1" spc="-10" dirty="0">
                <a:solidFill>
                  <a:srgbClr val="FFFFFF"/>
                </a:solidFill>
                <a:latin typeface="Arial"/>
                <a:cs typeface="Arial"/>
              </a:rPr>
              <a:t>TACTICAL </a:t>
            </a:r>
            <a:r>
              <a:rPr sz="3200" b="1" dirty="0">
                <a:solidFill>
                  <a:srgbClr val="FFFFFF"/>
                </a:solidFill>
                <a:latin typeface="Arial"/>
                <a:cs typeface="Arial"/>
              </a:rPr>
              <a:t>FIELD</a:t>
            </a:r>
            <a:r>
              <a:rPr sz="3200" b="1" spc="-65" dirty="0">
                <a:solidFill>
                  <a:srgbClr val="FFFFFF"/>
                </a:solidFill>
                <a:latin typeface="Arial"/>
                <a:cs typeface="Arial"/>
              </a:rPr>
              <a:t> </a:t>
            </a:r>
            <a:r>
              <a:rPr sz="3200" b="1" spc="-20" dirty="0">
                <a:solidFill>
                  <a:srgbClr val="FFFFFF"/>
                </a:solidFill>
                <a:latin typeface="Arial"/>
                <a:cs typeface="Arial"/>
              </a:rPr>
              <a:t>CARE </a:t>
            </a:r>
            <a:r>
              <a:rPr sz="3200" b="1" spc="-10" dirty="0">
                <a:solidFill>
                  <a:srgbClr val="FFFFFF"/>
                </a:solidFill>
                <a:latin typeface="Arial"/>
                <a:cs typeface="Arial"/>
              </a:rPr>
              <a:t>(TFC)</a:t>
            </a:r>
            <a:endParaRPr sz="3200">
              <a:latin typeface="Arial"/>
              <a:cs typeface="Arial"/>
            </a:endParaRPr>
          </a:p>
          <a:p>
            <a:pPr marL="354965" marR="5080" indent="-62865">
              <a:lnSpc>
                <a:spcPts val="1880"/>
              </a:lnSpc>
              <a:spcBef>
                <a:spcPts val="2770"/>
              </a:spcBef>
            </a:pPr>
            <a:r>
              <a:rPr sz="1600" b="1" dirty="0">
                <a:latin typeface="Arial"/>
                <a:cs typeface="Arial"/>
              </a:rPr>
              <a:t>WORK</a:t>
            </a:r>
            <a:r>
              <a:rPr sz="1600" b="1" spc="-30" dirty="0">
                <a:latin typeface="Arial"/>
                <a:cs typeface="Arial"/>
              </a:rPr>
              <a:t> </a:t>
            </a:r>
            <a:r>
              <a:rPr sz="1600" b="1" dirty="0">
                <a:latin typeface="Arial"/>
                <a:cs typeface="Arial"/>
              </a:rPr>
              <a:t>UNDER</a:t>
            </a:r>
            <a:r>
              <a:rPr sz="1600" b="1" spc="-30" dirty="0">
                <a:latin typeface="Arial"/>
                <a:cs typeface="Arial"/>
              </a:rPr>
              <a:t> </a:t>
            </a:r>
            <a:r>
              <a:rPr sz="1600" b="1" spc="-20" dirty="0">
                <a:latin typeface="Arial"/>
                <a:cs typeface="Arial"/>
              </a:rPr>
              <a:t>COVER </a:t>
            </a:r>
            <a:r>
              <a:rPr sz="1600" b="1" dirty="0">
                <a:latin typeface="Arial"/>
                <a:cs typeface="Arial"/>
              </a:rPr>
              <a:t>AND</a:t>
            </a:r>
            <a:r>
              <a:rPr sz="1600" b="1" spc="-10" dirty="0">
                <a:latin typeface="Arial"/>
                <a:cs typeface="Arial"/>
              </a:rPr>
              <a:t> CONCEALMENT</a:t>
            </a:r>
            <a:endParaRPr sz="1600">
              <a:latin typeface="Arial"/>
              <a:cs typeface="Arial"/>
            </a:endParaRPr>
          </a:p>
        </p:txBody>
      </p:sp>
      <p:sp>
        <p:nvSpPr>
          <p:cNvPr id="13" name="object 13"/>
          <p:cNvSpPr txBox="1"/>
          <p:nvPr/>
        </p:nvSpPr>
        <p:spPr>
          <a:xfrm>
            <a:off x="9041208" y="2437666"/>
            <a:ext cx="2712720" cy="1830070"/>
          </a:xfrm>
          <a:prstGeom prst="rect">
            <a:avLst/>
          </a:prstGeom>
        </p:spPr>
        <p:txBody>
          <a:bodyPr vert="horz" wrap="square" lIns="0" tIns="67310" rIns="0" bIns="0" rtlCol="0">
            <a:spAutoFit/>
          </a:bodyPr>
          <a:lstStyle/>
          <a:p>
            <a:pPr marL="12700" marR="5080">
              <a:lnSpc>
                <a:spcPts val="3460"/>
              </a:lnSpc>
              <a:spcBef>
                <a:spcPts val="530"/>
              </a:spcBef>
            </a:pPr>
            <a:r>
              <a:rPr sz="3200" b="1" spc="-10" dirty="0">
                <a:solidFill>
                  <a:srgbClr val="FFFFFF"/>
                </a:solidFill>
                <a:latin typeface="Arial"/>
                <a:cs typeface="Arial"/>
              </a:rPr>
              <a:t>TACTICAL EVACUATION </a:t>
            </a:r>
            <a:r>
              <a:rPr sz="3200" b="1" spc="-20" dirty="0">
                <a:solidFill>
                  <a:srgbClr val="FFFFFF"/>
                </a:solidFill>
                <a:latin typeface="Arial"/>
                <a:cs typeface="Arial"/>
              </a:rPr>
              <a:t>CARE </a:t>
            </a:r>
            <a:r>
              <a:rPr sz="3200" b="1" spc="-10" dirty="0">
                <a:solidFill>
                  <a:srgbClr val="FFFFFF"/>
                </a:solidFill>
                <a:latin typeface="Arial"/>
                <a:cs typeface="Arial"/>
              </a:rPr>
              <a:t>(TACEVAC)</a:t>
            </a:r>
            <a:endParaRPr sz="3200">
              <a:latin typeface="Arial"/>
              <a:cs typeface="Arial"/>
            </a:endParaRPr>
          </a:p>
        </p:txBody>
      </p:sp>
      <p:sp>
        <p:nvSpPr>
          <p:cNvPr id="14" name="object 14"/>
          <p:cNvSpPr/>
          <p:nvPr/>
        </p:nvSpPr>
        <p:spPr>
          <a:xfrm>
            <a:off x="1123950" y="4084320"/>
            <a:ext cx="2943860" cy="720090"/>
          </a:xfrm>
          <a:custGeom>
            <a:avLst/>
            <a:gdLst/>
            <a:ahLst/>
            <a:cxnLst/>
            <a:rect l="l" t="t" r="r" b="b"/>
            <a:pathLst>
              <a:path w="2943860" h="720089">
                <a:moveTo>
                  <a:pt x="2583561" y="0"/>
                </a:moveTo>
                <a:lnTo>
                  <a:pt x="360045" y="0"/>
                </a:ln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2583561" y="720089"/>
                </a:lnTo>
                <a:lnTo>
                  <a:pt x="2632416" y="716803"/>
                </a:lnTo>
                <a:lnTo>
                  <a:pt x="2679274" y="707228"/>
                </a:lnTo>
                <a:lnTo>
                  <a:pt x="2723705" y="691795"/>
                </a:lnTo>
                <a:lnTo>
                  <a:pt x="2765281" y="670932"/>
                </a:lnTo>
                <a:lnTo>
                  <a:pt x="2803572" y="645069"/>
                </a:lnTo>
                <a:lnTo>
                  <a:pt x="2838149" y="614633"/>
                </a:lnTo>
                <a:lnTo>
                  <a:pt x="2868585" y="580056"/>
                </a:lnTo>
                <a:lnTo>
                  <a:pt x="2894448" y="541765"/>
                </a:lnTo>
                <a:lnTo>
                  <a:pt x="2915311" y="500189"/>
                </a:lnTo>
                <a:lnTo>
                  <a:pt x="2930744" y="455758"/>
                </a:lnTo>
                <a:lnTo>
                  <a:pt x="2940319" y="408900"/>
                </a:lnTo>
                <a:lnTo>
                  <a:pt x="2943606" y="360044"/>
                </a:lnTo>
                <a:lnTo>
                  <a:pt x="2940319" y="311189"/>
                </a:lnTo>
                <a:lnTo>
                  <a:pt x="2930744" y="264331"/>
                </a:lnTo>
                <a:lnTo>
                  <a:pt x="2915311" y="219900"/>
                </a:lnTo>
                <a:lnTo>
                  <a:pt x="2894448" y="178324"/>
                </a:lnTo>
                <a:lnTo>
                  <a:pt x="2868585" y="140033"/>
                </a:lnTo>
                <a:lnTo>
                  <a:pt x="2838149" y="105456"/>
                </a:lnTo>
                <a:lnTo>
                  <a:pt x="2803572" y="75020"/>
                </a:lnTo>
                <a:lnTo>
                  <a:pt x="2765281" y="49157"/>
                </a:lnTo>
                <a:lnTo>
                  <a:pt x="2723705" y="28294"/>
                </a:lnTo>
                <a:lnTo>
                  <a:pt x="2679274" y="12861"/>
                </a:lnTo>
                <a:lnTo>
                  <a:pt x="2632416" y="3286"/>
                </a:lnTo>
                <a:lnTo>
                  <a:pt x="2583561" y="0"/>
                </a:lnTo>
                <a:close/>
              </a:path>
            </a:pathLst>
          </a:custGeom>
          <a:solidFill>
            <a:srgbClr val="D53944"/>
          </a:solidFill>
        </p:spPr>
        <p:txBody>
          <a:bodyPr wrap="square" lIns="0" tIns="0" rIns="0" bIns="0" rtlCol="0"/>
          <a:lstStyle/>
          <a:p>
            <a:endParaRPr/>
          </a:p>
        </p:txBody>
      </p:sp>
      <p:sp>
        <p:nvSpPr>
          <p:cNvPr id="15" name="object 15"/>
          <p:cNvSpPr txBox="1"/>
          <p:nvPr/>
        </p:nvSpPr>
        <p:spPr>
          <a:xfrm>
            <a:off x="1669557" y="4182042"/>
            <a:ext cx="1852930" cy="508000"/>
          </a:xfrm>
          <a:prstGeom prst="rect">
            <a:avLst/>
          </a:prstGeom>
        </p:spPr>
        <p:txBody>
          <a:bodyPr vert="horz" wrap="square" lIns="0" tIns="24765" rIns="0" bIns="0" rtlCol="0">
            <a:spAutoFit/>
          </a:bodyPr>
          <a:lstStyle/>
          <a:p>
            <a:pPr marL="12700" marR="5080" indent="230504">
              <a:lnSpc>
                <a:spcPts val="1880"/>
              </a:lnSpc>
              <a:spcBef>
                <a:spcPts val="195"/>
              </a:spcBef>
            </a:pPr>
            <a:r>
              <a:rPr sz="1600" b="1" dirty="0">
                <a:solidFill>
                  <a:srgbClr val="FFFFFF"/>
                </a:solidFill>
                <a:latin typeface="Arial"/>
                <a:cs typeface="Arial"/>
              </a:rPr>
              <a:t>RETURN</a:t>
            </a:r>
            <a:r>
              <a:rPr sz="1600" b="1" spc="-40" dirty="0">
                <a:solidFill>
                  <a:srgbClr val="FFFFFF"/>
                </a:solidFill>
                <a:latin typeface="Arial"/>
                <a:cs typeface="Arial"/>
              </a:rPr>
              <a:t> </a:t>
            </a:r>
            <a:r>
              <a:rPr sz="1600" b="1" spc="-20" dirty="0">
                <a:solidFill>
                  <a:srgbClr val="FFFFFF"/>
                </a:solidFill>
                <a:latin typeface="Arial"/>
                <a:cs typeface="Arial"/>
              </a:rPr>
              <a:t>FIRE </a:t>
            </a:r>
            <a:r>
              <a:rPr sz="1600" b="1" dirty="0">
                <a:solidFill>
                  <a:srgbClr val="FFFFFF"/>
                </a:solidFill>
                <a:latin typeface="Arial"/>
                <a:cs typeface="Arial"/>
              </a:rPr>
              <a:t>AND</a:t>
            </a:r>
            <a:r>
              <a:rPr sz="1600" b="1" spc="-20" dirty="0">
                <a:solidFill>
                  <a:srgbClr val="FFFFFF"/>
                </a:solidFill>
                <a:latin typeface="Arial"/>
                <a:cs typeface="Arial"/>
              </a:rPr>
              <a:t> </a:t>
            </a:r>
            <a:r>
              <a:rPr sz="1600" b="1" dirty="0">
                <a:solidFill>
                  <a:srgbClr val="FFFFFF"/>
                </a:solidFill>
                <a:latin typeface="Arial"/>
                <a:cs typeface="Arial"/>
              </a:rPr>
              <a:t>TAKE</a:t>
            </a:r>
            <a:r>
              <a:rPr sz="1600" b="1" spc="-15" dirty="0">
                <a:solidFill>
                  <a:srgbClr val="FFFFFF"/>
                </a:solidFill>
                <a:latin typeface="Arial"/>
                <a:cs typeface="Arial"/>
              </a:rPr>
              <a:t> </a:t>
            </a:r>
            <a:r>
              <a:rPr sz="1600" b="1" spc="-20" dirty="0">
                <a:solidFill>
                  <a:srgbClr val="FFFFFF"/>
                </a:solidFill>
                <a:latin typeface="Arial"/>
                <a:cs typeface="Arial"/>
              </a:rPr>
              <a:t>COVER</a:t>
            </a:r>
            <a:endParaRPr sz="1600">
              <a:latin typeface="Arial"/>
              <a:cs typeface="Arial"/>
            </a:endParaRPr>
          </a:p>
        </p:txBody>
      </p:sp>
      <p:sp>
        <p:nvSpPr>
          <p:cNvPr id="16" name="object 16"/>
          <p:cNvSpPr/>
          <p:nvPr/>
        </p:nvSpPr>
        <p:spPr>
          <a:xfrm>
            <a:off x="8971788" y="4511800"/>
            <a:ext cx="2943225" cy="1024255"/>
          </a:xfrm>
          <a:custGeom>
            <a:avLst/>
            <a:gdLst/>
            <a:ahLst/>
            <a:cxnLst/>
            <a:rect l="l" t="t" r="r" b="b"/>
            <a:pathLst>
              <a:path w="2943225" h="1024254">
                <a:moveTo>
                  <a:pt x="2579636" y="0"/>
                </a:moveTo>
                <a:lnTo>
                  <a:pt x="363207" y="0"/>
                </a:lnTo>
                <a:lnTo>
                  <a:pt x="313921" y="3315"/>
                </a:lnTo>
                <a:lnTo>
                  <a:pt x="266651" y="12973"/>
                </a:lnTo>
                <a:lnTo>
                  <a:pt x="221829" y="28542"/>
                </a:lnTo>
                <a:lnTo>
                  <a:pt x="179888" y="49587"/>
                </a:lnTo>
                <a:lnTo>
                  <a:pt x="141261" y="75677"/>
                </a:lnTo>
                <a:lnTo>
                  <a:pt x="106379" y="106379"/>
                </a:lnTo>
                <a:lnTo>
                  <a:pt x="75677" y="141261"/>
                </a:lnTo>
                <a:lnTo>
                  <a:pt x="49587" y="179888"/>
                </a:lnTo>
                <a:lnTo>
                  <a:pt x="28542" y="221829"/>
                </a:lnTo>
                <a:lnTo>
                  <a:pt x="12973" y="266651"/>
                </a:lnTo>
                <a:lnTo>
                  <a:pt x="3315" y="313921"/>
                </a:lnTo>
                <a:lnTo>
                  <a:pt x="0" y="363207"/>
                </a:lnTo>
                <a:lnTo>
                  <a:pt x="0" y="660920"/>
                </a:lnTo>
                <a:lnTo>
                  <a:pt x="3315" y="710206"/>
                </a:lnTo>
                <a:lnTo>
                  <a:pt x="12973" y="757476"/>
                </a:lnTo>
                <a:lnTo>
                  <a:pt x="28542" y="802298"/>
                </a:lnTo>
                <a:lnTo>
                  <a:pt x="49587" y="844239"/>
                </a:lnTo>
                <a:lnTo>
                  <a:pt x="75677" y="882866"/>
                </a:lnTo>
                <a:lnTo>
                  <a:pt x="106379" y="917748"/>
                </a:lnTo>
                <a:lnTo>
                  <a:pt x="141261" y="948450"/>
                </a:lnTo>
                <a:lnTo>
                  <a:pt x="179888" y="974540"/>
                </a:lnTo>
                <a:lnTo>
                  <a:pt x="221829" y="995585"/>
                </a:lnTo>
                <a:lnTo>
                  <a:pt x="266651" y="1011154"/>
                </a:lnTo>
                <a:lnTo>
                  <a:pt x="313921" y="1020812"/>
                </a:lnTo>
                <a:lnTo>
                  <a:pt x="363207" y="1024127"/>
                </a:lnTo>
                <a:lnTo>
                  <a:pt x="2579636" y="1024127"/>
                </a:lnTo>
                <a:lnTo>
                  <a:pt x="2628922" y="1020812"/>
                </a:lnTo>
                <a:lnTo>
                  <a:pt x="2676192" y="1011154"/>
                </a:lnTo>
                <a:lnTo>
                  <a:pt x="2721014" y="995585"/>
                </a:lnTo>
                <a:lnTo>
                  <a:pt x="2762955" y="974540"/>
                </a:lnTo>
                <a:lnTo>
                  <a:pt x="2801582" y="948450"/>
                </a:lnTo>
                <a:lnTo>
                  <a:pt x="2836464" y="917748"/>
                </a:lnTo>
                <a:lnTo>
                  <a:pt x="2867166" y="882866"/>
                </a:lnTo>
                <a:lnTo>
                  <a:pt x="2893256" y="844239"/>
                </a:lnTo>
                <a:lnTo>
                  <a:pt x="2914301" y="802298"/>
                </a:lnTo>
                <a:lnTo>
                  <a:pt x="2929870" y="757476"/>
                </a:lnTo>
                <a:lnTo>
                  <a:pt x="2939528" y="710206"/>
                </a:lnTo>
                <a:lnTo>
                  <a:pt x="2942844" y="660920"/>
                </a:lnTo>
                <a:lnTo>
                  <a:pt x="2942844" y="363207"/>
                </a:lnTo>
                <a:lnTo>
                  <a:pt x="2939528" y="313921"/>
                </a:lnTo>
                <a:lnTo>
                  <a:pt x="2929870" y="266651"/>
                </a:lnTo>
                <a:lnTo>
                  <a:pt x="2914301" y="221829"/>
                </a:lnTo>
                <a:lnTo>
                  <a:pt x="2893256" y="179888"/>
                </a:lnTo>
                <a:lnTo>
                  <a:pt x="2867166" y="141261"/>
                </a:lnTo>
                <a:lnTo>
                  <a:pt x="2836464" y="106379"/>
                </a:lnTo>
                <a:lnTo>
                  <a:pt x="2801582" y="75677"/>
                </a:lnTo>
                <a:lnTo>
                  <a:pt x="2762955" y="49587"/>
                </a:lnTo>
                <a:lnTo>
                  <a:pt x="2721014" y="28542"/>
                </a:lnTo>
                <a:lnTo>
                  <a:pt x="2676192" y="12973"/>
                </a:lnTo>
                <a:lnTo>
                  <a:pt x="2628922" y="3315"/>
                </a:lnTo>
                <a:lnTo>
                  <a:pt x="2579636" y="0"/>
                </a:lnTo>
                <a:close/>
              </a:path>
            </a:pathLst>
          </a:custGeom>
          <a:solidFill>
            <a:srgbClr val="FFC000"/>
          </a:solidFill>
        </p:spPr>
        <p:txBody>
          <a:bodyPr wrap="square" lIns="0" tIns="0" rIns="0" bIns="0" rtlCol="0"/>
          <a:lstStyle/>
          <a:p>
            <a:endParaRPr/>
          </a:p>
        </p:txBody>
      </p:sp>
      <p:sp>
        <p:nvSpPr>
          <p:cNvPr id="17" name="object 17"/>
          <p:cNvSpPr txBox="1"/>
          <p:nvPr/>
        </p:nvSpPr>
        <p:spPr>
          <a:xfrm>
            <a:off x="9100463" y="4663292"/>
            <a:ext cx="2685415" cy="711200"/>
          </a:xfrm>
          <a:prstGeom prst="rect">
            <a:avLst/>
          </a:prstGeom>
        </p:spPr>
        <p:txBody>
          <a:bodyPr vert="horz" wrap="square" lIns="0" tIns="12700" rIns="0" bIns="0" rtlCol="0">
            <a:spAutoFit/>
          </a:bodyPr>
          <a:lstStyle/>
          <a:p>
            <a:pPr marL="12065" marR="5080" algn="ctr">
              <a:lnSpc>
                <a:spcPct val="100000"/>
              </a:lnSpc>
              <a:spcBef>
                <a:spcPts val="100"/>
              </a:spcBef>
            </a:pPr>
            <a:r>
              <a:rPr sz="1500" b="1" dirty="0">
                <a:latin typeface="Arial"/>
                <a:cs typeface="Arial"/>
              </a:rPr>
              <a:t>MORE</a:t>
            </a:r>
            <a:r>
              <a:rPr sz="1500" b="1" spc="-40" dirty="0">
                <a:latin typeface="Arial"/>
                <a:cs typeface="Arial"/>
              </a:rPr>
              <a:t> </a:t>
            </a:r>
            <a:r>
              <a:rPr sz="1500" b="1" spc="-10" dirty="0">
                <a:latin typeface="Arial"/>
                <a:cs typeface="Arial"/>
              </a:rPr>
              <a:t>DELIBERATE </a:t>
            </a:r>
            <a:r>
              <a:rPr sz="1500" b="1" dirty="0">
                <a:latin typeface="Arial"/>
                <a:cs typeface="Arial"/>
              </a:rPr>
              <a:t>ASSESSMENT</a:t>
            </a:r>
            <a:r>
              <a:rPr sz="1500" b="1" spc="-50" dirty="0">
                <a:latin typeface="Arial"/>
                <a:cs typeface="Arial"/>
              </a:rPr>
              <a:t> </a:t>
            </a:r>
            <a:r>
              <a:rPr sz="1500" b="1" dirty="0">
                <a:latin typeface="Arial"/>
                <a:cs typeface="Arial"/>
              </a:rPr>
              <a:t>AND</a:t>
            </a:r>
            <a:r>
              <a:rPr sz="1500" b="1" spc="-35" dirty="0">
                <a:latin typeface="Arial"/>
                <a:cs typeface="Arial"/>
              </a:rPr>
              <a:t> </a:t>
            </a:r>
            <a:r>
              <a:rPr sz="1500" b="1" spc="-20" dirty="0">
                <a:latin typeface="Arial"/>
                <a:cs typeface="Arial"/>
              </a:rPr>
              <a:t>PRE- </a:t>
            </a:r>
            <a:r>
              <a:rPr sz="1500" b="1" dirty="0">
                <a:latin typeface="Arial"/>
                <a:cs typeface="Arial"/>
              </a:rPr>
              <a:t>EVACUATION</a:t>
            </a:r>
            <a:r>
              <a:rPr sz="1500" b="1" spc="-80" dirty="0">
                <a:latin typeface="Arial"/>
                <a:cs typeface="Arial"/>
              </a:rPr>
              <a:t> </a:t>
            </a:r>
            <a:r>
              <a:rPr sz="1500" b="1" spc="-10" dirty="0">
                <a:latin typeface="Arial"/>
                <a:cs typeface="Arial"/>
              </a:rPr>
              <a:t>PROCEDURES</a:t>
            </a:r>
            <a:endParaRPr sz="1500">
              <a:latin typeface="Arial"/>
              <a:cs typeface="Arial"/>
            </a:endParaRPr>
          </a:p>
        </p:txBody>
      </p:sp>
      <p:sp>
        <p:nvSpPr>
          <p:cNvPr id="18" name="object 18"/>
          <p:cNvSpPr txBox="1"/>
          <p:nvPr/>
        </p:nvSpPr>
        <p:spPr>
          <a:xfrm>
            <a:off x="9041208" y="5746129"/>
            <a:ext cx="2813685" cy="513715"/>
          </a:xfrm>
          <a:prstGeom prst="rect">
            <a:avLst/>
          </a:prstGeom>
        </p:spPr>
        <p:txBody>
          <a:bodyPr vert="horz" wrap="square" lIns="0" tIns="12700" rIns="0" bIns="0" rtlCol="0">
            <a:spAutoFit/>
          </a:bodyPr>
          <a:lstStyle/>
          <a:p>
            <a:pPr marL="12700" marR="5080">
              <a:lnSpc>
                <a:spcPct val="100000"/>
              </a:lnSpc>
              <a:spcBef>
                <a:spcPts val="100"/>
              </a:spcBef>
            </a:pPr>
            <a:r>
              <a:rPr sz="1600" b="1" dirty="0">
                <a:solidFill>
                  <a:srgbClr val="FFFFFF"/>
                </a:solidFill>
                <a:latin typeface="Arial"/>
                <a:cs typeface="Arial"/>
              </a:rPr>
              <a:t>NOTE:</a:t>
            </a:r>
            <a:r>
              <a:rPr sz="1600" b="1" spc="-25" dirty="0">
                <a:solidFill>
                  <a:srgbClr val="FFFFFF"/>
                </a:solidFill>
                <a:latin typeface="Arial"/>
                <a:cs typeface="Arial"/>
              </a:rPr>
              <a:t> </a:t>
            </a:r>
            <a:r>
              <a:rPr sz="1600" dirty="0">
                <a:solidFill>
                  <a:srgbClr val="FFFFFF"/>
                </a:solidFill>
                <a:latin typeface="Arial MT"/>
                <a:cs typeface="Arial MT"/>
              </a:rPr>
              <a:t>This</a:t>
            </a:r>
            <a:r>
              <a:rPr sz="1600" spc="-20" dirty="0">
                <a:solidFill>
                  <a:srgbClr val="FFFFFF"/>
                </a:solidFill>
                <a:latin typeface="Arial MT"/>
                <a:cs typeface="Arial MT"/>
              </a:rPr>
              <a:t> </a:t>
            </a:r>
            <a:r>
              <a:rPr sz="1600" dirty="0">
                <a:solidFill>
                  <a:srgbClr val="FFFFFF"/>
                </a:solidFill>
                <a:latin typeface="Arial MT"/>
                <a:cs typeface="Arial MT"/>
              </a:rPr>
              <a:t>is</a:t>
            </a:r>
            <a:r>
              <a:rPr sz="1600" spc="-10" dirty="0">
                <a:solidFill>
                  <a:srgbClr val="FFFFFF"/>
                </a:solidFill>
                <a:latin typeface="Arial MT"/>
                <a:cs typeface="Arial MT"/>
              </a:rPr>
              <a:t> </a:t>
            </a:r>
            <a:r>
              <a:rPr sz="1600" dirty="0">
                <a:solidFill>
                  <a:srgbClr val="FFFFFF"/>
                </a:solidFill>
                <a:latin typeface="Arial MT"/>
                <a:cs typeface="Arial MT"/>
              </a:rPr>
              <a:t>covered</a:t>
            </a:r>
            <a:r>
              <a:rPr sz="1600" spc="-20" dirty="0">
                <a:solidFill>
                  <a:srgbClr val="FFFFFF"/>
                </a:solidFill>
                <a:latin typeface="Arial MT"/>
                <a:cs typeface="Arial MT"/>
              </a:rPr>
              <a:t> </a:t>
            </a:r>
            <a:r>
              <a:rPr sz="1600" dirty="0">
                <a:solidFill>
                  <a:srgbClr val="FFFFFF"/>
                </a:solidFill>
                <a:latin typeface="Arial MT"/>
                <a:cs typeface="Arial MT"/>
              </a:rPr>
              <a:t>in</a:t>
            </a:r>
            <a:r>
              <a:rPr sz="1600" spc="-15" dirty="0">
                <a:solidFill>
                  <a:srgbClr val="FFFFFF"/>
                </a:solidFill>
                <a:latin typeface="Arial MT"/>
                <a:cs typeface="Arial MT"/>
              </a:rPr>
              <a:t> </a:t>
            </a:r>
            <a:r>
              <a:rPr sz="1600" spc="-20" dirty="0">
                <a:solidFill>
                  <a:srgbClr val="FFFFFF"/>
                </a:solidFill>
                <a:latin typeface="Arial MT"/>
                <a:cs typeface="Arial MT"/>
              </a:rPr>
              <a:t>more </a:t>
            </a:r>
            <a:r>
              <a:rPr sz="1600" dirty="0">
                <a:solidFill>
                  <a:srgbClr val="FFFFFF"/>
                </a:solidFill>
                <a:latin typeface="Arial MT"/>
                <a:cs typeface="Arial MT"/>
              </a:rPr>
              <a:t>advanced</a:t>
            </a:r>
            <a:r>
              <a:rPr sz="1600" spc="-25" dirty="0">
                <a:solidFill>
                  <a:srgbClr val="FFFFFF"/>
                </a:solidFill>
                <a:latin typeface="Arial MT"/>
                <a:cs typeface="Arial MT"/>
              </a:rPr>
              <a:t> </a:t>
            </a:r>
            <a:r>
              <a:rPr sz="1600" dirty="0">
                <a:solidFill>
                  <a:srgbClr val="FFFFFF"/>
                </a:solidFill>
                <a:latin typeface="Arial MT"/>
                <a:cs typeface="Arial MT"/>
              </a:rPr>
              <a:t>TCCC</a:t>
            </a:r>
            <a:r>
              <a:rPr sz="1600" spc="-25" dirty="0">
                <a:solidFill>
                  <a:srgbClr val="FFFFFF"/>
                </a:solidFill>
                <a:latin typeface="Arial MT"/>
                <a:cs typeface="Arial MT"/>
              </a:rPr>
              <a:t> </a:t>
            </a:r>
            <a:r>
              <a:rPr sz="1600" spc="-10" dirty="0">
                <a:solidFill>
                  <a:srgbClr val="FFFFFF"/>
                </a:solidFill>
                <a:latin typeface="Arial MT"/>
                <a:cs typeface="Arial MT"/>
              </a:rPr>
              <a:t>training!</a:t>
            </a:r>
            <a:endParaRPr sz="1600">
              <a:latin typeface="Arial MT"/>
              <a:cs typeface="Arial MT"/>
            </a:endParaRPr>
          </a:p>
        </p:txBody>
      </p:sp>
      <p:sp>
        <p:nvSpPr>
          <p:cNvPr id="19" name="object 19"/>
          <p:cNvSpPr/>
          <p:nvPr/>
        </p:nvSpPr>
        <p:spPr>
          <a:xfrm>
            <a:off x="4211573" y="2510789"/>
            <a:ext cx="665480" cy="665480"/>
          </a:xfrm>
          <a:custGeom>
            <a:avLst/>
            <a:gdLst/>
            <a:ahLst/>
            <a:cxnLst/>
            <a:rect l="l" t="t" r="r" b="b"/>
            <a:pathLst>
              <a:path w="665479" h="665480">
                <a:moveTo>
                  <a:pt x="332613" y="0"/>
                </a:moveTo>
                <a:lnTo>
                  <a:pt x="283462" y="3606"/>
                </a:lnTo>
                <a:lnTo>
                  <a:pt x="236551" y="14082"/>
                </a:lnTo>
                <a:lnTo>
                  <a:pt x="192393" y="30914"/>
                </a:lnTo>
                <a:lnTo>
                  <a:pt x="151503" y="53587"/>
                </a:lnTo>
                <a:lnTo>
                  <a:pt x="114396" y="81585"/>
                </a:lnTo>
                <a:lnTo>
                  <a:pt x="81585" y="114396"/>
                </a:lnTo>
                <a:lnTo>
                  <a:pt x="53587" y="151503"/>
                </a:lnTo>
                <a:lnTo>
                  <a:pt x="30914" y="192393"/>
                </a:lnTo>
                <a:lnTo>
                  <a:pt x="14082" y="236551"/>
                </a:lnTo>
                <a:lnTo>
                  <a:pt x="3606" y="283462"/>
                </a:lnTo>
                <a:lnTo>
                  <a:pt x="0" y="332613"/>
                </a:lnTo>
                <a:lnTo>
                  <a:pt x="3606" y="381763"/>
                </a:lnTo>
                <a:lnTo>
                  <a:pt x="14082" y="428674"/>
                </a:lnTo>
                <a:lnTo>
                  <a:pt x="30914" y="472832"/>
                </a:lnTo>
                <a:lnTo>
                  <a:pt x="53587" y="513722"/>
                </a:lnTo>
                <a:lnTo>
                  <a:pt x="81585" y="550829"/>
                </a:lnTo>
                <a:lnTo>
                  <a:pt x="114396" y="583640"/>
                </a:lnTo>
                <a:lnTo>
                  <a:pt x="151503" y="611638"/>
                </a:lnTo>
                <a:lnTo>
                  <a:pt x="192393" y="634311"/>
                </a:lnTo>
                <a:lnTo>
                  <a:pt x="236551" y="651143"/>
                </a:lnTo>
                <a:lnTo>
                  <a:pt x="283462" y="661619"/>
                </a:lnTo>
                <a:lnTo>
                  <a:pt x="332613" y="665226"/>
                </a:lnTo>
                <a:lnTo>
                  <a:pt x="381763" y="661619"/>
                </a:lnTo>
                <a:lnTo>
                  <a:pt x="428674" y="651143"/>
                </a:lnTo>
                <a:lnTo>
                  <a:pt x="472832" y="634311"/>
                </a:lnTo>
                <a:lnTo>
                  <a:pt x="513722" y="611638"/>
                </a:lnTo>
                <a:lnTo>
                  <a:pt x="550829" y="583640"/>
                </a:lnTo>
                <a:lnTo>
                  <a:pt x="583640" y="550829"/>
                </a:lnTo>
                <a:lnTo>
                  <a:pt x="611638" y="513722"/>
                </a:lnTo>
                <a:lnTo>
                  <a:pt x="634311" y="472832"/>
                </a:lnTo>
                <a:lnTo>
                  <a:pt x="651143" y="428674"/>
                </a:lnTo>
                <a:lnTo>
                  <a:pt x="661619" y="381763"/>
                </a:lnTo>
                <a:lnTo>
                  <a:pt x="665226" y="332613"/>
                </a:lnTo>
                <a:lnTo>
                  <a:pt x="661619" y="283462"/>
                </a:lnTo>
                <a:lnTo>
                  <a:pt x="651143" y="236551"/>
                </a:lnTo>
                <a:lnTo>
                  <a:pt x="634311" y="192393"/>
                </a:lnTo>
                <a:lnTo>
                  <a:pt x="611638" y="151503"/>
                </a:lnTo>
                <a:lnTo>
                  <a:pt x="583640" y="114396"/>
                </a:lnTo>
                <a:lnTo>
                  <a:pt x="550829" y="81585"/>
                </a:lnTo>
                <a:lnTo>
                  <a:pt x="513722" y="53587"/>
                </a:lnTo>
                <a:lnTo>
                  <a:pt x="472832" y="30914"/>
                </a:lnTo>
                <a:lnTo>
                  <a:pt x="428674" y="14082"/>
                </a:lnTo>
                <a:lnTo>
                  <a:pt x="381763" y="3606"/>
                </a:lnTo>
                <a:lnTo>
                  <a:pt x="332613" y="0"/>
                </a:lnTo>
                <a:close/>
              </a:path>
            </a:pathLst>
          </a:custGeom>
          <a:solidFill>
            <a:srgbClr val="898B8B"/>
          </a:solidFill>
        </p:spPr>
        <p:txBody>
          <a:bodyPr wrap="square" lIns="0" tIns="0" rIns="0" bIns="0" rtlCol="0"/>
          <a:lstStyle/>
          <a:p>
            <a:endParaRPr/>
          </a:p>
        </p:txBody>
      </p:sp>
      <p:sp>
        <p:nvSpPr>
          <p:cNvPr id="20" name="object 20"/>
          <p:cNvSpPr txBox="1"/>
          <p:nvPr/>
        </p:nvSpPr>
        <p:spPr>
          <a:xfrm>
            <a:off x="4395452" y="2564587"/>
            <a:ext cx="296545" cy="513080"/>
          </a:xfrm>
          <a:prstGeom prst="rect">
            <a:avLst/>
          </a:prstGeom>
        </p:spPr>
        <p:txBody>
          <a:bodyPr vert="horz" wrap="square" lIns="0" tIns="12065" rIns="0" bIns="0" rtlCol="0">
            <a:spAutoFit/>
          </a:bodyPr>
          <a:lstStyle/>
          <a:p>
            <a:pPr marL="12700">
              <a:lnSpc>
                <a:spcPct val="100000"/>
              </a:lnSpc>
              <a:spcBef>
                <a:spcPts val="95"/>
              </a:spcBef>
            </a:pPr>
            <a:r>
              <a:rPr sz="3200" spc="-50" dirty="0">
                <a:solidFill>
                  <a:srgbClr val="2D3334"/>
                </a:solidFill>
                <a:latin typeface="Arial Black"/>
                <a:cs typeface="Arial Black"/>
              </a:rPr>
              <a:t>2</a:t>
            </a:r>
            <a:endParaRPr sz="3200">
              <a:latin typeface="Arial Black"/>
              <a:cs typeface="Arial Black"/>
            </a:endParaRPr>
          </a:p>
        </p:txBody>
      </p:sp>
      <p:sp>
        <p:nvSpPr>
          <p:cNvPr id="21" name="object 21"/>
          <p:cNvSpPr/>
          <p:nvPr/>
        </p:nvSpPr>
        <p:spPr>
          <a:xfrm>
            <a:off x="8154923" y="2510789"/>
            <a:ext cx="665480" cy="665480"/>
          </a:xfrm>
          <a:custGeom>
            <a:avLst/>
            <a:gdLst/>
            <a:ahLst/>
            <a:cxnLst/>
            <a:rect l="l" t="t" r="r" b="b"/>
            <a:pathLst>
              <a:path w="665479" h="665480">
                <a:moveTo>
                  <a:pt x="332613" y="0"/>
                </a:moveTo>
                <a:lnTo>
                  <a:pt x="283462" y="3606"/>
                </a:lnTo>
                <a:lnTo>
                  <a:pt x="236551" y="14082"/>
                </a:lnTo>
                <a:lnTo>
                  <a:pt x="192393" y="30914"/>
                </a:lnTo>
                <a:lnTo>
                  <a:pt x="151503" y="53587"/>
                </a:lnTo>
                <a:lnTo>
                  <a:pt x="114396" y="81585"/>
                </a:lnTo>
                <a:lnTo>
                  <a:pt x="81585" y="114396"/>
                </a:lnTo>
                <a:lnTo>
                  <a:pt x="53587" y="151503"/>
                </a:lnTo>
                <a:lnTo>
                  <a:pt x="30914" y="192393"/>
                </a:lnTo>
                <a:lnTo>
                  <a:pt x="14082" y="236551"/>
                </a:lnTo>
                <a:lnTo>
                  <a:pt x="3606" y="283462"/>
                </a:lnTo>
                <a:lnTo>
                  <a:pt x="0" y="332613"/>
                </a:lnTo>
                <a:lnTo>
                  <a:pt x="3606" y="381763"/>
                </a:lnTo>
                <a:lnTo>
                  <a:pt x="14082" y="428674"/>
                </a:lnTo>
                <a:lnTo>
                  <a:pt x="30914" y="472832"/>
                </a:lnTo>
                <a:lnTo>
                  <a:pt x="53587" y="513722"/>
                </a:lnTo>
                <a:lnTo>
                  <a:pt x="81585" y="550829"/>
                </a:lnTo>
                <a:lnTo>
                  <a:pt x="114396" y="583640"/>
                </a:lnTo>
                <a:lnTo>
                  <a:pt x="151503" y="611638"/>
                </a:lnTo>
                <a:lnTo>
                  <a:pt x="192393" y="634311"/>
                </a:lnTo>
                <a:lnTo>
                  <a:pt x="236551" y="651143"/>
                </a:lnTo>
                <a:lnTo>
                  <a:pt x="283462" y="661619"/>
                </a:lnTo>
                <a:lnTo>
                  <a:pt x="332613" y="665226"/>
                </a:lnTo>
                <a:lnTo>
                  <a:pt x="381763" y="661619"/>
                </a:lnTo>
                <a:lnTo>
                  <a:pt x="428674" y="651143"/>
                </a:lnTo>
                <a:lnTo>
                  <a:pt x="472832" y="634311"/>
                </a:lnTo>
                <a:lnTo>
                  <a:pt x="513722" y="611638"/>
                </a:lnTo>
                <a:lnTo>
                  <a:pt x="550829" y="583640"/>
                </a:lnTo>
                <a:lnTo>
                  <a:pt x="583640" y="550829"/>
                </a:lnTo>
                <a:lnTo>
                  <a:pt x="611638" y="513722"/>
                </a:lnTo>
                <a:lnTo>
                  <a:pt x="634311" y="472832"/>
                </a:lnTo>
                <a:lnTo>
                  <a:pt x="651143" y="428674"/>
                </a:lnTo>
                <a:lnTo>
                  <a:pt x="661619" y="381763"/>
                </a:lnTo>
                <a:lnTo>
                  <a:pt x="665226" y="332613"/>
                </a:lnTo>
                <a:lnTo>
                  <a:pt x="661619" y="283462"/>
                </a:lnTo>
                <a:lnTo>
                  <a:pt x="651143" y="236551"/>
                </a:lnTo>
                <a:lnTo>
                  <a:pt x="634311" y="192393"/>
                </a:lnTo>
                <a:lnTo>
                  <a:pt x="611638" y="151503"/>
                </a:lnTo>
                <a:lnTo>
                  <a:pt x="583640" y="114396"/>
                </a:lnTo>
                <a:lnTo>
                  <a:pt x="550829" y="81585"/>
                </a:lnTo>
                <a:lnTo>
                  <a:pt x="513722" y="53587"/>
                </a:lnTo>
                <a:lnTo>
                  <a:pt x="472832" y="30914"/>
                </a:lnTo>
                <a:lnTo>
                  <a:pt x="428674" y="14082"/>
                </a:lnTo>
                <a:lnTo>
                  <a:pt x="381763" y="3606"/>
                </a:lnTo>
                <a:lnTo>
                  <a:pt x="332613" y="0"/>
                </a:lnTo>
                <a:close/>
              </a:path>
            </a:pathLst>
          </a:custGeom>
          <a:solidFill>
            <a:srgbClr val="898B8B"/>
          </a:solidFill>
        </p:spPr>
        <p:txBody>
          <a:bodyPr wrap="square" lIns="0" tIns="0" rIns="0" bIns="0" rtlCol="0"/>
          <a:lstStyle/>
          <a:p>
            <a:endParaRPr/>
          </a:p>
        </p:txBody>
      </p:sp>
      <p:sp>
        <p:nvSpPr>
          <p:cNvPr id="22" name="object 22"/>
          <p:cNvSpPr txBox="1"/>
          <p:nvPr/>
        </p:nvSpPr>
        <p:spPr>
          <a:xfrm>
            <a:off x="8339119" y="2564587"/>
            <a:ext cx="296545" cy="513080"/>
          </a:xfrm>
          <a:prstGeom prst="rect">
            <a:avLst/>
          </a:prstGeom>
        </p:spPr>
        <p:txBody>
          <a:bodyPr vert="horz" wrap="square" lIns="0" tIns="12065" rIns="0" bIns="0" rtlCol="0">
            <a:spAutoFit/>
          </a:bodyPr>
          <a:lstStyle/>
          <a:p>
            <a:pPr marL="12700">
              <a:lnSpc>
                <a:spcPct val="100000"/>
              </a:lnSpc>
              <a:spcBef>
                <a:spcPts val="95"/>
              </a:spcBef>
            </a:pPr>
            <a:r>
              <a:rPr sz="3200" spc="-50" dirty="0">
                <a:solidFill>
                  <a:srgbClr val="2D3334"/>
                </a:solidFill>
                <a:latin typeface="Arial Black"/>
                <a:cs typeface="Arial Black"/>
              </a:rPr>
              <a:t>3</a:t>
            </a:r>
            <a:endParaRPr sz="3200">
              <a:latin typeface="Arial Black"/>
              <a:cs typeface="Arial Black"/>
            </a:endParaRPr>
          </a:p>
        </p:txBody>
      </p:sp>
      <p:sp>
        <p:nvSpPr>
          <p:cNvPr id="23" name="object 23"/>
          <p:cNvSpPr/>
          <p:nvPr/>
        </p:nvSpPr>
        <p:spPr>
          <a:xfrm>
            <a:off x="7991093" y="2157983"/>
            <a:ext cx="4201160" cy="4316730"/>
          </a:xfrm>
          <a:custGeom>
            <a:avLst/>
            <a:gdLst/>
            <a:ahLst/>
            <a:cxnLst/>
            <a:rect l="l" t="t" r="r" b="b"/>
            <a:pathLst>
              <a:path w="4201159" h="4316730">
                <a:moveTo>
                  <a:pt x="4200906" y="0"/>
                </a:moveTo>
                <a:lnTo>
                  <a:pt x="0" y="0"/>
                </a:lnTo>
                <a:lnTo>
                  <a:pt x="0" y="4316730"/>
                </a:lnTo>
                <a:lnTo>
                  <a:pt x="4200906" y="4316730"/>
                </a:lnTo>
                <a:lnTo>
                  <a:pt x="4200906" y="0"/>
                </a:lnTo>
                <a:close/>
              </a:path>
            </a:pathLst>
          </a:custGeom>
          <a:solidFill>
            <a:srgbClr val="2D3334">
              <a:alpha val="49409"/>
            </a:srgbClr>
          </a:solidFill>
        </p:spPr>
        <p:txBody>
          <a:bodyPr wrap="square" lIns="0" tIns="0" rIns="0" bIns="0" rtlCol="0"/>
          <a:lstStyle/>
          <a:p>
            <a:endParaRPr/>
          </a:p>
        </p:txBody>
      </p:sp>
      <p:sp>
        <p:nvSpPr>
          <p:cNvPr id="24" name="object 24"/>
          <p:cNvSpPr/>
          <p:nvPr/>
        </p:nvSpPr>
        <p:spPr>
          <a:xfrm>
            <a:off x="66293" y="1861566"/>
            <a:ext cx="4011295" cy="3881120"/>
          </a:xfrm>
          <a:custGeom>
            <a:avLst/>
            <a:gdLst/>
            <a:ahLst/>
            <a:cxnLst/>
            <a:rect l="l" t="t" r="r" b="b"/>
            <a:pathLst>
              <a:path w="4011295" h="3881120">
                <a:moveTo>
                  <a:pt x="4011167" y="0"/>
                </a:moveTo>
                <a:lnTo>
                  <a:pt x="0" y="0"/>
                </a:lnTo>
                <a:lnTo>
                  <a:pt x="0" y="3880866"/>
                </a:lnTo>
                <a:lnTo>
                  <a:pt x="4011167" y="3880866"/>
                </a:lnTo>
                <a:lnTo>
                  <a:pt x="4011167" y="0"/>
                </a:lnTo>
                <a:close/>
              </a:path>
            </a:pathLst>
          </a:custGeom>
          <a:solidFill>
            <a:srgbClr val="2D3334">
              <a:alpha val="49409"/>
            </a:srgbClr>
          </a:solidFill>
        </p:spPr>
        <p:txBody>
          <a:bodyPr wrap="square" lIns="0" tIns="0" rIns="0" bIns="0" rtlCol="0"/>
          <a:lstStyle/>
          <a:p>
            <a:endParaRPr/>
          </a:p>
        </p:txBody>
      </p:sp>
      <p:sp>
        <p:nvSpPr>
          <p:cNvPr id="26" name="object 26"/>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27" name="object 27"/>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4</a:t>
            </a:fld>
            <a:endParaRPr spc="-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5019419" y="302050"/>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title"/>
          </p:nvPr>
        </p:nvSpPr>
        <p:spPr>
          <a:xfrm>
            <a:off x="4523041" y="943589"/>
            <a:ext cx="3226435"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rPr>
              <a:t>MARCH</a:t>
            </a:r>
            <a:r>
              <a:rPr spc="-150" dirty="0">
                <a:solidFill>
                  <a:srgbClr val="FFFFFF"/>
                </a:solidFill>
              </a:rPr>
              <a:t> </a:t>
            </a:r>
            <a:r>
              <a:rPr spc="-20" dirty="0">
                <a:solidFill>
                  <a:srgbClr val="FFFFFF"/>
                </a:solidFill>
              </a:rPr>
              <a:t>PAWS</a:t>
            </a:r>
          </a:p>
        </p:txBody>
      </p:sp>
      <p:sp>
        <p:nvSpPr>
          <p:cNvPr id="6" name="object 6"/>
          <p:cNvSpPr/>
          <p:nvPr/>
        </p:nvSpPr>
        <p:spPr>
          <a:xfrm>
            <a:off x="6191250" y="4037838"/>
            <a:ext cx="389890" cy="452120"/>
          </a:xfrm>
          <a:custGeom>
            <a:avLst/>
            <a:gdLst/>
            <a:ahLst/>
            <a:cxnLst/>
            <a:rect l="l" t="t" r="r" b="b"/>
            <a:pathLst>
              <a:path w="389890" h="452120">
                <a:moveTo>
                  <a:pt x="0" y="0"/>
                </a:moveTo>
                <a:lnTo>
                  <a:pt x="0" y="451866"/>
                </a:lnTo>
                <a:lnTo>
                  <a:pt x="389382" y="225933"/>
                </a:lnTo>
                <a:lnTo>
                  <a:pt x="0" y="0"/>
                </a:lnTo>
                <a:close/>
              </a:path>
            </a:pathLst>
          </a:custGeom>
          <a:solidFill>
            <a:srgbClr val="FFFFFF"/>
          </a:solidFill>
        </p:spPr>
        <p:txBody>
          <a:bodyPr wrap="square" lIns="0" tIns="0" rIns="0" bIns="0" rtlCol="0"/>
          <a:lstStyle/>
          <a:p>
            <a:endParaRPr/>
          </a:p>
        </p:txBody>
      </p:sp>
      <p:sp>
        <p:nvSpPr>
          <p:cNvPr id="7" name="object 7"/>
          <p:cNvSpPr/>
          <p:nvPr/>
        </p:nvSpPr>
        <p:spPr>
          <a:xfrm>
            <a:off x="795527" y="2935985"/>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8AB7CD"/>
          </a:solidFill>
        </p:spPr>
        <p:txBody>
          <a:bodyPr wrap="square" lIns="0" tIns="0" rIns="0" bIns="0" rtlCol="0"/>
          <a:lstStyle/>
          <a:p>
            <a:endParaRPr/>
          </a:p>
        </p:txBody>
      </p:sp>
      <p:sp>
        <p:nvSpPr>
          <p:cNvPr id="8" name="object 8"/>
          <p:cNvSpPr txBox="1"/>
          <p:nvPr/>
        </p:nvSpPr>
        <p:spPr>
          <a:xfrm>
            <a:off x="1755552" y="3108129"/>
            <a:ext cx="126238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AIRWAY</a:t>
            </a:r>
            <a:endParaRPr sz="2400">
              <a:latin typeface="Arial"/>
              <a:cs typeface="Arial"/>
            </a:endParaRPr>
          </a:p>
        </p:txBody>
      </p:sp>
      <p:sp>
        <p:nvSpPr>
          <p:cNvPr id="9" name="object 9"/>
          <p:cNvSpPr/>
          <p:nvPr/>
        </p:nvSpPr>
        <p:spPr>
          <a:xfrm>
            <a:off x="795527" y="3794759"/>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798667"/>
          </a:solidFill>
        </p:spPr>
        <p:txBody>
          <a:bodyPr wrap="square" lIns="0" tIns="0" rIns="0" bIns="0" rtlCol="0"/>
          <a:lstStyle/>
          <a:p>
            <a:endParaRPr/>
          </a:p>
        </p:txBody>
      </p:sp>
      <p:sp>
        <p:nvSpPr>
          <p:cNvPr id="10" name="object 10"/>
          <p:cNvSpPr txBox="1"/>
          <p:nvPr/>
        </p:nvSpPr>
        <p:spPr>
          <a:xfrm>
            <a:off x="1704191" y="3946424"/>
            <a:ext cx="3697604"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RESPIRATION</a:t>
            </a:r>
            <a:r>
              <a:rPr sz="2400" b="1" spc="-95" dirty="0">
                <a:solidFill>
                  <a:srgbClr val="FFFFFF"/>
                </a:solidFill>
                <a:latin typeface="Arial"/>
                <a:cs typeface="Arial"/>
              </a:rPr>
              <a:t> </a:t>
            </a:r>
            <a:r>
              <a:rPr sz="2400" i="1" spc="-10" dirty="0">
                <a:solidFill>
                  <a:srgbClr val="FFFFFF"/>
                </a:solidFill>
                <a:latin typeface="Arial"/>
                <a:cs typeface="Arial"/>
              </a:rPr>
              <a:t>(Breathing)</a:t>
            </a:r>
            <a:endParaRPr sz="2400">
              <a:latin typeface="Arial"/>
              <a:cs typeface="Arial"/>
            </a:endParaRPr>
          </a:p>
        </p:txBody>
      </p:sp>
      <p:sp>
        <p:nvSpPr>
          <p:cNvPr id="11" name="object 11"/>
          <p:cNvSpPr/>
          <p:nvPr/>
        </p:nvSpPr>
        <p:spPr>
          <a:xfrm>
            <a:off x="795527" y="4653534"/>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F16438"/>
          </a:solidFill>
        </p:spPr>
        <p:txBody>
          <a:bodyPr wrap="square" lIns="0" tIns="0" rIns="0" bIns="0" rtlCol="0"/>
          <a:lstStyle/>
          <a:p>
            <a:endParaRPr/>
          </a:p>
        </p:txBody>
      </p:sp>
      <p:sp>
        <p:nvSpPr>
          <p:cNvPr id="12" name="object 12"/>
          <p:cNvSpPr txBox="1"/>
          <p:nvPr/>
        </p:nvSpPr>
        <p:spPr>
          <a:xfrm>
            <a:off x="1712549" y="4828118"/>
            <a:ext cx="21247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CIRCULATION</a:t>
            </a:r>
            <a:endParaRPr sz="2400">
              <a:latin typeface="Arial"/>
              <a:cs typeface="Arial"/>
            </a:endParaRPr>
          </a:p>
        </p:txBody>
      </p:sp>
      <p:sp>
        <p:nvSpPr>
          <p:cNvPr id="13" name="object 13"/>
          <p:cNvSpPr/>
          <p:nvPr/>
        </p:nvSpPr>
        <p:spPr>
          <a:xfrm>
            <a:off x="810005" y="5512308"/>
            <a:ext cx="756285" cy="756285"/>
          </a:xfrm>
          <a:custGeom>
            <a:avLst/>
            <a:gdLst/>
            <a:ahLst/>
            <a:cxnLst/>
            <a:rect l="l" t="t" r="r" b="b"/>
            <a:pathLst>
              <a:path w="756285"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2"/>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2"/>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64666"/>
          </a:solidFill>
        </p:spPr>
        <p:txBody>
          <a:bodyPr wrap="square" lIns="0" tIns="0" rIns="0" bIns="0" rtlCol="0"/>
          <a:lstStyle/>
          <a:p>
            <a:endParaRPr/>
          </a:p>
        </p:txBody>
      </p:sp>
      <p:sp>
        <p:nvSpPr>
          <p:cNvPr id="14" name="object 14"/>
          <p:cNvSpPr txBox="1"/>
          <p:nvPr/>
        </p:nvSpPr>
        <p:spPr>
          <a:xfrm>
            <a:off x="1755552" y="5499628"/>
            <a:ext cx="2446655" cy="756920"/>
          </a:xfrm>
          <a:prstGeom prst="rect">
            <a:avLst/>
          </a:prstGeom>
        </p:spPr>
        <p:txBody>
          <a:bodyPr vert="horz" wrap="square" lIns="0" tIns="12700" rIns="0" bIns="0" rtlCol="0">
            <a:spAutoFit/>
          </a:bodyPr>
          <a:lstStyle/>
          <a:p>
            <a:pPr marL="12700" marR="5080">
              <a:lnSpc>
                <a:spcPct val="100000"/>
              </a:lnSpc>
              <a:spcBef>
                <a:spcPts val="100"/>
              </a:spcBef>
            </a:pPr>
            <a:r>
              <a:rPr sz="2400" b="1" dirty="0">
                <a:solidFill>
                  <a:srgbClr val="FFFFFF"/>
                </a:solidFill>
                <a:latin typeface="Arial"/>
                <a:cs typeface="Arial"/>
              </a:rPr>
              <a:t>HYPOTHERMIA</a:t>
            </a:r>
            <a:r>
              <a:rPr sz="2400" b="1" spc="-114" dirty="0">
                <a:solidFill>
                  <a:srgbClr val="FFFFFF"/>
                </a:solidFill>
                <a:latin typeface="Arial"/>
                <a:cs typeface="Arial"/>
              </a:rPr>
              <a:t> </a:t>
            </a:r>
            <a:r>
              <a:rPr sz="2400" b="1" spc="-50" dirty="0">
                <a:solidFill>
                  <a:srgbClr val="FFFFFF"/>
                </a:solidFill>
                <a:latin typeface="Arial"/>
                <a:cs typeface="Arial"/>
              </a:rPr>
              <a:t>/ </a:t>
            </a:r>
            <a:r>
              <a:rPr sz="2400" b="1" dirty="0">
                <a:solidFill>
                  <a:srgbClr val="FFFFFF"/>
                </a:solidFill>
                <a:latin typeface="Arial"/>
                <a:cs typeface="Arial"/>
              </a:rPr>
              <a:t>HEAD</a:t>
            </a:r>
            <a:r>
              <a:rPr sz="2400" b="1" spc="-85" dirty="0">
                <a:solidFill>
                  <a:srgbClr val="FFFFFF"/>
                </a:solidFill>
                <a:latin typeface="Arial"/>
                <a:cs typeface="Arial"/>
              </a:rPr>
              <a:t> </a:t>
            </a:r>
            <a:r>
              <a:rPr sz="2400" b="1" spc="-10" dirty="0">
                <a:solidFill>
                  <a:srgbClr val="FFFFFF"/>
                </a:solidFill>
                <a:latin typeface="Arial"/>
                <a:cs typeface="Arial"/>
              </a:rPr>
              <a:t>INJURIES</a:t>
            </a:r>
            <a:endParaRPr sz="2400">
              <a:latin typeface="Arial"/>
              <a:cs typeface="Arial"/>
            </a:endParaRPr>
          </a:p>
        </p:txBody>
      </p:sp>
      <p:sp>
        <p:nvSpPr>
          <p:cNvPr id="15" name="object 15"/>
          <p:cNvSpPr/>
          <p:nvPr/>
        </p:nvSpPr>
        <p:spPr>
          <a:xfrm>
            <a:off x="795527" y="2076450"/>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D53439"/>
          </a:solidFill>
        </p:spPr>
        <p:txBody>
          <a:bodyPr wrap="square" lIns="0" tIns="0" rIns="0" bIns="0" rtlCol="0"/>
          <a:lstStyle/>
          <a:p>
            <a:endParaRPr/>
          </a:p>
        </p:txBody>
      </p:sp>
      <p:sp>
        <p:nvSpPr>
          <p:cNvPr id="16" name="object 16"/>
          <p:cNvSpPr txBox="1"/>
          <p:nvPr/>
        </p:nvSpPr>
        <p:spPr>
          <a:xfrm>
            <a:off x="921130" y="1981200"/>
            <a:ext cx="505459" cy="4320540"/>
          </a:xfrm>
          <a:prstGeom prst="rect">
            <a:avLst/>
          </a:prstGeom>
        </p:spPr>
        <p:txBody>
          <a:bodyPr vert="horz" wrap="square" lIns="0" tIns="12700" rIns="0" bIns="0" rtlCol="0">
            <a:spAutoFit/>
          </a:bodyPr>
          <a:lstStyle/>
          <a:p>
            <a:pPr marL="54610" marR="5080" indent="-42545" algn="just">
              <a:lnSpc>
                <a:spcPct val="140900"/>
              </a:lnSpc>
              <a:spcBef>
                <a:spcPts val="100"/>
              </a:spcBef>
            </a:pPr>
            <a:r>
              <a:rPr sz="4000" spc="-50" dirty="0">
                <a:solidFill>
                  <a:srgbClr val="FFFFFF"/>
                </a:solidFill>
                <a:latin typeface="Arial Black"/>
                <a:cs typeface="Arial Black"/>
              </a:rPr>
              <a:t>M A R C H</a:t>
            </a:r>
            <a:endParaRPr sz="4000" dirty="0">
              <a:latin typeface="Arial Black"/>
              <a:cs typeface="Arial Black"/>
            </a:endParaRPr>
          </a:p>
        </p:txBody>
      </p:sp>
      <p:sp>
        <p:nvSpPr>
          <p:cNvPr id="17" name="object 17"/>
          <p:cNvSpPr/>
          <p:nvPr/>
        </p:nvSpPr>
        <p:spPr>
          <a:xfrm>
            <a:off x="6714743" y="2977133"/>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1"/>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18" name="object 18"/>
          <p:cNvSpPr/>
          <p:nvPr/>
        </p:nvSpPr>
        <p:spPr>
          <a:xfrm>
            <a:off x="6714743" y="3862578"/>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2"/>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2"/>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19" name="object 19"/>
          <p:cNvSpPr txBox="1"/>
          <p:nvPr/>
        </p:nvSpPr>
        <p:spPr>
          <a:xfrm>
            <a:off x="6825167" y="3894196"/>
            <a:ext cx="534035" cy="635635"/>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W</a:t>
            </a:r>
            <a:endParaRPr sz="4000">
              <a:latin typeface="Arial Black"/>
              <a:cs typeface="Arial Black"/>
            </a:endParaRPr>
          </a:p>
        </p:txBody>
      </p:sp>
      <p:sp>
        <p:nvSpPr>
          <p:cNvPr id="20" name="object 20"/>
          <p:cNvSpPr/>
          <p:nvPr/>
        </p:nvSpPr>
        <p:spPr>
          <a:xfrm>
            <a:off x="6714743" y="4748021"/>
            <a:ext cx="756285" cy="756920"/>
          </a:xfrm>
          <a:custGeom>
            <a:avLst/>
            <a:gdLst/>
            <a:ahLst/>
            <a:cxnLst/>
            <a:rect l="l" t="t" r="r" b="b"/>
            <a:pathLst>
              <a:path w="756284" h="756920">
                <a:moveTo>
                  <a:pt x="377952" y="0"/>
                </a:moveTo>
                <a:lnTo>
                  <a:pt x="330542" y="2947"/>
                </a:lnTo>
                <a:lnTo>
                  <a:pt x="284890" y="11554"/>
                </a:lnTo>
                <a:lnTo>
                  <a:pt x="241349" y="25465"/>
                </a:lnTo>
                <a:lnTo>
                  <a:pt x="200274" y="44326"/>
                </a:lnTo>
                <a:lnTo>
                  <a:pt x="162019" y="67783"/>
                </a:lnTo>
                <a:lnTo>
                  <a:pt x="126939" y="95480"/>
                </a:lnTo>
                <a:lnTo>
                  <a:pt x="95386" y="127064"/>
                </a:lnTo>
                <a:lnTo>
                  <a:pt x="67716" y="162180"/>
                </a:lnTo>
                <a:lnTo>
                  <a:pt x="44282" y="200474"/>
                </a:lnTo>
                <a:lnTo>
                  <a:pt x="25440" y="241590"/>
                </a:lnTo>
                <a:lnTo>
                  <a:pt x="11542" y="285175"/>
                </a:lnTo>
                <a:lnTo>
                  <a:pt x="2944" y="330874"/>
                </a:lnTo>
                <a:lnTo>
                  <a:pt x="0" y="378332"/>
                </a:lnTo>
                <a:lnTo>
                  <a:pt x="2944" y="425791"/>
                </a:lnTo>
                <a:lnTo>
                  <a:pt x="11542" y="471490"/>
                </a:lnTo>
                <a:lnTo>
                  <a:pt x="25440" y="515075"/>
                </a:lnTo>
                <a:lnTo>
                  <a:pt x="44282" y="556191"/>
                </a:lnTo>
                <a:lnTo>
                  <a:pt x="67716" y="594485"/>
                </a:lnTo>
                <a:lnTo>
                  <a:pt x="95386" y="629601"/>
                </a:lnTo>
                <a:lnTo>
                  <a:pt x="126939" y="661185"/>
                </a:lnTo>
                <a:lnTo>
                  <a:pt x="162019" y="688882"/>
                </a:lnTo>
                <a:lnTo>
                  <a:pt x="200274" y="712339"/>
                </a:lnTo>
                <a:lnTo>
                  <a:pt x="241349" y="731200"/>
                </a:lnTo>
                <a:lnTo>
                  <a:pt x="284890" y="745111"/>
                </a:lnTo>
                <a:lnTo>
                  <a:pt x="330542" y="753718"/>
                </a:lnTo>
                <a:lnTo>
                  <a:pt x="377952" y="756665"/>
                </a:lnTo>
                <a:lnTo>
                  <a:pt x="425361" y="753718"/>
                </a:lnTo>
                <a:lnTo>
                  <a:pt x="471013" y="745111"/>
                </a:lnTo>
                <a:lnTo>
                  <a:pt x="514554" y="731200"/>
                </a:lnTo>
                <a:lnTo>
                  <a:pt x="555629" y="712339"/>
                </a:lnTo>
                <a:lnTo>
                  <a:pt x="593884" y="688882"/>
                </a:lnTo>
                <a:lnTo>
                  <a:pt x="628964" y="661185"/>
                </a:lnTo>
                <a:lnTo>
                  <a:pt x="660517" y="629601"/>
                </a:lnTo>
                <a:lnTo>
                  <a:pt x="688187" y="594485"/>
                </a:lnTo>
                <a:lnTo>
                  <a:pt x="711621" y="556191"/>
                </a:lnTo>
                <a:lnTo>
                  <a:pt x="730463" y="515075"/>
                </a:lnTo>
                <a:lnTo>
                  <a:pt x="744361" y="471490"/>
                </a:lnTo>
                <a:lnTo>
                  <a:pt x="752959" y="425791"/>
                </a:lnTo>
                <a:lnTo>
                  <a:pt x="755904" y="378332"/>
                </a:lnTo>
                <a:lnTo>
                  <a:pt x="752959" y="330874"/>
                </a:lnTo>
                <a:lnTo>
                  <a:pt x="744361" y="285175"/>
                </a:lnTo>
                <a:lnTo>
                  <a:pt x="730463" y="241590"/>
                </a:lnTo>
                <a:lnTo>
                  <a:pt x="711621" y="200474"/>
                </a:lnTo>
                <a:lnTo>
                  <a:pt x="688187" y="162180"/>
                </a:lnTo>
                <a:lnTo>
                  <a:pt x="660517" y="127064"/>
                </a:lnTo>
                <a:lnTo>
                  <a:pt x="628964" y="95480"/>
                </a:lnTo>
                <a:lnTo>
                  <a:pt x="593884" y="67783"/>
                </a:lnTo>
                <a:lnTo>
                  <a:pt x="555629" y="44326"/>
                </a:lnTo>
                <a:lnTo>
                  <a:pt x="514554" y="25465"/>
                </a:lnTo>
                <a:lnTo>
                  <a:pt x="471013" y="11554"/>
                </a:lnTo>
                <a:lnTo>
                  <a:pt x="425361" y="2947"/>
                </a:lnTo>
                <a:lnTo>
                  <a:pt x="377952" y="0"/>
                </a:lnTo>
                <a:close/>
              </a:path>
            </a:pathLst>
          </a:custGeom>
          <a:solidFill>
            <a:srgbClr val="7E7E7E"/>
          </a:solidFill>
        </p:spPr>
        <p:txBody>
          <a:bodyPr wrap="square" lIns="0" tIns="0" rIns="0" bIns="0" rtlCol="0"/>
          <a:lstStyle/>
          <a:p>
            <a:endParaRPr/>
          </a:p>
        </p:txBody>
      </p:sp>
      <p:sp>
        <p:nvSpPr>
          <p:cNvPr id="21" name="object 21"/>
          <p:cNvSpPr txBox="1"/>
          <p:nvPr/>
        </p:nvSpPr>
        <p:spPr>
          <a:xfrm>
            <a:off x="6896065" y="4779898"/>
            <a:ext cx="393065" cy="635635"/>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S</a:t>
            </a:r>
            <a:endParaRPr sz="4000">
              <a:latin typeface="Arial Black"/>
              <a:cs typeface="Arial Black"/>
            </a:endParaRPr>
          </a:p>
        </p:txBody>
      </p:sp>
      <p:sp>
        <p:nvSpPr>
          <p:cNvPr id="22" name="object 22"/>
          <p:cNvSpPr/>
          <p:nvPr/>
        </p:nvSpPr>
        <p:spPr>
          <a:xfrm>
            <a:off x="6714743" y="2109977"/>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1"/>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23" name="object 23"/>
          <p:cNvSpPr txBox="1"/>
          <p:nvPr/>
        </p:nvSpPr>
        <p:spPr>
          <a:xfrm>
            <a:off x="6881586" y="1884136"/>
            <a:ext cx="421005" cy="1760220"/>
          </a:xfrm>
          <a:prstGeom prst="rect">
            <a:avLst/>
          </a:prstGeom>
        </p:spPr>
        <p:txBody>
          <a:bodyPr vert="horz" wrap="square" lIns="0" tIns="12700" rIns="0" bIns="0" rtlCol="0">
            <a:spAutoFit/>
          </a:bodyPr>
          <a:lstStyle/>
          <a:p>
            <a:pPr marL="12700" marR="5080" indent="13970">
              <a:lnSpc>
                <a:spcPct val="142200"/>
              </a:lnSpc>
              <a:spcBef>
                <a:spcPts val="100"/>
              </a:spcBef>
            </a:pPr>
            <a:r>
              <a:rPr sz="4000" spc="-50" dirty="0">
                <a:solidFill>
                  <a:srgbClr val="FFFFFF"/>
                </a:solidFill>
                <a:latin typeface="Arial Black"/>
                <a:cs typeface="Arial Black"/>
              </a:rPr>
              <a:t>P A</a:t>
            </a:r>
            <a:endParaRPr sz="4000">
              <a:latin typeface="Arial Black"/>
              <a:cs typeface="Arial Black"/>
            </a:endParaRPr>
          </a:p>
        </p:txBody>
      </p:sp>
      <p:sp>
        <p:nvSpPr>
          <p:cNvPr id="24" name="object 24"/>
          <p:cNvSpPr txBox="1"/>
          <p:nvPr/>
        </p:nvSpPr>
        <p:spPr>
          <a:xfrm>
            <a:off x="878561" y="1523867"/>
            <a:ext cx="2988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LIFE-THREATENING</a:t>
            </a:r>
            <a:endParaRPr sz="2400">
              <a:latin typeface="Arial"/>
              <a:cs typeface="Arial"/>
            </a:endParaRPr>
          </a:p>
        </p:txBody>
      </p:sp>
      <p:sp>
        <p:nvSpPr>
          <p:cNvPr id="25" name="object 25"/>
          <p:cNvSpPr/>
          <p:nvPr/>
        </p:nvSpPr>
        <p:spPr>
          <a:xfrm>
            <a:off x="6023609" y="1652777"/>
            <a:ext cx="0" cy="4770755"/>
          </a:xfrm>
          <a:custGeom>
            <a:avLst/>
            <a:gdLst/>
            <a:ahLst/>
            <a:cxnLst/>
            <a:rect l="l" t="t" r="r" b="b"/>
            <a:pathLst>
              <a:path h="4770755">
                <a:moveTo>
                  <a:pt x="0" y="0"/>
                </a:moveTo>
                <a:lnTo>
                  <a:pt x="0" y="4770285"/>
                </a:lnTo>
              </a:path>
            </a:pathLst>
          </a:custGeom>
          <a:ln w="38100">
            <a:solidFill>
              <a:srgbClr val="888888"/>
            </a:solidFill>
            <a:prstDash val="dot"/>
          </a:ln>
        </p:spPr>
        <p:txBody>
          <a:bodyPr wrap="square" lIns="0" tIns="0" rIns="0" bIns="0" rtlCol="0"/>
          <a:lstStyle/>
          <a:p>
            <a:endParaRPr/>
          </a:p>
        </p:txBody>
      </p:sp>
      <p:sp>
        <p:nvSpPr>
          <p:cNvPr id="26" name="object 26"/>
          <p:cNvSpPr/>
          <p:nvPr/>
        </p:nvSpPr>
        <p:spPr>
          <a:xfrm>
            <a:off x="3457955" y="2668523"/>
            <a:ext cx="1390650" cy="346075"/>
          </a:xfrm>
          <a:custGeom>
            <a:avLst/>
            <a:gdLst/>
            <a:ahLst/>
            <a:cxnLst/>
            <a:rect l="l" t="t" r="r" b="b"/>
            <a:pathLst>
              <a:path w="1390650" h="346075">
                <a:moveTo>
                  <a:pt x="1217676" y="0"/>
                </a:moveTo>
                <a:lnTo>
                  <a:pt x="172974" y="0"/>
                </a:lnTo>
                <a:lnTo>
                  <a:pt x="126991" y="6178"/>
                </a:lnTo>
                <a:lnTo>
                  <a:pt x="85671" y="23616"/>
                </a:lnTo>
                <a:lnTo>
                  <a:pt x="50663" y="50663"/>
                </a:lnTo>
                <a:lnTo>
                  <a:pt x="23616" y="85671"/>
                </a:lnTo>
                <a:lnTo>
                  <a:pt x="6178" y="126991"/>
                </a:lnTo>
                <a:lnTo>
                  <a:pt x="0" y="172974"/>
                </a:lnTo>
                <a:lnTo>
                  <a:pt x="6178" y="218956"/>
                </a:lnTo>
                <a:lnTo>
                  <a:pt x="23616" y="260276"/>
                </a:lnTo>
                <a:lnTo>
                  <a:pt x="50663" y="295284"/>
                </a:lnTo>
                <a:lnTo>
                  <a:pt x="85671" y="322331"/>
                </a:lnTo>
                <a:lnTo>
                  <a:pt x="126991" y="339769"/>
                </a:lnTo>
                <a:lnTo>
                  <a:pt x="172974" y="345948"/>
                </a:lnTo>
                <a:lnTo>
                  <a:pt x="1217676" y="345948"/>
                </a:lnTo>
                <a:lnTo>
                  <a:pt x="1263658" y="339769"/>
                </a:lnTo>
                <a:lnTo>
                  <a:pt x="1304978" y="322331"/>
                </a:lnTo>
                <a:lnTo>
                  <a:pt x="1339986" y="295284"/>
                </a:lnTo>
                <a:lnTo>
                  <a:pt x="1367033" y="260276"/>
                </a:lnTo>
                <a:lnTo>
                  <a:pt x="1384471" y="218956"/>
                </a:lnTo>
                <a:lnTo>
                  <a:pt x="1390650" y="172974"/>
                </a:lnTo>
                <a:lnTo>
                  <a:pt x="1384471" y="126991"/>
                </a:lnTo>
                <a:lnTo>
                  <a:pt x="1367033" y="85671"/>
                </a:lnTo>
                <a:lnTo>
                  <a:pt x="1339986" y="50663"/>
                </a:lnTo>
                <a:lnTo>
                  <a:pt x="1304978" y="23616"/>
                </a:lnTo>
                <a:lnTo>
                  <a:pt x="1263658" y="6178"/>
                </a:lnTo>
                <a:lnTo>
                  <a:pt x="1217676" y="0"/>
                </a:lnTo>
                <a:close/>
              </a:path>
            </a:pathLst>
          </a:custGeom>
          <a:solidFill>
            <a:srgbClr val="D53439"/>
          </a:solidFill>
        </p:spPr>
        <p:txBody>
          <a:bodyPr wrap="square" lIns="0" tIns="0" rIns="0" bIns="0" rtlCol="0"/>
          <a:lstStyle/>
          <a:p>
            <a:endParaRPr/>
          </a:p>
        </p:txBody>
      </p:sp>
      <p:sp>
        <p:nvSpPr>
          <p:cNvPr id="27" name="object 27"/>
          <p:cNvSpPr txBox="1"/>
          <p:nvPr/>
        </p:nvSpPr>
        <p:spPr>
          <a:xfrm>
            <a:off x="1704191" y="2079403"/>
            <a:ext cx="3055620" cy="880744"/>
          </a:xfrm>
          <a:prstGeom prst="rect">
            <a:avLst/>
          </a:prstGeom>
        </p:spPr>
        <p:txBody>
          <a:bodyPr vert="horz" wrap="square" lIns="0" tIns="159385" rIns="0" bIns="0" rtlCol="0">
            <a:spAutoFit/>
          </a:bodyPr>
          <a:lstStyle/>
          <a:p>
            <a:pPr marL="12700">
              <a:lnSpc>
                <a:spcPct val="100000"/>
              </a:lnSpc>
              <a:spcBef>
                <a:spcPts val="1255"/>
              </a:spcBef>
            </a:pPr>
            <a:r>
              <a:rPr sz="2400" b="1" dirty="0">
                <a:solidFill>
                  <a:srgbClr val="FFFFFF"/>
                </a:solidFill>
                <a:latin typeface="Arial"/>
                <a:cs typeface="Arial"/>
              </a:rPr>
              <a:t>MASSIVE</a:t>
            </a:r>
            <a:r>
              <a:rPr sz="2400" b="1" spc="-45" dirty="0">
                <a:solidFill>
                  <a:srgbClr val="FFFFFF"/>
                </a:solidFill>
                <a:latin typeface="Arial"/>
                <a:cs typeface="Arial"/>
              </a:rPr>
              <a:t> </a:t>
            </a:r>
            <a:r>
              <a:rPr sz="2400" b="1" spc="-10" dirty="0">
                <a:solidFill>
                  <a:srgbClr val="FFFFFF"/>
                </a:solidFill>
                <a:latin typeface="Arial"/>
                <a:cs typeface="Arial"/>
              </a:rPr>
              <a:t>BLEEDING</a:t>
            </a:r>
            <a:endParaRPr sz="2400">
              <a:latin typeface="Arial"/>
              <a:cs typeface="Arial"/>
            </a:endParaRPr>
          </a:p>
          <a:p>
            <a:pPr marL="1892935">
              <a:lnSpc>
                <a:spcPct val="100000"/>
              </a:lnSpc>
              <a:spcBef>
                <a:spcPts val="775"/>
              </a:spcBef>
            </a:pPr>
            <a:r>
              <a:rPr sz="1600" b="1" dirty="0">
                <a:solidFill>
                  <a:srgbClr val="F1F1F1"/>
                </a:solidFill>
                <a:latin typeface="Arial"/>
                <a:cs typeface="Arial"/>
              </a:rPr>
              <a:t>#1</a:t>
            </a:r>
            <a:r>
              <a:rPr sz="1600" b="1" spc="-15" dirty="0">
                <a:solidFill>
                  <a:srgbClr val="F1F1F1"/>
                </a:solidFill>
                <a:latin typeface="Arial"/>
                <a:cs typeface="Arial"/>
              </a:rPr>
              <a:t> </a:t>
            </a:r>
            <a:r>
              <a:rPr sz="1600" b="1" spc="-10" dirty="0">
                <a:solidFill>
                  <a:srgbClr val="F1F1F1"/>
                </a:solidFill>
                <a:latin typeface="Arial"/>
                <a:cs typeface="Arial"/>
              </a:rPr>
              <a:t>Priority</a:t>
            </a:r>
            <a:endParaRPr sz="1600">
              <a:latin typeface="Arial"/>
              <a:cs typeface="Arial"/>
            </a:endParaRPr>
          </a:p>
        </p:txBody>
      </p:sp>
      <p:sp>
        <p:nvSpPr>
          <p:cNvPr id="28" name="object 28"/>
          <p:cNvSpPr/>
          <p:nvPr/>
        </p:nvSpPr>
        <p:spPr>
          <a:xfrm>
            <a:off x="232650" y="1458811"/>
            <a:ext cx="5446395" cy="4975225"/>
          </a:xfrm>
          <a:custGeom>
            <a:avLst/>
            <a:gdLst/>
            <a:ahLst/>
            <a:cxnLst/>
            <a:rect l="l" t="t" r="r" b="b"/>
            <a:pathLst>
              <a:path w="5446395" h="4975225">
                <a:moveTo>
                  <a:pt x="5446014" y="0"/>
                </a:moveTo>
                <a:lnTo>
                  <a:pt x="0" y="0"/>
                </a:lnTo>
                <a:lnTo>
                  <a:pt x="0" y="4975098"/>
                </a:lnTo>
                <a:lnTo>
                  <a:pt x="5446014" y="4975098"/>
                </a:lnTo>
                <a:lnTo>
                  <a:pt x="5446014" y="0"/>
                </a:lnTo>
                <a:close/>
              </a:path>
            </a:pathLst>
          </a:custGeom>
          <a:solidFill>
            <a:srgbClr val="2D3334">
              <a:alpha val="49409"/>
            </a:srgbClr>
          </a:solidFill>
        </p:spPr>
        <p:txBody>
          <a:bodyPr wrap="square" lIns="0" tIns="0" rIns="0" bIns="0" rtlCol="0"/>
          <a:lstStyle/>
          <a:p>
            <a:endParaRPr/>
          </a:p>
        </p:txBody>
      </p:sp>
      <p:sp>
        <p:nvSpPr>
          <p:cNvPr id="29" name="object 29"/>
          <p:cNvSpPr txBox="1"/>
          <p:nvPr/>
        </p:nvSpPr>
        <p:spPr>
          <a:xfrm>
            <a:off x="6712738" y="1524006"/>
            <a:ext cx="4088129" cy="3728720"/>
          </a:xfrm>
          <a:prstGeom prst="rect">
            <a:avLst/>
          </a:prstGeom>
        </p:spPr>
        <p:txBody>
          <a:bodyPr vert="horz" wrap="square" lIns="0" tIns="12700" rIns="0" bIns="0" rtlCol="0">
            <a:spAutoFit/>
          </a:bodyPr>
          <a:lstStyle/>
          <a:p>
            <a:pPr marL="12700">
              <a:lnSpc>
                <a:spcPct val="100000"/>
              </a:lnSpc>
              <a:spcBef>
                <a:spcPts val="100"/>
              </a:spcBef>
            </a:pPr>
            <a:r>
              <a:rPr sz="2400" b="1" u="sng" dirty="0">
                <a:solidFill>
                  <a:srgbClr val="FFFFFF"/>
                </a:solidFill>
                <a:uFill>
                  <a:solidFill>
                    <a:srgbClr val="FFFFFF"/>
                  </a:solidFill>
                </a:uFill>
                <a:latin typeface="Arial"/>
                <a:cs typeface="Arial"/>
              </a:rPr>
              <a:t>AFTER</a:t>
            </a:r>
            <a:r>
              <a:rPr sz="2400" b="1" spc="-25" dirty="0">
                <a:solidFill>
                  <a:srgbClr val="FFFFFF"/>
                </a:solidFill>
                <a:latin typeface="Arial"/>
                <a:cs typeface="Arial"/>
              </a:rPr>
              <a:t> </a:t>
            </a:r>
            <a:r>
              <a:rPr sz="2400" b="1" spc="-10" dirty="0">
                <a:solidFill>
                  <a:srgbClr val="FFFFFF"/>
                </a:solidFill>
                <a:latin typeface="Arial"/>
                <a:cs typeface="Arial"/>
              </a:rPr>
              <a:t>LIFE-THREATENING</a:t>
            </a:r>
            <a:endParaRPr sz="2400" dirty="0">
              <a:latin typeface="Arial"/>
              <a:cs typeface="Arial"/>
            </a:endParaRPr>
          </a:p>
          <a:p>
            <a:pPr marL="1007110" marR="1126490">
              <a:lnSpc>
                <a:spcPts val="6530"/>
              </a:lnSpc>
              <a:spcBef>
                <a:spcPts val="345"/>
              </a:spcBef>
            </a:pPr>
            <a:r>
              <a:rPr sz="2400" b="1" spc="-20" dirty="0">
                <a:solidFill>
                  <a:srgbClr val="FFFFFF"/>
                </a:solidFill>
                <a:latin typeface="Arial"/>
                <a:cs typeface="Arial"/>
              </a:rPr>
              <a:t>PAIN </a:t>
            </a:r>
            <a:r>
              <a:rPr sz="2400" b="1" spc="-10" dirty="0">
                <a:solidFill>
                  <a:srgbClr val="FFFFFF"/>
                </a:solidFill>
                <a:latin typeface="Arial"/>
                <a:cs typeface="Arial"/>
              </a:rPr>
              <a:t>ANTIBIOTICS</a:t>
            </a:r>
            <a:endParaRPr sz="2400" dirty="0">
              <a:latin typeface="Arial"/>
              <a:cs typeface="Arial"/>
            </a:endParaRPr>
          </a:p>
          <a:p>
            <a:pPr marL="1007110" marR="1447800">
              <a:lnSpc>
                <a:spcPts val="6790"/>
              </a:lnSpc>
            </a:pPr>
            <a:r>
              <a:rPr sz="2400" b="1" spc="-10" dirty="0">
                <a:solidFill>
                  <a:srgbClr val="FFFFFF"/>
                </a:solidFill>
                <a:latin typeface="Arial"/>
                <a:cs typeface="Arial"/>
              </a:rPr>
              <a:t>WOUNDS SPLINTING</a:t>
            </a:r>
            <a:endParaRPr sz="2400" dirty="0">
              <a:latin typeface="Arial"/>
              <a:cs typeface="Arial"/>
            </a:endParaRPr>
          </a:p>
        </p:txBody>
      </p:sp>
      <p:sp>
        <p:nvSpPr>
          <p:cNvPr id="30" name="object 30"/>
          <p:cNvSpPr/>
          <p:nvPr/>
        </p:nvSpPr>
        <p:spPr>
          <a:xfrm>
            <a:off x="6352032" y="4699253"/>
            <a:ext cx="5445760" cy="1180465"/>
          </a:xfrm>
          <a:custGeom>
            <a:avLst/>
            <a:gdLst/>
            <a:ahLst/>
            <a:cxnLst/>
            <a:rect l="l" t="t" r="r" b="b"/>
            <a:pathLst>
              <a:path w="5445759" h="1180464">
                <a:moveTo>
                  <a:pt x="5445252" y="0"/>
                </a:moveTo>
                <a:lnTo>
                  <a:pt x="0" y="0"/>
                </a:lnTo>
                <a:lnTo>
                  <a:pt x="0" y="1180338"/>
                </a:lnTo>
                <a:lnTo>
                  <a:pt x="5445252" y="1180338"/>
                </a:lnTo>
                <a:lnTo>
                  <a:pt x="5445252" y="0"/>
                </a:lnTo>
                <a:close/>
              </a:path>
            </a:pathLst>
          </a:custGeom>
          <a:solidFill>
            <a:srgbClr val="2D3334">
              <a:alpha val="49409"/>
            </a:srgbClr>
          </a:solidFill>
        </p:spPr>
        <p:txBody>
          <a:bodyPr wrap="square" lIns="0" tIns="0" rIns="0" bIns="0" rtlCol="0"/>
          <a:lstStyle/>
          <a:p>
            <a:endParaRPr/>
          </a:p>
        </p:txBody>
      </p:sp>
      <p:sp>
        <p:nvSpPr>
          <p:cNvPr id="31" name="object 31"/>
          <p:cNvSpPr/>
          <p:nvPr/>
        </p:nvSpPr>
        <p:spPr>
          <a:xfrm>
            <a:off x="6318503" y="2010155"/>
            <a:ext cx="5445760" cy="1792605"/>
          </a:xfrm>
          <a:custGeom>
            <a:avLst/>
            <a:gdLst/>
            <a:ahLst/>
            <a:cxnLst/>
            <a:rect l="l" t="t" r="r" b="b"/>
            <a:pathLst>
              <a:path w="5445759" h="1792604">
                <a:moveTo>
                  <a:pt x="5445252" y="0"/>
                </a:moveTo>
                <a:lnTo>
                  <a:pt x="0" y="0"/>
                </a:lnTo>
                <a:lnTo>
                  <a:pt x="0" y="1792224"/>
                </a:lnTo>
                <a:lnTo>
                  <a:pt x="5445252" y="1792224"/>
                </a:lnTo>
                <a:lnTo>
                  <a:pt x="5445252" y="0"/>
                </a:lnTo>
                <a:close/>
              </a:path>
            </a:pathLst>
          </a:custGeom>
          <a:solidFill>
            <a:srgbClr val="2D3334">
              <a:alpha val="49409"/>
            </a:srgbClr>
          </a:solidFill>
        </p:spPr>
        <p:txBody>
          <a:bodyPr wrap="square" lIns="0" tIns="0" rIns="0" bIns="0" rtlCol="0"/>
          <a:lstStyle/>
          <a:p>
            <a:endParaRPr/>
          </a:p>
        </p:txBody>
      </p:sp>
      <p:sp>
        <p:nvSpPr>
          <p:cNvPr id="33" name="object 33"/>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34" name="object 34"/>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5</a:t>
            </a:fld>
            <a:endParaRPr spc="-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13970">
              <a:lnSpc>
                <a:spcPct val="100000"/>
              </a:lnSpc>
              <a:spcBef>
                <a:spcPts val="100"/>
              </a:spcBef>
            </a:pPr>
            <a:r>
              <a:rPr dirty="0"/>
              <a:t>POTENTIAL</a:t>
            </a:r>
            <a:r>
              <a:rPr spc="-25" dirty="0"/>
              <a:t> </a:t>
            </a:r>
            <a:r>
              <a:rPr dirty="0"/>
              <a:t>BURN</a:t>
            </a:r>
            <a:r>
              <a:rPr spc="-15" dirty="0"/>
              <a:t> </a:t>
            </a:r>
            <a:r>
              <a:rPr dirty="0"/>
              <a:t>CAUSES</a:t>
            </a:r>
            <a:r>
              <a:rPr spc="-20" dirty="0"/>
              <a:t> </a:t>
            </a:r>
            <a:r>
              <a:rPr dirty="0"/>
              <a:t>IN</a:t>
            </a:r>
            <a:r>
              <a:rPr spc="-20" dirty="0"/>
              <a:t> </a:t>
            </a:r>
            <a:r>
              <a:rPr spc="-25" dirty="0"/>
              <a:t>TFC</a:t>
            </a:r>
          </a:p>
        </p:txBody>
      </p:sp>
      <p:sp>
        <p:nvSpPr>
          <p:cNvPr id="5" name="object 5"/>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6" name="object 6"/>
          <p:cNvSpPr txBox="1"/>
          <p:nvPr/>
        </p:nvSpPr>
        <p:spPr>
          <a:xfrm>
            <a:off x="5035877" y="6080385"/>
            <a:ext cx="2057400" cy="513080"/>
          </a:xfrm>
          <a:prstGeom prst="rect">
            <a:avLst/>
          </a:prstGeom>
        </p:spPr>
        <p:txBody>
          <a:bodyPr vert="horz" wrap="square" lIns="0" tIns="12065" rIns="0" bIns="0" rtlCol="0">
            <a:spAutoFit/>
          </a:bodyPr>
          <a:lstStyle/>
          <a:p>
            <a:pPr marL="12700">
              <a:lnSpc>
                <a:spcPct val="100000"/>
              </a:lnSpc>
              <a:spcBef>
                <a:spcPts val="95"/>
              </a:spcBef>
              <a:tabLst>
                <a:tab pos="1041400" algn="l"/>
                <a:tab pos="1750695" algn="l"/>
              </a:tabLst>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r>
              <a:rPr sz="3200" dirty="0">
                <a:solidFill>
                  <a:srgbClr val="2D3334"/>
                </a:solidFill>
                <a:latin typeface="Arial Black"/>
                <a:cs typeface="Arial Black"/>
              </a:rPr>
              <a:t>	</a:t>
            </a:r>
            <a:r>
              <a:rPr sz="4800" spc="-75" baseline="1736" dirty="0">
                <a:solidFill>
                  <a:srgbClr val="FFFFFF"/>
                </a:solidFill>
                <a:latin typeface="Arial Black"/>
                <a:cs typeface="Arial Black"/>
              </a:rPr>
              <a:t>W</a:t>
            </a:r>
            <a:r>
              <a:rPr sz="4800" baseline="1736" dirty="0">
                <a:solidFill>
                  <a:srgbClr val="FFFFFF"/>
                </a:solidFill>
                <a:latin typeface="Arial Black"/>
                <a:cs typeface="Arial Black"/>
              </a:rPr>
              <a:t>	</a:t>
            </a:r>
            <a:r>
              <a:rPr sz="3200" spc="-50" dirty="0">
                <a:solidFill>
                  <a:srgbClr val="2D3334"/>
                </a:solidFill>
                <a:latin typeface="Arial Black"/>
                <a:cs typeface="Arial Black"/>
              </a:rPr>
              <a:t>S</a:t>
            </a:r>
            <a:endParaRPr sz="3200">
              <a:latin typeface="Arial Black"/>
              <a:cs typeface="Arial Black"/>
            </a:endParaRPr>
          </a:p>
        </p:txBody>
      </p:sp>
      <p:sp>
        <p:nvSpPr>
          <p:cNvPr id="7" name="object 7"/>
          <p:cNvSpPr txBox="1"/>
          <p:nvPr/>
        </p:nvSpPr>
        <p:spPr>
          <a:xfrm>
            <a:off x="9844005" y="3865606"/>
            <a:ext cx="1515110" cy="391160"/>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Arial"/>
                <a:cs typeface="Arial"/>
              </a:rPr>
              <a:t>THERMAL</a:t>
            </a:r>
            <a:endParaRPr sz="2400">
              <a:latin typeface="Arial"/>
              <a:cs typeface="Arial"/>
            </a:endParaRPr>
          </a:p>
        </p:txBody>
      </p:sp>
      <p:sp>
        <p:nvSpPr>
          <p:cNvPr id="8" name="object 8"/>
          <p:cNvSpPr txBox="1"/>
          <p:nvPr/>
        </p:nvSpPr>
        <p:spPr>
          <a:xfrm>
            <a:off x="9784568" y="5477998"/>
            <a:ext cx="1633855" cy="391160"/>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Arial"/>
                <a:cs typeface="Arial"/>
              </a:rPr>
              <a:t>CHEMICAL</a:t>
            </a:r>
            <a:endParaRPr sz="2400">
              <a:latin typeface="Arial"/>
              <a:cs typeface="Arial"/>
            </a:endParaRPr>
          </a:p>
        </p:txBody>
      </p:sp>
      <p:sp>
        <p:nvSpPr>
          <p:cNvPr id="9" name="object 9"/>
          <p:cNvSpPr txBox="1"/>
          <p:nvPr/>
        </p:nvSpPr>
        <p:spPr>
          <a:xfrm>
            <a:off x="9623634" y="2265711"/>
            <a:ext cx="1955800" cy="391160"/>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Arial"/>
                <a:cs typeface="Arial"/>
              </a:rPr>
              <a:t>ELECTRICAL</a:t>
            </a:r>
            <a:endParaRPr sz="2400">
              <a:latin typeface="Arial"/>
              <a:cs typeface="Arial"/>
            </a:endParaRPr>
          </a:p>
        </p:txBody>
      </p:sp>
      <p:sp>
        <p:nvSpPr>
          <p:cNvPr id="10" name="object 10"/>
          <p:cNvSpPr txBox="1"/>
          <p:nvPr/>
        </p:nvSpPr>
        <p:spPr>
          <a:xfrm>
            <a:off x="824058" y="4238986"/>
            <a:ext cx="1836420" cy="391160"/>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Arial"/>
                <a:cs typeface="Arial"/>
              </a:rPr>
              <a:t>FIREFIGHTS</a:t>
            </a:r>
            <a:endParaRPr sz="2400">
              <a:latin typeface="Arial"/>
              <a:cs typeface="Arial"/>
            </a:endParaRPr>
          </a:p>
        </p:txBody>
      </p:sp>
      <p:sp>
        <p:nvSpPr>
          <p:cNvPr id="11" name="object 11"/>
          <p:cNvSpPr txBox="1"/>
          <p:nvPr/>
        </p:nvSpPr>
        <p:spPr>
          <a:xfrm>
            <a:off x="6758514" y="4197839"/>
            <a:ext cx="1583055" cy="1049655"/>
          </a:xfrm>
          <a:prstGeom prst="rect">
            <a:avLst/>
          </a:prstGeom>
        </p:spPr>
        <p:txBody>
          <a:bodyPr vert="horz" wrap="square" lIns="0" tIns="53975" rIns="0" bIns="0" rtlCol="0">
            <a:spAutoFit/>
          </a:bodyPr>
          <a:lstStyle/>
          <a:p>
            <a:pPr marL="12700" marR="5080" indent="74930" algn="just">
              <a:lnSpc>
                <a:spcPts val="2590"/>
              </a:lnSpc>
              <a:spcBef>
                <a:spcPts val="425"/>
              </a:spcBef>
            </a:pPr>
            <a:r>
              <a:rPr sz="2400" b="1" spc="-10" dirty="0">
                <a:latin typeface="Arial"/>
                <a:cs typeface="Arial"/>
              </a:rPr>
              <a:t>VEHICLE/ AIRCRAFT CRASHES</a:t>
            </a:r>
            <a:endParaRPr sz="2400">
              <a:latin typeface="Arial"/>
              <a:cs typeface="Arial"/>
            </a:endParaRPr>
          </a:p>
        </p:txBody>
      </p:sp>
      <p:sp>
        <p:nvSpPr>
          <p:cNvPr id="12" name="object 12"/>
          <p:cNvSpPr txBox="1"/>
          <p:nvPr/>
        </p:nvSpPr>
        <p:spPr>
          <a:xfrm>
            <a:off x="3748614" y="4213993"/>
            <a:ext cx="1804035" cy="668020"/>
          </a:xfrm>
          <a:prstGeom prst="rect">
            <a:avLst/>
          </a:prstGeom>
        </p:spPr>
        <p:txBody>
          <a:bodyPr vert="horz" wrap="square" lIns="0" tIns="12700" rIns="0" bIns="0" rtlCol="0">
            <a:spAutoFit/>
          </a:bodyPr>
          <a:lstStyle/>
          <a:p>
            <a:pPr algn="ctr">
              <a:lnSpc>
                <a:spcPct val="100000"/>
              </a:lnSpc>
              <a:spcBef>
                <a:spcPts val="100"/>
              </a:spcBef>
            </a:pPr>
            <a:r>
              <a:rPr sz="2400" b="1" spc="-10" dirty="0">
                <a:latin typeface="Arial"/>
                <a:cs typeface="Arial"/>
              </a:rPr>
              <a:t>EXPLOSION</a:t>
            </a:r>
            <a:endParaRPr sz="2400">
              <a:latin typeface="Arial"/>
              <a:cs typeface="Arial"/>
            </a:endParaRPr>
          </a:p>
          <a:p>
            <a:pPr algn="ctr">
              <a:lnSpc>
                <a:spcPct val="100000"/>
              </a:lnSpc>
              <a:spcBef>
                <a:spcPts val="15"/>
              </a:spcBef>
            </a:pPr>
            <a:r>
              <a:rPr sz="1800" dirty="0">
                <a:latin typeface="Arial MT"/>
                <a:cs typeface="Arial MT"/>
              </a:rPr>
              <a:t>IED</a:t>
            </a:r>
            <a:r>
              <a:rPr sz="1800" spc="-5" dirty="0">
                <a:latin typeface="Arial MT"/>
                <a:cs typeface="Arial MT"/>
              </a:rPr>
              <a:t> </a:t>
            </a:r>
            <a:r>
              <a:rPr sz="1800" dirty="0">
                <a:latin typeface="Arial MT"/>
                <a:cs typeface="Arial MT"/>
              </a:rPr>
              <a:t>/</a:t>
            </a:r>
            <a:r>
              <a:rPr sz="1800" spc="-5" dirty="0">
                <a:latin typeface="Arial MT"/>
                <a:cs typeface="Arial MT"/>
              </a:rPr>
              <a:t> </a:t>
            </a:r>
            <a:r>
              <a:rPr sz="1800" spc="-10" dirty="0">
                <a:latin typeface="Arial MT"/>
                <a:cs typeface="Arial MT"/>
              </a:rPr>
              <a:t>VBIED</a:t>
            </a:r>
            <a:endParaRPr sz="1800">
              <a:latin typeface="Arial MT"/>
              <a:cs typeface="Arial MT"/>
            </a:endParaRPr>
          </a:p>
        </p:txBody>
      </p:sp>
      <p:grpSp>
        <p:nvGrpSpPr>
          <p:cNvPr id="13" name="object 13"/>
          <p:cNvGrpSpPr/>
          <p:nvPr/>
        </p:nvGrpSpPr>
        <p:grpSpPr>
          <a:xfrm>
            <a:off x="0" y="1115567"/>
            <a:ext cx="9519285" cy="5008245"/>
            <a:chOff x="0" y="1115567"/>
            <a:chExt cx="9519285" cy="5008245"/>
          </a:xfrm>
        </p:grpSpPr>
        <p:pic>
          <p:nvPicPr>
            <p:cNvPr id="14" name="object 14"/>
            <p:cNvPicPr/>
            <p:nvPr/>
          </p:nvPicPr>
          <p:blipFill>
            <a:blip r:embed="rId4" cstate="print"/>
            <a:stretch>
              <a:fillRect/>
            </a:stretch>
          </p:blipFill>
          <p:spPr>
            <a:xfrm>
              <a:off x="2974848" y="1674114"/>
              <a:ext cx="3179063" cy="2343258"/>
            </a:xfrm>
            <a:prstGeom prst="rect">
              <a:avLst/>
            </a:prstGeom>
          </p:spPr>
        </p:pic>
        <p:pic>
          <p:nvPicPr>
            <p:cNvPr id="15" name="object 15"/>
            <p:cNvPicPr/>
            <p:nvPr/>
          </p:nvPicPr>
          <p:blipFill>
            <a:blip r:embed="rId5" cstate="print"/>
            <a:stretch>
              <a:fillRect/>
            </a:stretch>
          </p:blipFill>
          <p:spPr>
            <a:xfrm>
              <a:off x="0" y="1472945"/>
              <a:ext cx="3617213" cy="3095243"/>
            </a:xfrm>
            <a:prstGeom prst="rect">
              <a:avLst/>
            </a:prstGeom>
          </p:spPr>
        </p:pic>
        <p:pic>
          <p:nvPicPr>
            <p:cNvPr id="16" name="object 16"/>
            <p:cNvPicPr/>
            <p:nvPr/>
          </p:nvPicPr>
          <p:blipFill>
            <a:blip r:embed="rId6" cstate="print"/>
            <a:stretch>
              <a:fillRect/>
            </a:stretch>
          </p:blipFill>
          <p:spPr>
            <a:xfrm>
              <a:off x="135636" y="1667255"/>
              <a:ext cx="3089135" cy="2508491"/>
            </a:xfrm>
            <a:prstGeom prst="rect">
              <a:avLst/>
            </a:prstGeom>
          </p:spPr>
        </p:pic>
        <p:pic>
          <p:nvPicPr>
            <p:cNvPr id="17" name="object 17"/>
            <p:cNvPicPr/>
            <p:nvPr/>
          </p:nvPicPr>
          <p:blipFill>
            <a:blip r:embed="rId7" cstate="print"/>
            <a:stretch>
              <a:fillRect/>
            </a:stretch>
          </p:blipFill>
          <p:spPr>
            <a:xfrm>
              <a:off x="5931420" y="1115567"/>
              <a:ext cx="3587482" cy="3238474"/>
            </a:xfrm>
            <a:prstGeom prst="rect">
              <a:avLst/>
            </a:prstGeom>
          </p:spPr>
        </p:pic>
        <p:pic>
          <p:nvPicPr>
            <p:cNvPr id="18" name="object 18"/>
            <p:cNvPicPr/>
            <p:nvPr/>
          </p:nvPicPr>
          <p:blipFill>
            <a:blip r:embed="rId8" cstate="print"/>
            <a:stretch>
              <a:fillRect/>
            </a:stretch>
          </p:blipFill>
          <p:spPr>
            <a:xfrm>
              <a:off x="6125717" y="1309878"/>
              <a:ext cx="3000755" cy="2651759"/>
            </a:xfrm>
            <a:prstGeom prst="rect">
              <a:avLst/>
            </a:prstGeom>
          </p:spPr>
        </p:pic>
        <p:sp>
          <p:nvSpPr>
            <p:cNvPr id="19" name="object 19"/>
            <p:cNvSpPr/>
            <p:nvPr/>
          </p:nvSpPr>
          <p:spPr>
            <a:xfrm>
              <a:off x="9003792" y="1322069"/>
              <a:ext cx="436880" cy="4782820"/>
            </a:xfrm>
            <a:custGeom>
              <a:avLst/>
              <a:gdLst/>
              <a:ahLst/>
              <a:cxnLst/>
              <a:rect l="l" t="t" r="r" b="b"/>
              <a:pathLst>
                <a:path w="436879" h="4782820">
                  <a:moveTo>
                    <a:pt x="0" y="0"/>
                  </a:moveTo>
                  <a:lnTo>
                    <a:pt x="72221" y="18813"/>
                  </a:lnTo>
                  <a:lnTo>
                    <a:pt x="104465" y="41055"/>
                  </a:lnTo>
                  <a:lnTo>
                    <a:pt x="133351" y="70722"/>
                  </a:lnTo>
                  <a:lnTo>
                    <a:pt x="158296" y="106964"/>
                  </a:lnTo>
                  <a:lnTo>
                    <a:pt x="178715" y="148932"/>
                  </a:lnTo>
                  <a:lnTo>
                    <a:pt x="194023" y="195776"/>
                  </a:lnTo>
                  <a:lnTo>
                    <a:pt x="203637" y="246648"/>
                  </a:lnTo>
                  <a:lnTo>
                    <a:pt x="206971" y="300697"/>
                  </a:lnTo>
                  <a:lnTo>
                    <a:pt x="206971" y="1969554"/>
                  </a:lnTo>
                  <a:lnTo>
                    <a:pt x="436626" y="2391156"/>
                  </a:lnTo>
                  <a:lnTo>
                    <a:pt x="206971" y="2812757"/>
                  </a:lnTo>
                  <a:lnTo>
                    <a:pt x="206971" y="4481614"/>
                  </a:lnTo>
                  <a:lnTo>
                    <a:pt x="203637" y="4535663"/>
                  </a:lnTo>
                  <a:lnTo>
                    <a:pt x="194023" y="4586535"/>
                  </a:lnTo>
                  <a:lnTo>
                    <a:pt x="178715" y="4633379"/>
                  </a:lnTo>
                  <a:lnTo>
                    <a:pt x="158296" y="4675347"/>
                  </a:lnTo>
                  <a:lnTo>
                    <a:pt x="133351" y="4711589"/>
                  </a:lnTo>
                  <a:lnTo>
                    <a:pt x="104465" y="4741256"/>
                  </a:lnTo>
                  <a:lnTo>
                    <a:pt x="72221" y="4763498"/>
                  </a:lnTo>
                  <a:lnTo>
                    <a:pt x="37204" y="4777467"/>
                  </a:lnTo>
                  <a:lnTo>
                    <a:pt x="0" y="4782312"/>
                  </a:lnTo>
                </a:path>
              </a:pathLst>
            </a:custGeom>
            <a:ln w="38100">
              <a:solidFill>
                <a:srgbClr val="3E3E3E"/>
              </a:solidFill>
              <a:prstDash val="dot"/>
            </a:ln>
          </p:spPr>
          <p:txBody>
            <a:bodyPr wrap="square" lIns="0" tIns="0" rIns="0" bIns="0" rtlCol="0"/>
            <a:lstStyle/>
            <a:p>
              <a:endParaRPr/>
            </a:p>
          </p:txBody>
        </p:sp>
      </p:grpSp>
      <p:pic>
        <p:nvPicPr>
          <p:cNvPr id="20" name="object 20"/>
          <p:cNvPicPr/>
          <p:nvPr/>
        </p:nvPicPr>
        <p:blipFill>
          <a:blip r:embed="rId9" cstate="print"/>
          <a:stretch>
            <a:fillRect/>
          </a:stretch>
        </p:blipFill>
        <p:spPr>
          <a:xfrm>
            <a:off x="10219944" y="2803398"/>
            <a:ext cx="728471" cy="1087373"/>
          </a:xfrm>
          <a:prstGeom prst="rect">
            <a:avLst/>
          </a:prstGeom>
        </p:spPr>
      </p:pic>
      <p:pic>
        <p:nvPicPr>
          <p:cNvPr id="21" name="object 21"/>
          <p:cNvPicPr/>
          <p:nvPr/>
        </p:nvPicPr>
        <p:blipFill>
          <a:blip r:embed="rId10" cstate="print"/>
          <a:stretch>
            <a:fillRect/>
          </a:stretch>
        </p:blipFill>
        <p:spPr>
          <a:xfrm>
            <a:off x="10184892" y="4388358"/>
            <a:ext cx="899147" cy="1129283"/>
          </a:xfrm>
          <a:prstGeom prst="rect">
            <a:avLst/>
          </a:prstGeom>
        </p:spPr>
      </p:pic>
      <p:pic>
        <p:nvPicPr>
          <p:cNvPr id="22" name="object 22"/>
          <p:cNvPicPr/>
          <p:nvPr/>
        </p:nvPicPr>
        <p:blipFill>
          <a:blip r:embed="rId11" cstate="print"/>
          <a:stretch>
            <a:fillRect/>
          </a:stretch>
        </p:blipFill>
        <p:spPr>
          <a:xfrm>
            <a:off x="10110216" y="1117854"/>
            <a:ext cx="949450" cy="1102613"/>
          </a:xfrm>
          <a:prstGeom prst="rect">
            <a:avLst/>
          </a:prstGeom>
        </p:spPr>
      </p:pic>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25" name="object 25"/>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6</a:t>
            </a:fld>
            <a:endParaRPr spc="-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2247264" y="808004"/>
            <a:ext cx="7699375" cy="574040"/>
          </a:xfrm>
          <a:prstGeom prst="rect">
            <a:avLst/>
          </a:prstGeom>
        </p:spPr>
        <p:txBody>
          <a:bodyPr vert="horz" wrap="square" lIns="0" tIns="12700" rIns="0" bIns="0" rtlCol="0">
            <a:spAutoFit/>
          </a:bodyPr>
          <a:lstStyle/>
          <a:p>
            <a:pPr marL="12700">
              <a:lnSpc>
                <a:spcPct val="100000"/>
              </a:lnSpc>
              <a:spcBef>
                <a:spcPts val="100"/>
              </a:spcBef>
            </a:pPr>
            <a:r>
              <a:rPr dirty="0"/>
              <a:t>POTENTIAL</a:t>
            </a:r>
            <a:r>
              <a:rPr spc="-25" dirty="0"/>
              <a:t> </a:t>
            </a:r>
            <a:r>
              <a:rPr dirty="0"/>
              <a:t>BURN</a:t>
            </a:r>
            <a:r>
              <a:rPr spc="-15" dirty="0"/>
              <a:t> </a:t>
            </a:r>
            <a:r>
              <a:rPr dirty="0"/>
              <a:t>CAUSES</a:t>
            </a:r>
            <a:r>
              <a:rPr spc="-20" dirty="0"/>
              <a:t> </a:t>
            </a:r>
            <a:r>
              <a:rPr dirty="0"/>
              <a:t>IN</a:t>
            </a:r>
            <a:r>
              <a:rPr spc="-20" dirty="0"/>
              <a:t> </a:t>
            </a:r>
            <a:r>
              <a:rPr spc="-25" dirty="0"/>
              <a:t>TFC</a:t>
            </a:r>
          </a:p>
        </p:txBody>
      </p:sp>
      <p:sp>
        <p:nvSpPr>
          <p:cNvPr id="5" name="object 5"/>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6" name="object 6"/>
          <p:cNvSpPr/>
          <p:nvPr/>
        </p:nvSpPr>
        <p:spPr>
          <a:xfrm>
            <a:off x="3798570" y="1549908"/>
            <a:ext cx="436880" cy="4387850"/>
          </a:xfrm>
          <a:custGeom>
            <a:avLst/>
            <a:gdLst/>
            <a:ahLst/>
            <a:cxnLst/>
            <a:rect l="l" t="t" r="r" b="b"/>
            <a:pathLst>
              <a:path w="436879" h="4387850">
                <a:moveTo>
                  <a:pt x="436625" y="4387596"/>
                </a:moveTo>
                <a:lnTo>
                  <a:pt x="394912" y="4381990"/>
                </a:lnTo>
                <a:lnTo>
                  <a:pt x="356060" y="4365915"/>
                </a:lnTo>
                <a:lnTo>
                  <a:pt x="320903" y="4340478"/>
                </a:lnTo>
                <a:lnTo>
                  <a:pt x="290272" y="4306790"/>
                </a:lnTo>
                <a:lnTo>
                  <a:pt x="265000" y="4265960"/>
                </a:lnTo>
                <a:lnTo>
                  <a:pt x="245918" y="4219098"/>
                </a:lnTo>
                <a:lnTo>
                  <a:pt x="233858" y="4167312"/>
                </a:lnTo>
                <a:lnTo>
                  <a:pt x="229654" y="4111713"/>
                </a:lnTo>
                <a:lnTo>
                  <a:pt x="229654" y="2580601"/>
                </a:lnTo>
                <a:lnTo>
                  <a:pt x="0" y="2193798"/>
                </a:lnTo>
                <a:lnTo>
                  <a:pt x="229654" y="1806994"/>
                </a:lnTo>
                <a:lnTo>
                  <a:pt x="229654" y="275882"/>
                </a:lnTo>
                <a:lnTo>
                  <a:pt x="233858" y="220283"/>
                </a:lnTo>
                <a:lnTo>
                  <a:pt x="245918" y="168497"/>
                </a:lnTo>
                <a:lnTo>
                  <a:pt x="265000" y="121635"/>
                </a:lnTo>
                <a:lnTo>
                  <a:pt x="290272" y="80805"/>
                </a:lnTo>
                <a:lnTo>
                  <a:pt x="320903" y="47117"/>
                </a:lnTo>
                <a:lnTo>
                  <a:pt x="356060" y="21680"/>
                </a:lnTo>
                <a:lnTo>
                  <a:pt x="394912" y="5605"/>
                </a:lnTo>
                <a:lnTo>
                  <a:pt x="436625" y="0"/>
                </a:lnTo>
              </a:path>
            </a:pathLst>
          </a:custGeom>
          <a:ln w="44449">
            <a:solidFill>
              <a:srgbClr val="585858"/>
            </a:solidFill>
            <a:prstDash val="dot"/>
          </a:ln>
        </p:spPr>
        <p:txBody>
          <a:bodyPr wrap="square" lIns="0" tIns="0" rIns="0" bIns="0" rtlCol="0"/>
          <a:lstStyle/>
          <a:p>
            <a:endParaRPr/>
          </a:p>
        </p:txBody>
      </p:sp>
      <p:grpSp>
        <p:nvGrpSpPr>
          <p:cNvPr id="7" name="object 7"/>
          <p:cNvGrpSpPr/>
          <p:nvPr/>
        </p:nvGrpSpPr>
        <p:grpSpPr>
          <a:xfrm>
            <a:off x="658368" y="2670041"/>
            <a:ext cx="2982595" cy="2414270"/>
            <a:chOff x="658368" y="2670041"/>
            <a:chExt cx="2982595" cy="2414270"/>
          </a:xfrm>
        </p:grpSpPr>
        <p:sp>
          <p:nvSpPr>
            <p:cNvPr id="8" name="object 8"/>
            <p:cNvSpPr/>
            <p:nvPr/>
          </p:nvSpPr>
          <p:spPr>
            <a:xfrm>
              <a:off x="667893" y="2679566"/>
              <a:ext cx="2963545" cy="2395220"/>
            </a:xfrm>
            <a:custGeom>
              <a:avLst/>
              <a:gdLst/>
              <a:ahLst/>
              <a:cxnLst/>
              <a:rect l="l" t="t" r="r" b="b"/>
              <a:pathLst>
                <a:path w="2963545" h="2395220">
                  <a:moveTo>
                    <a:pt x="2564257" y="0"/>
                  </a:moveTo>
                  <a:lnTo>
                    <a:pt x="399161" y="0"/>
                  </a:lnTo>
                  <a:lnTo>
                    <a:pt x="352611" y="2685"/>
                  </a:lnTo>
                  <a:lnTo>
                    <a:pt x="307638" y="10542"/>
                  </a:lnTo>
                  <a:lnTo>
                    <a:pt x="264542" y="23271"/>
                  </a:lnTo>
                  <a:lnTo>
                    <a:pt x="223621" y="40572"/>
                  </a:lnTo>
                  <a:lnTo>
                    <a:pt x="185177" y="62146"/>
                  </a:lnTo>
                  <a:lnTo>
                    <a:pt x="149507" y="87693"/>
                  </a:lnTo>
                  <a:lnTo>
                    <a:pt x="116913" y="116914"/>
                  </a:lnTo>
                  <a:lnTo>
                    <a:pt x="87692" y="149510"/>
                  </a:lnTo>
                  <a:lnTo>
                    <a:pt x="62145" y="185180"/>
                  </a:lnTo>
                  <a:lnTo>
                    <a:pt x="40571" y="223626"/>
                  </a:lnTo>
                  <a:lnTo>
                    <a:pt x="23270" y="264548"/>
                  </a:lnTo>
                  <a:lnTo>
                    <a:pt x="10542" y="307646"/>
                  </a:lnTo>
                  <a:lnTo>
                    <a:pt x="2685" y="352621"/>
                  </a:lnTo>
                  <a:lnTo>
                    <a:pt x="0" y="399173"/>
                  </a:lnTo>
                  <a:lnTo>
                    <a:pt x="0" y="1995804"/>
                  </a:lnTo>
                  <a:lnTo>
                    <a:pt x="2685" y="2042357"/>
                  </a:lnTo>
                  <a:lnTo>
                    <a:pt x="10542" y="2087331"/>
                  </a:lnTo>
                  <a:lnTo>
                    <a:pt x="23270" y="2130429"/>
                  </a:lnTo>
                  <a:lnTo>
                    <a:pt x="40571" y="2171349"/>
                  </a:lnTo>
                  <a:lnTo>
                    <a:pt x="62145" y="2209794"/>
                  </a:lnTo>
                  <a:lnTo>
                    <a:pt x="87692" y="2245463"/>
                  </a:lnTo>
                  <a:lnTo>
                    <a:pt x="116913" y="2278057"/>
                  </a:lnTo>
                  <a:lnTo>
                    <a:pt x="149507" y="2307277"/>
                  </a:lnTo>
                  <a:lnTo>
                    <a:pt x="185177" y="2332823"/>
                  </a:lnTo>
                  <a:lnTo>
                    <a:pt x="223621" y="2354396"/>
                  </a:lnTo>
                  <a:lnTo>
                    <a:pt x="264542" y="2371696"/>
                  </a:lnTo>
                  <a:lnTo>
                    <a:pt x="307638" y="2384424"/>
                  </a:lnTo>
                  <a:lnTo>
                    <a:pt x="352611" y="2392280"/>
                  </a:lnTo>
                  <a:lnTo>
                    <a:pt x="399161" y="2394966"/>
                  </a:lnTo>
                  <a:lnTo>
                    <a:pt x="2564257" y="2394966"/>
                  </a:lnTo>
                  <a:lnTo>
                    <a:pt x="2610806" y="2392280"/>
                  </a:lnTo>
                  <a:lnTo>
                    <a:pt x="2655779" y="2384424"/>
                  </a:lnTo>
                  <a:lnTo>
                    <a:pt x="2698875" y="2371696"/>
                  </a:lnTo>
                  <a:lnTo>
                    <a:pt x="2739796" y="2354396"/>
                  </a:lnTo>
                  <a:lnTo>
                    <a:pt x="2778240" y="2332823"/>
                  </a:lnTo>
                  <a:lnTo>
                    <a:pt x="2813910" y="2307277"/>
                  </a:lnTo>
                  <a:lnTo>
                    <a:pt x="2846504" y="2278057"/>
                  </a:lnTo>
                  <a:lnTo>
                    <a:pt x="2875725" y="2245463"/>
                  </a:lnTo>
                  <a:lnTo>
                    <a:pt x="2901272" y="2209794"/>
                  </a:lnTo>
                  <a:lnTo>
                    <a:pt x="2922846" y="2171349"/>
                  </a:lnTo>
                  <a:lnTo>
                    <a:pt x="2940147" y="2130429"/>
                  </a:lnTo>
                  <a:lnTo>
                    <a:pt x="2952875" y="2087331"/>
                  </a:lnTo>
                  <a:lnTo>
                    <a:pt x="2960732" y="2042357"/>
                  </a:lnTo>
                  <a:lnTo>
                    <a:pt x="2963418" y="1995804"/>
                  </a:lnTo>
                  <a:lnTo>
                    <a:pt x="2963418" y="399173"/>
                  </a:lnTo>
                  <a:lnTo>
                    <a:pt x="2960732" y="352621"/>
                  </a:lnTo>
                  <a:lnTo>
                    <a:pt x="2952875" y="307646"/>
                  </a:lnTo>
                  <a:lnTo>
                    <a:pt x="2940147" y="264548"/>
                  </a:lnTo>
                  <a:lnTo>
                    <a:pt x="2922846" y="223626"/>
                  </a:lnTo>
                  <a:lnTo>
                    <a:pt x="2901272" y="185180"/>
                  </a:lnTo>
                  <a:lnTo>
                    <a:pt x="2875725" y="149510"/>
                  </a:lnTo>
                  <a:lnTo>
                    <a:pt x="2846504" y="116914"/>
                  </a:lnTo>
                  <a:lnTo>
                    <a:pt x="2813910" y="87693"/>
                  </a:lnTo>
                  <a:lnTo>
                    <a:pt x="2778240" y="62146"/>
                  </a:lnTo>
                  <a:lnTo>
                    <a:pt x="2739796" y="40572"/>
                  </a:lnTo>
                  <a:lnTo>
                    <a:pt x="2698875" y="23271"/>
                  </a:lnTo>
                  <a:lnTo>
                    <a:pt x="2655779" y="10542"/>
                  </a:lnTo>
                  <a:lnTo>
                    <a:pt x="2610806" y="2685"/>
                  </a:lnTo>
                  <a:lnTo>
                    <a:pt x="2564257" y="0"/>
                  </a:lnTo>
                  <a:close/>
                </a:path>
              </a:pathLst>
            </a:custGeom>
            <a:solidFill>
              <a:srgbClr val="EEE1BB">
                <a:alpha val="9802"/>
              </a:srgbClr>
            </a:solidFill>
          </p:spPr>
          <p:txBody>
            <a:bodyPr wrap="square" lIns="0" tIns="0" rIns="0" bIns="0" rtlCol="0"/>
            <a:lstStyle/>
            <a:p>
              <a:endParaRPr/>
            </a:p>
          </p:txBody>
        </p:sp>
        <p:sp>
          <p:nvSpPr>
            <p:cNvPr id="9" name="object 9"/>
            <p:cNvSpPr/>
            <p:nvPr/>
          </p:nvSpPr>
          <p:spPr>
            <a:xfrm>
              <a:off x="667893" y="2679566"/>
              <a:ext cx="2963545" cy="2395220"/>
            </a:xfrm>
            <a:custGeom>
              <a:avLst/>
              <a:gdLst/>
              <a:ahLst/>
              <a:cxnLst/>
              <a:rect l="l" t="t" r="r" b="b"/>
              <a:pathLst>
                <a:path w="2963545" h="2395220">
                  <a:moveTo>
                    <a:pt x="0" y="399173"/>
                  </a:moveTo>
                  <a:lnTo>
                    <a:pt x="2685" y="352621"/>
                  </a:lnTo>
                  <a:lnTo>
                    <a:pt x="10542" y="307646"/>
                  </a:lnTo>
                  <a:lnTo>
                    <a:pt x="23270" y="264548"/>
                  </a:lnTo>
                  <a:lnTo>
                    <a:pt x="40571" y="223626"/>
                  </a:lnTo>
                  <a:lnTo>
                    <a:pt x="62145" y="185180"/>
                  </a:lnTo>
                  <a:lnTo>
                    <a:pt x="87692" y="149510"/>
                  </a:lnTo>
                  <a:lnTo>
                    <a:pt x="116913" y="116914"/>
                  </a:lnTo>
                  <a:lnTo>
                    <a:pt x="149507" y="87693"/>
                  </a:lnTo>
                  <a:lnTo>
                    <a:pt x="185177" y="62146"/>
                  </a:lnTo>
                  <a:lnTo>
                    <a:pt x="223621" y="40572"/>
                  </a:lnTo>
                  <a:lnTo>
                    <a:pt x="264542" y="23271"/>
                  </a:lnTo>
                  <a:lnTo>
                    <a:pt x="307638" y="10542"/>
                  </a:lnTo>
                  <a:lnTo>
                    <a:pt x="352611" y="2685"/>
                  </a:lnTo>
                  <a:lnTo>
                    <a:pt x="399161" y="0"/>
                  </a:lnTo>
                  <a:lnTo>
                    <a:pt x="2564257" y="0"/>
                  </a:lnTo>
                  <a:lnTo>
                    <a:pt x="2610806" y="2685"/>
                  </a:lnTo>
                  <a:lnTo>
                    <a:pt x="2655779" y="10542"/>
                  </a:lnTo>
                  <a:lnTo>
                    <a:pt x="2698875" y="23271"/>
                  </a:lnTo>
                  <a:lnTo>
                    <a:pt x="2739796" y="40572"/>
                  </a:lnTo>
                  <a:lnTo>
                    <a:pt x="2778240" y="62146"/>
                  </a:lnTo>
                  <a:lnTo>
                    <a:pt x="2813910" y="87693"/>
                  </a:lnTo>
                  <a:lnTo>
                    <a:pt x="2846504" y="116914"/>
                  </a:lnTo>
                  <a:lnTo>
                    <a:pt x="2875725" y="149510"/>
                  </a:lnTo>
                  <a:lnTo>
                    <a:pt x="2901272" y="185180"/>
                  </a:lnTo>
                  <a:lnTo>
                    <a:pt x="2922846" y="223626"/>
                  </a:lnTo>
                  <a:lnTo>
                    <a:pt x="2940147" y="264548"/>
                  </a:lnTo>
                  <a:lnTo>
                    <a:pt x="2952875" y="307646"/>
                  </a:lnTo>
                  <a:lnTo>
                    <a:pt x="2960732" y="352621"/>
                  </a:lnTo>
                  <a:lnTo>
                    <a:pt x="2963418" y="399173"/>
                  </a:lnTo>
                  <a:lnTo>
                    <a:pt x="2963418" y="1995804"/>
                  </a:lnTo>
                  <a:lnTo>
                    <a:pt x="2960732" y="2042357"/>
                  </a:lnTo>
                  <a:lnTo>
                    <a:pt x="2952875" y="2087331"/>
                  </a:lnTo>
                  <a:lnTo>
                    <a:pt x="2940147" y="2130429"/>
                  </a:lnTo>
                  <a:lnTo>
                    <a:pt x="2922846" y="2171349"/>
                  </a:lnTo>
                  <a:lnTo>
                    <a:pt x="2901272" y="2209794"/>
                  </a:lnTo>
                  <a:lnTo>
                    <a:pt x="2875725" y="2245463"/>
                  </a:lnTo>
                  <a:lnTo>
                    <a:pt x="2846504" y="2278057"/>
                  </a:lnTo>
                  <a:lnTo>
                    <a:pt x="2813910" y="2307277"/>
                  </a:lnTo>
                  <a:lnTo>
                    <a:pt x="2778240" y="2332823"/>
                  </a:lnTo>
                  <a:lnTo>
                    <a:pt x="2739796" y="2354396"/>
                  </a:lnTo>
                  <a:lnTo>
                    <a:pt x="2698875" y="2371696"/>
                  </a:lnTo>
                  <a:lnTo>
                    <a:pt x="2655779" y="2384424"/>
                  </a:lnTo>
                  <a:lnTo>
                    <a:pt x="2610806" y="2392280"/>
                  </a:lnTo>
                  <a:lnTo>
                    <a:pt x="2564257" y="2394966"/>
                  </a:lnTo>
                  <a:lnTo>
                    <a:pt x="399161" y="2394966"/>
                  </a:lnTo>
                  <a:lnTo>
                    <a:pt x="352611" y="2392280"/>
                  </a:lnTo>
                  <a:lnTo>
                    <a:pt x="307638" y="2384424"/>
                  </a:lnTo>
                  <a:lnTo>
                    <a:pt x="264542" y="2371696"/>
                  </a:lnTo>
                  <a:lnTo>
                    <a:pt x="223621" y="2354396"/>
                  </a:lnTo>
                  <a:lnTo>
                    <a:pt x="185177" y="2332823"/>
                  </a:lnTo>
                  <a:lnTo>
                    <a:pt x="149507" y="2307277"/>
                  </a:lnTo>
                  <a:lnTo>
                    <a:pt x="116913" y="2278057"/>
                  </a:lnTo>
                  <a:lnTo>
                    <a:pt x="87692" y="2245463"/>
                  </a:lnTo>
                  <a:lnTo>
                    <a:pt x="62145" y="2209794"/>
                  </a:lnTo>
                  <a:lnTo>
                    <a:pt x="40571" y="2171349"/>
                  </a:lnTo>
                  <a:lnTo>
                    <a:pt x="23270" y="2130429"/>
                  </a:lnTo>
                  <a:lnTo>
                    <a:pt x="10542" y="2087331"/>
                  </a:lnTo>
                  <a:lnTo>
                    <a:pt x="2685" y="2042357"/>
                  </a:lnTo>
                  <a:lnTo>
                    <a:pt x="0" y="1995804"/>
                  </a:lnTo>
                  <a:lnTo>
                    <a:pt x="0" y="399173"/>
                  </a:lnTo>
                  <a:close/>
                </a:path>
              </a:pathLst>
            </a:custGeom>
            <a:ln w="19049">
              <a:solidFill>
                <a:srgbClr val="BB8542"/>
              </a:solidFill>
            </a:ln>
          </p:spPr>
          <p:txBody>
            <a:bodyPr wrap="square" lIns="0" tIns="0" rIns="0" bIns="0" rtlCol="0"/>
            <a:lstStyle/>
            <a:p>
              <a:endParaRPr/>
            </a:p>
          </p:txBody>
        </p:sp>
      </p:grpSp>
      <p:sp>
        <p:nvSpPr>
          <p:cNvPr id="10" name="object 10"/>
          <p:cNvSpPr txBox="1"/>
          <p:nvPr/>
        </p:nvSpPr>
        <p:spPr>
          <a:xfrm>
            <a:off x="845980" y="2790643"/>
            <a:ext cx="2600325" cy="2219960"/>
          </a:xfrm>
          <a:prstGeom prst="rect">
            <a:avLst/>
          </a:prstGeom>
        </p:spPr>
        <p:txBody>
          <a:bodyPr vert="horz" wrap="square" lIns="0" tIns="12700" rIns="0" bIns="0" rtlCol="0">
            <a:spAutoFit/>
          </a:bodyPr>
          <a:lstStyle/>
          <a:p>
            <a:pPr algn="ctr">
              <a:lnSpc>
                <a:spcPct val="100000"/>
              </a:lnSpc>
              <a:spcBef>
                <a:spcPts val="100"/>
              </a:spcBef>
            </a:pPr>
            <a:r>
              <a:rPr sz="2400" dirty="0">
                <a:latin typeface="Arial MT"/>
                <a:cs typeface="Arial MT"/>
              </a:rPr>
              <a:t>From</a:t>
            </a:r>
            <a:r>
              <a:rPr sz="2400" spc="-55" dirty="0">
                <a:latin typeface="Arial MT"/>
                <a:cs typeface="Arial MT"/>
              </a:rPr>
              <a:t> </a:t>
            </a:r>
            <a:r>
              <a:rPr sz="2400" dirty="0">
                <a:latin typeface="Arial MT"/>
                <a:cs typeface="Arial MT"/>
              </a:rPr>
              <a:t>2001</a:t>
            </a:r>
            <a:r>
              <a:rPr sz="2400" spc="-35" dirty="0">
                <a:latin typeface="Arial MT"/>
                <a:cs typeface="Arial MT"/>
              </a:rPr>
              <a:t> </a:t>
            </a:r>
            <a:r>
              <a:rPr sz="2400" dirty="0">
                <a:latin typeface="Arial MT"/>
                <a:cs typeface="Arial MT"/>
              </a:rPr>
              <a:t>–</a:t>
            </a:r>
            <a:r>
              <a:rPr sz="2400" spc="-55" dirty="0">
                <a:latin typeface="Arial MT"/>
                <a:cs typeface="Arial MT"/>
              </a:rPr>
              <a:t> </a:t>
            </a:r>
            <a:r>
              <a:rPr sz="2400" spc="-10" dirty="0">
                <a:latin typeface="Arial MT"/>
                <a:cs typeface="Arial MT"/>
              </a:rPr>
              <a:t>2018:</a:t>
            </a:r>
            <a:endParaRPr sz="2400">
              <a:latin typeface="Arial MT"/>
              <a:cs typeface="Arial MT"/>
            </a:endParaRPr>
          </a:p>
          <a:p>
            <a:pPr marL="79375" marR="71120" indent="83185" algn="ctr">
              <a:lnSpc>
                <a:spcPct val="100000"/>
              </a:lnSpc>
            </a:pPr>
            <a:r>
              <a:rPr sz="2400" b="1" dirty="0">
                <a:solidFill>
                  <a:srgbClr val="BB8542"/>
                </a:solidFill>
                <a:latin typeface="Arial"/>
                <a:cs typeface="Arial"/>
              </a:rPr>
              <a:t>2507</a:t>
            </a:r>
            <a:r>
              <a:rPr sz="2400" b="1" spc="-50" dirty="0">
                <a:solidFill>
                  <a:srgbClr val="BB8542"/>
                </a:solidFill>
                <a:latin typeface="Arial"/>
                <a:cs typeface="Arial"/>
              </a:rPr>
              <a:t> </a:t>
            </a:r>
            <a:r>
              <a:rPr sz="2400" spc="-10" dirty="0">
                <a:latin typeface="Arial MT"/>
                <a:cs typeface="Arial MT"/>
              </a:rPr>
              <a:t>surviving </a:t>
            </a:r>
            <a:r>
              <a:rPr sz="2400" dirty="0">
                <a:latin typeface="Arial MT"/>
                <a:cs typeface="Arial MT"/>
              </a:rPr>
              <a:t>service</a:t>
            </a:r>
            <a:r>
              <a:rPr sz="2400" spc="-105" dirty="0">
                <a:latin typeface="Arial MT"/>
                <a:cs typeface="Arial MT"/>
              </a:rPr>
              <a:t> </a:t>
            </a:r>
            <a:r>
              <a:rPr sz="2400" spc="-10" dirty="0">
                <a:latin typeface="Arial MT"/>
                <a:cs typeface="Arial MT"/>
              </a:rPr>
              <a:t>members </a:t>
            </a:r>
            <a:r>
              <a:rPr sz="2400" dirty="0">
                <a:latin typeface="Arial MT"/>
                <a:cs typeface="Arial MT"/>
              </a:rPr>
              <a:t>sustained</a:t>
            </a:r>
            <a:r>
              <a:rPr sz="2400" spc="-100" dirty="0">
                <a:latin typeface="Arial MT"/>
                <a:cs typeface="Arial MT"/>
              </a:rPr>
              <a:t> </a:t>
            </a:r>
            <a:r>
              <a:rPr sz="2400" b="1" spc="-20" dirty="0">
                <a:solidFill>
                  <a:srgbClr val="BB8542"/>
                </a:solidFill>
                <a:latin typeface="Arial"/>
                <a:cs typeface="Arial"/>
              </a:rPr>
              <a:t>5551 </a:t>
            </a:r>
            <a:r>
              <a:rPr sz="2400" dirty="0">
                <a:latin typeface="Arial MT"/>
                <a:cs typeface="Arial MT"/>
              </a:rPr>
              <a:t>burn</a:t>
            </a:r>
            <a:r>
              <a:rPr sz="2400" spc="-75" dirty="0">
                <a:latin typeface="Arial MT"/>
                <a:cs typeface="Arial MT"/>
              </a:rPr>
              <a:t> </a:t>
            </a:r>
            <a:r>
              <a:rPr sz="2400" dirty="0">
                <a:latin typeface="Arial MT"/>
                <a:cs typeface="Arial MT"/>
              </a:rPr>
              <a:t>injuries</a:t>
            </a:r>
            <a:r>
              <a:rPr sz="2400" spc="-60" dirty="0">
                <a:latin typeface="Arial MT"/>
                <a:cs typeface="Arial MT"/>
              </a:rPr>
              <a:t> </a:t>
            </a:r>
            <a:r>
              <a:rPr sz="2400" spc="-10" dirty="0">
                <a:latin typeface="Arial MT"/>
                <a:cs typeface="Arial MT"/>
              </a:rPr>
              <a:t>while deployed</a:t>
            </a:r>
            <a:endParaRPr sz="2400">
              <a:latin typeface="Arial MT"/>
              <a:cs typeface="Arial MT"/>
            </a:endParaRPr>
          </a:p>
        </p:txBody>
      </p:sp>
      <p:grpSp>
        <p:nvGrpSpPr>
          <p:cNvPr id="11" name="object 11"/>
          <p:cNvGrpSpPr/>
          <p:nvPr/>
        </p:nvGrpSpPr>
        <p:grpSpPr>
          <a:xfrm>
            <a:off x="4304410" y="1670940"/>
            <a:ext cx="7233284" cy="1320800"/>
            <a:chOff x="4304410" y="1670940"/>
            <a:chExt cx="7233284" cy="1320800"/>
          </a:xfrm>
        </p:grpSpPr>
        <p:sp>
          <p:nvSpPr>
            <p:cNvPr id="12" name="object 12"/>
            <p:cNvSpPr/>
            <p:nvPr/>
          </p:nvSpPr>
          <p:spPr>
            <a:xfrm>
              <a:off x="4317110" y="1683640"/>
              <a:ext cx="7207884" cy="1295400"/>
            </a:xfrm>
            <a:custGeom>
              <a:avLst/>
              <a:gdLst/>
              <a:ahLst/>
              <a:cxnLst/>
              <a:rect l="l" t="t" r="r" b="b"/>
              <a:pathLst>
                <a:path w="7207884" h="1295400">
                  <a:moveTo>
                    <a:pt x="7078218" y="0"/>
                  </a:moveTo>
                  <a:lnTo>
                    <a:pt x="129539" y="0"/>
                  </a:lnTo>
                  <a:lnTo>
                    <a:pt x="79118" y="10180"/>
                  </a:lnTo>
                  <a:lnTo>
                    <a:pt x="37942" y="37942"/>
                  </a:lnTo>
                  <a:lnTo>
                    <a:pt x="10180" y="79118"/>
                  </a:lnTo>
                  <a:lnTo>
                    <a:pt x="0" y="129539"/>
                  </a:lnTo>
                  <a:lnTo>
                    <a:pt x="0" y="1165859"/>
                  </a:lnTo>
                  <a:lnTo>
                    <a:pt x="10180" y="1216281"/>
                  </a:lnTo>
                  <a:lnTo>
                    <a:pt x="37942" y="1257457"/>
                  </a:lnTo>
                  <a:lnTo>
                    <a:pt x="79118" y="1285219"/>
                  </a:lnTo>
                  <a:lnTo>
                    <a:pt x="129539" y="1295399"/>
                  </a:lnTo>
                  <a:lnTo>
                    <a:pt x="7078218" y="1295399"/>
                  </a:lnTo>
                  <a:lnTo>
                    <a:pt x="7128639" y="1285219"/>
                  </a:lnTo>
                  <a:lnTo>
                    <a:pt x="7169815" y="1257457"/>
                  </a:lnTo>
                  <a:lnTo>
                    <a:pt x="7197577" y="1216281"/>
                  </a:lnTo>
                  <a:lnTo>
                    <a:pt x="7207758" y="1165859"/>
                  </a:lnTo>
                  <a:lnTo>
                    <a:pt x="7207758" y="129539"/>
                  </a:lnTo>
                  <a:lnTo>
                    <a:pt x="7197577" y="79118"/>
                  </a:lnTo>
                  <a:lnTo>
                    <a:pt x="7169815" y="37942"/>
                  </a:lnTo>
                  <a:lnTo>
                    <a:pt x="7128639" y="10180"/>
                  </a:lnTo>
                  <a:lnTo>
                    <a:pt x="7078218" y="0"/>
                  </a:lnTo>
                  <a:close/>
                </a:path>
              </a:pathLst>
            </a:custGeom>
            <a:solidFill>
              <a:srgbClr val="EEE1BB">
                <a:alpha val="9802"/>
              </a:srgbClr>
            </a:solidFill>
          </p:spPr>
          <p:txBody>
            <a:bodyPr wrap="square" lIns="0" tIns="0" rIns="0" bIns="0" rtlCol="0"/>
            <a:lstStyle/>
            <a:p>
              <a:endParaRPr/>
            </a:p>
          </p:txBody>
        </p:sp>
        <p:sp>
          <p:nvSpPr>
            <p:cNvPr id="13" name="object 13"/>
            <p:cNvSpPr/>
            <p:nvPr/>
          </p:nvSpPr>
          <p:spPr>
            <a:xfrm>
              <a:off x="4317110" y="1683640"/>
              <a:ext cx="7207884" cy="1295400"/>
            </a:xfrm>
            <a:custGeom>
              <a:avLst/>
              <a:gdLst/>
              <a:ahLst/>
              <a:cxnLst/>
              <a:rect l="l" t="t" r="r" b="b"/>
              <a:pathLst>
                <a:path w="7207884" h="1295400">
                  <a:moveTo>
                    <a:pt x="0" y="129539"/>
                  </a:moveTo>
                  <a:lnTo>
                    <a:pt x="10180" y="79118"/>
                  </a:lnTo>
                  <a:lnTo>
                    <a:pt x="37942" y="37942"/>
                  </a:lnTo>
                  <a:lnTo>
                    <a:pt x="79118" y="10180"/>
                  </a:lnTo>
                  <a:lnTo>
                    <a:pt x="129539" y="0"/>
                  </a:lnTo>
                  <a:lnTo>
                    <a:pt x="7078218" y="0"/>
                  </a:lnTo>
                  <a:lnTo>
                    <a:pt x="7128639" y="10180"/>
                  </a:lnTo>
                  <a:lnTo>
                    <a:pt x="7169815" y="37942"/>
                  </a:lnTo>
                  <a:lnTo>
                    <a:pt x="7197577" y="79118"/>
                  </a:lnTo>
                  <a:lnTo>
                    <a:pt x="7207758" y="129539"/>
                  </a:lnTo>
                  <a:lnTo>
                    <a:pt x="7207758" y="1165859"/>
                  </a:lnTo>
                  <a:lnTo>
                    <a:pt x="7197577" y="1216281"/>
                  </a:lnTo>
                  <a:lnTo>
                    <a:pt x="7169815" y="1257457"/>
                  </a:lnTo>
                  <a:lnTo>
                    <a:pt x="7128639" y="1285219"/>
                  </a:lnTo>
                  <a:lnTo>
                    <a:pt x="7078218" y="1295399"/>
                  </a:lnTo>
                  <a:lnTo>
                    <a:pt x="129539" y="1295399"/>
                  </a:lnTo>
                  <a:lnTo>
                    <a:pt x="79118" y="1285219"/>
                  </a:lnTo>
                  <a:lnTo>
                    <a:pt x="37942" y="1257457"/>
                  </a:lnTo>
                  <a:lnTo>
                    <a:pt x="10180" y="1216281"/>
                  </a:lnTo>
                  <a:lnTo>
                    <a:pt x="0" y="1165859"/>
                  </a:lnTo>
                  <a:lnTo>
                    <a:pt x="0" y="129539"/>
                  </a:lnTo>
                  <a:close/>
                </a:path>
              </a:pathLst>
            </a:custGeom>
            <a:ln w="25400">
              <a:solidFill>
                <a:srgbClr val="BB8542"/>
              </a:solidFill>
            </a:ln>
          </p:spPr>
          <p:txBody>
            <a:bodyPr wrap="square" lIns="0" tIns="0" rIns="0" bIns="0" rtlCol="0"/>
            <a:lstStyle/>
            <a:p>
              <a:endParaRPr/>
            </a:p>
          </p:txBody>
        </p:sp>
      </p:grpSp>
      <p:sp>
        <p:nvSpPr>
          <p:cNvPr id="14" name="object 14"/>
          <p:cNvSpPr txBox="1"/>
          <p:nvPr/>
        </p:nvSpPr>
        <p:spPr>
          <a:xfrm>
            <a:off x="6058113" y="1783484"/>
            <a:ext cx="5360035" cy="1042669"/>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EXPLOSIONS</a:t>
            </a:r>
            <a:r>
              <a:rPr sz="2400" b="1" spc="-80" dirty="0">
                <a:latin typeface="Arial"/>
                <a:cs typeface="Arial"/>
              </a:rPr>
              <a:t> </a:t>
            </a:r>
            <a:r>
              <a:rPr sz="2400" b="1" spc="-10" dirty="0">
                <a:latin typeface="Arial"/>
                <a:cs typeface="Arial"/>
              </a:rPr>
              <a:t>(IED/VBIED)</a:t>
            </a:r>
            <a:endParaRPr sz="2400">
              <a:latin typeface="Arial"/>
              <a:cs typeface="Arial"/>
            </a:endParaRPr>
          </a:p>
          <a:p>
            <a:pPr marL="469900" marR="5080" indent="-274320">
              <a:lnSpc>
                <a:spcPts val="2160"/>
              </a:lnSpc>
              <a:spcBef>
                <a:spcPts val="840"/>
              </a:spcBef>
              <a:buSzPct val="125000"/>
              <a:buFont typeface="Calibri"/>
              <a:buChar char="▪"/>
              <a:tabLst>
                <a:tab pos="469900" algn="l"/>
              </a:tabLst>
            </a:pPr>
            <a:r>
              <a:rPr sz="2000" dirty="0">
                <a:latin typeface="Arial MT"/>
                <a:cs typeface="Arial MT"/>
              </a:rPr>
              <a:t>Blast</a:t>
            </a:r>
            <a:r>
              <a:rPr sz="2000" spc="-50" dirty="0">
                <a:latin typeface="Arial MT"/>
                <a:cs typeface="Arial MT"/>
              </a:rPr>
              <a:t> </a:t>
            </a:r>
            <a:r>
              <a:rPr sz="2000" dirty="0">
                <a:latin typeface="Arial MT"/>
                <a:cs typeface="Arial MT"/>
              </a:rPr>
              <a:t>accounted</a:t>
            </a:r>
            <a:r>
              <a:rPr sz="2000" spc="-45" dirty="0">
                <a:latin typeface="Arial MT"/>
                <a:cs typeface="Arial MT"/>
              </a:rPr>
              <a:t> </a:t>
            </a:r>
            <a:r>
              <a:rPr sz="2000" dirty="0">
                <a:latin typeface="Arial MT"/>
                <a:cs typeface="Arial MT"/>
              </a:rPr>
              <a:t>for</a:t>
            </a:r>
            <a:r>
              <a:rPr sz="2000" spc="-60" dirty="0">
                <a:latin typeface="Arial MT"/>
                <a:cs typeface="Arial MT"/>
              </a:rPr>
              <a:t> </a:t>
            </a:r>
            <a:r>
              <a:rPr sz="2000" dirty="0">
                <a:latin typeface="Arial MT"/>
                <a:cs typeface="Arial MT"/>
              </a:rPr>
              <a:t>82%</a:t>
            </a:r>
            <a:r>
              <a:rPr sz="2000" spc="-50" dirty="0">
                <a:latin typeface="Arial MT"/>
                <a:cs typeface="Arial MT"/>
              </a:rPr>
              <a:t> </a:t>
            </a:r>
            <a:r>
              <a:rPr sz="2000" dirty="0">
                <a:latin typeface="Arial MT"/>
                <a:cs typeface="Arial MT"/>
              </a:rPr>
              <a:t>of</a:t>
            </a:r>
            <a:r>
              <a:rPr sz="2000" spc="-50" dirty="0">
                <a:latin typeface="Arial MT"/>
                <a:cs typeface="Arial MT"/>
              </a:rPr>
              <a:t> </a:t>
            </a:r>
            <a:r>
              <a:rPr sz="2000" dirty="0">
                <a:latin typeface="Arial MT"/>
                <a:cs typeface="Arial MT"/>
              </a:rPr>
              <a:t>burn</a:t>
            </a:r>
            <a:r>
              <a:rPr sz="2000" spc="-55" dirty="0">
                <a:latin typeface="Arial MT"/>
                <a:cs typeface="Arial MT"/>
              </a:rPr>
              <a:t> </a:t>
            </a:r>
            <a:r>
              <a:rPr sz="2000" spc="-10" dirty="0">
                <a:latin typeface="Arial MT"/>
                <a:cs typeface="Arial MT"/>
              </a:rPr>
              <a:t>casualties; </a:t>
            </a:r>
            <a:r>
              <a:rPr sz="2000" dirty="0">
                <a:latin typeface="Arial MT"/>
                <a:cs typeface="Arial MT"/>
              </a:rPr>
              <a:t>80%</a:t>
            </a:r>
            <a:r>
              <a:rPr sz="2000" spc="-40" dirty="0">
                <a:latin typeface="Arial MT"/>
                <a:cs typeface="Arial MT"/>
              </a:rPr>
              <a:t> </a:t>
            </a:r>
            <a:r>
              <a:rPr sz="2000" dirty="0">
                <a:latin typeface="Arial MT"/>
                <a:cs typeface="Arial MT"/>
              </a:rPr>
              <a:t>were</a:t>
            </a:r>
            <a:r>
              <a:rPr sz="2000" spc="-25" dirty="0">
                <a:latin typeface="Arial MT"/>
                <a:cs typeface="Arial MT"/>
              </a:rPr>
              <a:t> </a:t>
            </a:r>
            <a:r>
              <a:rPr sz="2000" dirty="0">
                <a:latin typeface="Arial MT"/>
                <a:cs typeface="Arial MT"/>
              </a:rPr>
              <a:t>by</a:t>
            </a:r>
            <a:r>
              <a:rPr sz="2000" spc="-35" dirty="0">
                <a:latin typeface="Arial MT"/>
                <a:cs typeface="Arial MT"/>
              </a:rPr>
              <a:t> </a:t>
            </a:r>
            <a:r>
              <a:rPr sz="2000" spc="-20" dirty="0">
                <a:latin typeface="Arial MT"/>
                <a:cs typeface="Arial MT"/>
              </a:rPr>
              <a:t>IEDs</a:t>
            </a:r>
            <a:endParaRPr sz="2000">
              <a:latin typeface="Arial MT"/>
              <a:cs typeface="Arial MT"/>
            </a:endParaRPr>
          </a:p>
        </p:txBody>
      </p:sp>
      <p:grpSp>
        <p:nvGrpSpPr>
          <p:cNvPr id="15" name="object 15"/>
          <p:cNvGrpSpPr/>
          <p:nvPr/>
        </p:nvGrpSpPr>
        <p:grpSpPr>
          <a:xfrm>
            <a:off x="4433951" y="1789048"/>
            <a:ext cx="1467485" cy="1061085"/>
            <a:chOff x="4433951" y="1789048"/>
            <a:chExt cx="1467485" cy="1061085"/>
          </a:xfrm>
        </p:grpSpPr>
        <p:pic>
          <p:nvPicPr>
            <p:cNvPr id="16" name="object 16"/>
            <p:cNvPicPr/>
            <p:nvPr/>
          </p:nvPicPr>
          <p:blipFill>
            <a:blip r:embed="rId4" cstate="print"/>
            <a:stretch>
              <a:fillRect/>
            </a:stretch>
          </p:blipFill>
          <p:spPr>
            <a:xfrm>
              <a:off x="4446651" y="1801748"/>
              <a:ext cx="1441703" cy="1035557"/>
            </a:xfrm>
            <a:prstGeom prst="rect">
              <a:avLst/>
            </a:prstGeom>
          </p:spPr>
        </p:pic>
        <p:sp>
          <p:nvSpPr>
            <p:cNvPr id="17" name="object 17"/>
            <p:cNvSpPr/>
            <p:nvPr/>
          </p:nvSpPr>
          <p:spPr>
            <a:xfrm>
              <a:off x="4446651" y="1801748"/>
              <a:ext cx="1442085" cy="1035685"/>
            </a:xfrm>
            <a:custGeom>
              <a:avLst/>
              <a:gdLst/>
              <a:ahLst/>
              <a:cxnLst/>
              <a:rect l="l" t="t" r="r" b="b"/>
              <a:pathLst>
                <a:path w="1442085" h="1035685">
                  <a:moveTo>
                    <a:pt x="0" y="103555"/>
                  </a:moveTo>
                  <a:lnTo>
                    <a:pt x="8138" y="63248"/>
                  </a:lnTo>
                  <a:lnTo>
                    <a:pt x="30332" y="30332"/>
                  </a:lnTo>
                  <a:lnTo>
                    <a:pt x="63248" y="8138"/>
                  </a:lnTo>
                  <a:lnTo>
                    <a:pt x="103555" y="0"/>
                  </a:lnTo>
                  <a:lnTo>
                    <a:pt x="1338148" y="0"/>
                  </a:lnTo>
                  <a:lnTo>
                    <a:pt x="1378455" y="8138"/>
                  </a:lnTo>
                  <a:lnTo>
                    <a:pt x="1411371" y="30332"/>
                  </a:lnTo>
                  <a:lnTo>
                    <a:pt x="1433565" y="63248"/>
                  </a:lnTo>
                  <a:lnTo>
                    <a:pt x="1441704" y="103555"/>
                  </a:lnTo>
                  <a:lnTo>
                    <a:pt x="1441704" y="932002"/>
                  </a:lnTo>
                  <a:lnTo>
                    <a:pt x="1433565" y="972309"/>
                  </a:lnTo>
                  <a:lnTo>
                    <a:pt x="1411371" y="1005225"/>
                  </a:lnTo>
                  <a:lnTo>
                    <a:pt x="1378455" y="1027419"/>
                  </a:lnTo>
                  <a:lnTo>
                    <a:pt x="1338148" y="1035557"/>
                  </a:lnTo>
                  <a:lnTo>
                    <a:pt x="103555" y="1035557"/>
                  </a:lnTo>
                  <a:lnTo>
                    <a:pt x="63248" y="1027419"/>
                  </a:lnTo>
                  <a:lnTo>
                    <a:pt x="30332" y="1005225"/>
                  </a:lnTo>
                  <a:lnTo>
                    <a:pt x="8138" y="972309"/>
                  </a:lnTo>
                  <a:lnTo>
                    <a:pt x="0" y="932002"/>
                  </a:lnTo>
                  <a:lnTo>
                    <a:pt x="0" y="103555"/>
                  </a:lnTo>
                  <a:close/>
                </a:path>
              </a:pathLst>
            </a:custGeom>
            <a:ln w="25400">
              <a:solidFill>
                <a:srgbClr val="BB8542"/>
              </a:solidFill>
            </a:ln>
          </p:spPr>
          <p:txBody>
            <a:bodyPr wrap="square" lIns="0" tIns="0" rIns="0" bIns="0" rtlCol="0"/>
            <a:lstStyle/>
            <a:p>
              <a:endParaRPr/>
            </a:p>
          </p:txBody>
        </p:sp>
      </p:grpSp>
      <p:grpSp>
        <p:nvGrpSpPr>
          <p:cNvPr id="18" name="object 18"/>
          <p:cNvGrpSpPr/>
          <p:nvPr/>
        </p:nvGrpSpPr>
        <p:grpSpPr>
          <a:xfrm>
            <a:off x="4304410" y="3083688"/>
            <a:ext cx="7233284" cy="1320800"/>
            <a:chOff x="4304410" y="3083688"/>
            <a:chExt cx="7233284" cy="1320800"/>
          </a:xfrm>
        </p:grpSpPr>
        <p:sp>
          <p:nvSpPr>
            <p:cNvPr id="19" name="object 19"/>
            <p:cNvSpPr/>
            <p:nvPr/>
          </p:nvSpPr>
          <p:spPr>
            <a:xfrm>
              <a:off x="4317110" y="3096388"/>
              <a:ext cx="7207884" cy="1295400"/>
            </a:xfrm>
            <a:custGeom>
              <a:avLst/>
              <a:gdLst/>
              <a:ahLst/>
              <a:cxnLst/>
              <a:rect l="l" t="t" r="r" b="b"/>
              <a:pathLst>
                <a:path w="7207884" h="1295400">
                  <a:moveTo>
                    <a:pt x="7078218" y="0"/>
                  </a:moveTo>
                  <a:lnTo>
                    <a:pt x="129539" y="0"/>
                  </a:lnTo>
                  <a:lnTo>
                    <a:pt x="79118" y="10180"/>
                  </a:lnTo>
                  <a:lnTo>
                    <a:pt x="37942" y="37942"/>
                  </a:lnTo>
                  <a:lnTo>
                    <a:pt x="10180" y="79118"/>
                  </a:lnTo>
                  <a:lnTo>
                    <a:pt x="0" y="129539"/>
                  </a:lnTo>
                  <a:lnTo>
                    <a:pt x="0" y="1165859"/>
                  </a:lnTo>
                  <a:lnTo>
                    <a:pt x="10180" y="1216281"/>
                  </a:lnTo>
                  <a:lnTo>
                    <a:pt x="37942" y="1257457"/>
                  </a:lnTo>
                  <a:lnTo>
                    <a:pt x="79118" y="1285219"/>
                  </a:lnTo>
                  <a:lnTo>
                    <a:pt x="129539" y="1295399"/>
                  </a:lnTo>
                  <a:lnTo>
                    <a:pt x="7078218" y="1295399"/>
                  </a:lnTo>
                  <a:lnTo>
                    <a:pt x="7128639" y="1285219"/>
                  </a:lnTo>
                  <a:lnTo>
                    <a:pt x="7169815" y="1257457"/>
                  </a:lnTo>
                  <a:lnTo>
                    <a:pt x="7197577" y="1216281"/>
                  </a:lnTo>
                  <a:lnTo>
                    <a:pt x="7207758" y="1165859"/>
                  </a:lnTo>
                  <a:lnTo>
                    <a:pt x="7207758" y="129539"/>
                  </a:lnTo>
                  <a:lnTo>
                    <a:pt x="7197577" y="79118"/>
                  </a:lnTo>
                  <a:lnTo>
                    <a:pt x="7169815" y="37942"/>
                  </a:lnTo>
                  <a:lnTo>
                    <a:pt x="7128639" y="10180"/>
                  </a:lnTo>
                  <a:lnTo>
                    <a:pt x="7078218" y="0"/>
                  </a:lnTo>
                  <a:close/>
                </a:path>
              </a:pathLst>
            </a:custGeom>
            <a:solidFill>
              <a:srgbClr val="EEE1BB">
                <a:alpha val="9802"/>
              </a:srgbClr>
            </a:solidFill>
          </p:spPr>
          <p:txBody>
            <a:bodyPr wrap="square" lIns="0" tIns="0" rIns="0" bIns="0" rtlCol="0"/>
            <a:lstStyle/>
            <a:p>
              <a:endParaRPr/>
            </a:p>
          </p:txBody>
        </p:sp>
        <p:sp>
          <p:nvSpPr>
            <p:cNvPr id="20" name="object 20"/>
            <p:cNvSpPr/>
            <p:nvPr/>
          </p:nvSpPr>
          <p:spPr>
            <a:xfrm>
              <a:off x="4317110" y="3096388"/>
              <a:ext cx="7207884" cy="1295400"/>
            </a:xfrm>
            <a:custGeom>
              <a:avLst/>
              <a:gdLst/>
              <a:ahLst/>
              <a:cxnLst/>
              <a:rect l="l" t="t" r="r" b="b"/>
              <a:pathLst>
                <a:path w="7207884" h="1295400">
                  <a:moveTo>
                    <a:pt x="0" y="129539"/>
                  </a:moveTo>
                  <a:lnTo>
                    <a:pt x="10180" y="79118"/>
                  </a:lnTo>
                  <a:lnTo>
                    <a:pt x="37942" y="37942"/>
                  </a:lnTo>
                  <a:lnTo>
                    <a:pt x="79118" y="10180"/>
                  </a:lnTo>
                  <a:lnTo>
                    <a:pt x="129539" y="0"/>
                  </a:lnTo>
                  <a:lnTo>
                    <a:pt x="7078218" y="0"/>
                  </a:lnTo>
                  <a:lnTo>
                    <a:pt x="7128639" y="10180"/>
                  </a:lnTo>
                  <a:lnTo>
                    <a:pt x="7169815" y="37942"/>
                  </a:lnTo>
                  <a:lnTo>
                    <a:pt x="7197577" y="79118"/>
                  </a:lnTo>
                  <a:lnTo>
                    <a:pt x="7207758" y="129539"/>
                  </a:lnTo>
                  <a:lnTo>
                    <a:pt x="7207758" y="1165859"/>
                  </a:lnTo>
                  <a:lnTo>
                    <a:pt x="7197577" y="1216281"/>
                  </a:lnTo>
                  <a:lnTo>
                    <a:pt x="7169815" y="1257457"/>
                  </a:lnTo>
                  <a:lnTo>
                    <a:pt x="7128639" y="1285219"/>
                  </a:lnTo>
                  <a:lnTo>
                    <a:pt x="7078218" y="1295399"/>
                  </a:lnTo>
                  <a:lnTo>
                    <a:pt x="129539" y="1295399"/>
                  </a:lnTo>
                  <a:lnTo>
                    <a:pt x="79118" y="1285219"/>
                  </a:lnTo>
                  <a:lnTo>
                    <a:pt x="37942" y="1257457"/>
                  </a:lnTo>
                  <a:lnTo>
                    <a:pt x="10180" y="1216281"/>
                  </a:lnTo>
                  <a:lnTo>
                    <a:pt x="0" y="1165859"/>
                  </a:lnTo>
                  <a:lnTo>
                    <a:pt x="0" y="129539"/>
                  </a:lnTo>
                  <a:close/>
                </a:path>
              </a:pathLst>
            </a:custGeom>
            <a:ln w="25400">
              <a:solidFill>
                <a:srgbClr val="BB8542"/>
              </a:solidFill>
            </a:ln>
          </p:spPr>
          <p:txBody>
            <a:bodyPr wrap="square" lIns="0" tIns="0" rIns="0" bIns="0" rtlCol="0"/>
            <a:lstStyle/>
            <a:p>
              <a:endParaRPr/>
            </a:p>
          </p:txBody>
        </p:sp>
      </p:grpSp>
      <p:sp>
        <p:nvSpPr>
          <p:cNvPr id="21" name="object 21"/>
          <p:cNvSpPr txBox="1"/>
          <p:nvPr/>
        </p:nvSpPr>
        <p:spPr>
          <a:xfrm>
            <a:off x="6058113" y="3196600"/>
            <a:ext cx="4732020" cy="1042669"/>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VEHICLE</a:t>
            </a:r>
            <a:r>
              <a:rPr sz="2400" b="1" spc="-60" dirty="0">
                <a:latin typeface="Arial"/>
                <a:cs typeface="Arial"/>
              </a:rPr>
              <a:t> </a:t>
            </a:r>
            <a:r>
              <a:rPr sz="2400" b="1" dirty="0">
                <a:latin typeface="Arial"/>
                <a:cs typeface="Arial"/>
              </a:rPr>
              <a:t>/</a:t>
            </a:r>
            <a:r>
              <a:rPr sz="2400" b="1" spc="-55" dirty="0">
                <a:latin typeface="Arial"/>
                <a:cs typeface="Arial"/>
              </a:rPr>
              <a:t> </a:t>
            </a:r>
            <a:r>
              <a:rPr sz="2400" b="1" dirty="0">
                <a:latin typeface="Arial"/>
                <a:cs typeface="Arial"/>
              </a:rPr>
              <a:t>AIRCRAFT</a:t>
            </a:r>
            <a:r>
              <a:rPr sz="2400" b="1" spc="-45" dirty="0">
                <a:latin typeface="Arial"/>
                <a:cs typeface="Arial"/>
              </a:rPr>
              <a:t> </a:t>
            </a:r>
            <a:r>
              <a:rPr sz="2400" b="1" spc="-10" dirty="0">
                <a:latin typeface="Arial"/>
                <a:cs typeface="Arial"/>
              </a:rPr>
              <a:t>CRASHES</a:t>
            </a:r>
            <a:endParaRPr sz="2400">
              <a:latin typeface="Arial"/>
              <a:cs typeface="Arial"/>
            </a:endParaRPr>
          </a:p>
          <a:p>
            <a:pPr marL="469900" marR="244475" indent="-274320">
              <a:lnSpc>
                <a:spcPts val="2160"/>
              </a:lnSpc>
              <a:spcBef>
                <a:spcPts val="840"/>
              </a:spcBef>
              <a:buSzPct val="125000"/>
              <a:buFont typeface="Calibri"/>
              <a:buChar char="▪"/>
              <a:tabLst>
                <a:tab pos="469900" algn="l"/>
              </a:tabLst>
            </a:pPr>
            <a:r>
              <a:rPr sz="2000" dirty="0">
                <a:latin typeface="Arial MT"/>
                <a:cs typeface="Arial MT"/>
              </a:rPr>
              <a:t>65%</a:t>
            </a:r>
            <a:r>
              <a:rPr sz="2000" spc="-65" dirty="0">
                <a:latin typeface="Arial MT"/>
                <a:cs typeface="Arial MT"/>
              </a:rPr>
              <a:t> </a:t>
            </a:r>
            <a:r>
              <a:rPr sz="2000" dirty="0">
                <a:latin typeface="Arial MT"/>
                <a:cs typeface="Arial MT"/>
              </a:rPr>
              <a:t>burned</a:t>
            </a:r>
            <a:r>
              <a:rPr sz="2000" spc="-55" dirty="0">
                <a:latin typeface="Arial MT"/>
                <a:cs typeface="Arial MT"/>
              </a:rPr>
              <a:t> </a:t>
            </a:r>
            <a:r>
              <a:rPr sz="2000" dirty="0">
                <a:latin typeface="Arial MT"/>
                <a:cs typeface="Arial MT"/>
              </a:rPr>
              <a:t>while</a:t>
            </a:r>
            <a:r>
              <a:rPr sz="2000" spc="-45" dirty="0">
                <a:latin typeface="Arial MT"/>
                <a:cs typeface="Arial MT"/>
              </a:rPr>
              <a:t> </a:t>
            </a:r>
            <a:r>
              <a:rPr sz="2000" dirty="0">
                <a:latin typeface="Arial MT"/>
                <a:cs typeface="Arial MT"/>
              </a:rPr>
              <a:t>driving/riding</a:t>
            </a:r>
            <a:r>
              <a:rPr sz="2000" spc="-50" dirty="0">
                <a:latin typeface="Arial MT"/>
                <a:cs typeface="Arial MT"/>
              </a:rPr>
              <a:t> </a:t>
            </a:r>
            <a:r>
              <a:rPr sz="2000" dirty="0">
                <a:latin typeface="Arial MT"/>
                <a:cs typeface="Arial MT"/>
              </a:rPr>
              <a:t>in</a:t>
            </a:r>
            <a:r>
              <a:rPr sz="2000" spc="-60" dirty="0">
                <a:latin typeface="Arial MT"/>
                <a:cs typeface="Arial MT"/>
              </a:rPr>
              <a:t> </a:t>
            </a:r>
            <a:r>
              <a:rPr sz="2000" spc="-50" dirty="0">
                <a:latin typeface="Arial MT"/>
                <a:cs typeface="Arial MT"/>
              </a:rPr>
              <a:t>a </a:t>
            </a:r>
            <a:r>
              <a:rPr sz="2000" dirty="0">
                <a:latin typeface="Arial MT"/>
                <a:cs typeface="Arial MT"/>
              </a:rPr>
              <a:t>vehicle;</a:t>
            </a:r>
            <a:r>
              <a:rPr sz="2000" spc="-55" dirty="0">
                <a:latin typeface="Arial MT"/>
                <a:cs typeface="Arial MT"/>
              </a:rPr>
              <a:t> </a:t>
            </a:r>
            <a:r>
              <a:rPr sz="2000" dirty="0">
                <a:latin typeface="Arial MT"/>
                <a:cs typeface="Arial MT"/>
              </a:rPr>
              <a:t>23%</a:t>
            </a:r>
            <a:r>
              <a:rPr sz="2000" spc="-60" dirty="0">
                <a:latin typeface="Arial MT"/>
                <a:cs typeface="Arial MT"/>
              </a:rPr>
              <a:t> </a:t>
            </a:r>
            <a:r>
              <a:rPr sz="2000" spc="-10" dirty="0">
                <a:latin typeface="Arial MT"/>
                <a:cs typeface="Arial MT"/>
              </a:rPr>
              <a:t>dismounted</a:t>
            </a:r>
            <a:endParaRPr sz="2000">
              <a:latin typeface="Arial MT"/>
              <a:cs typeface="Arial MT"/>
            </a:endParaRPr>
          </a:p>
        </p:txBody>
      </p:sp>
      <p:grpSp>
        <p:nvGrpSpPr>
          <p:cNvPr id="22" name="object 22"/>
          <p:cNvGrpSpPr/>
          <p:nvPr/>
        </p:nvGrpSpPr>
        <p:grpSpPr>
          <a:xfrm>
            <a:off x="4433951" y="3213228"/>
            <a:ext cx="1467485" cy="1061720"/>
            <a:chOff x="4433951" y="3213228"/>
            <a:chExt cx="1467485" cy="1061720"/>
          </a:xfrm>
        </p:grpSpPr>
        <p:pic>
          <p:nvPicPr>
            <p:cNvPr id="23" name="object 23"/>
            <p:cNvPicPr/>
            <p:nvPr/>
          </p:nvPicPr>
          <p:blipFill>
            <a:blip r:embed="rId5" cstate="print"/>
            <a:stretch>
              <a:fillRect/>
            </a:stretch>
          </p:blipFill>
          <p:spPr>
            <a:xfrm>
              <a:off x="4446651" y="3225927"/>
              <a:ext cx="1441703" cy="1036320"/>
            </a:xfrm>
            <a:prstGeom prst="rect">
              <a:avLst/>
            </a:prstGeom>
          </p:spPr>
        </p:pic>
        <p:sp>
          <p:nvSpPr>
            <p:cNvPr id="24" name="object 24"/>
            <p:cNvSpPr/>
            <p:nvPr/>
          </p:nvSpPr>
          <p:spPr>
            <a:xfrm>
              <a:off x="4446651" y="3225928"/>
              <a:ext cx="1442085" cy="1036319"/>
            </a:xfrm>
            <a:custGeom>
              <a:avLst/>
              <a:gdLst/>
              <a:ahLst/>
              <a:cxnLst/>
              <a:rect l="l" t="t" r="r" b="b"/>
              <a:pathLst>
                <a:path w="1442085" h="1036320">
                  <a:moveTo>
                    <a:pt x="0" y="103632"/>
                  </a:moveTo>
                  <a:lnTo>
                    <a:pt x="8143" y="63291"/>
                  </a:lnTo>
                  <a:lnTo>
                    <a:pt x="30351" y="30351"/>
                  </a:lnTo>
                  <a:lnTo>
                    <a:pt x="63291" y="8143"/>
                  </a:lnTo>
                  <a:lnTo>
                    <a:pt x="103632" y="0"/>
                  </a:lnTo>
                  <a:lnTo>
                    <a:pt x="1338072" y="0"/>
                  </a:lnTo>
                  <a:lnTo>
                    <a:pt x="1378412" y="8143"/>
                  </a:lnTo>
                  <a:lnTo>
                    <a:pt x="1411352" y="30351"/>
                  </a:lnTo>
                  <a:lnTo>
                    <a:pt x="1433560" y="63291"/>
                  </a:lnTo>
                  <a:lnTo>
                    <a:pt x="1441704" y="103632"/>
                  </a:lnTo>
                  <a:lnTo>
                    <a:pt x="1441704" y="932688"/>
                  </a:lnTo>
                  <a:lnTo>
                    <a:pt x="1433560" y="973028"/>
                  </a:lnTo>
                  <a:lnTo>
                    <a:pt x="1411352" y="1005968"/>
                  </a:lnTo>
                  <a:lnTo>
                    <a:pt x="1378412" y="1028176"/>
                  </a:lnTo>
                  <a:lnTo>
                    <a:pt x="1338072" y="1036320"/>
                  </a:lnTo>
                  <a:lnTo>
                    <a:pt x="103632" y="1036320"/>
                  </a:lnTo>
                  <a:lnTo>
                    <a:pt x="63291" y="1028176"/>
                  </a:lnTo>
                  <a:lnTo>
                    <a:pt x="30351" y="1005968"/>
                  </a:lnTo>
                  <a:lnTo>
                    <a:pt x="8143" y="973028"/>
                  </a:lnTo>
                  <a:lnTo>
                    <a:pt x="0" y="932688"/>
                  </a:lnTo>
                  <a:lnTo>
                    <a:pt x="0" y="103632"/>
                  </a:lnTo>
                  <a:close/>
                </a:path>
              </a:pathLst>
            </a:custGeom>
            <a:ln w="25400">
              <a:solidFill>
                <a:srgbClr val="BB8542"/>
              </a:solidFill>
            </a:ln>
          </p:spPr>
          <p:txBody>
            <a:bodyPr wrap="square" lIns="0" tIns="0" rIns="0" bIns="0" rtlCol="0"/>
            <a:lstStyle/>
            <a:p>
              <a:endParaRPr/>
            </a:p>
          </p:txBody>
        </p:sp>
      </p:grpSp>
      <p:grpSp>
        <p:nvGrpSpPr>
          <p:cNvPr id="25" name="object 25"/>
          <p:cNvGrpSpPr/>
          <p:nvPr/>
        </p:nvGrpSpPr>
        <p:grpSpPr>
          <a:xfrm>
            <a:off x="4304410" y="4508628"/>
            <a:ext cx="7233284" cy="1320800"/>
            <a:chOff x="4304410" y="4508628"/>
            <a:chExt cx="7233284" cy="1320800"/>
          </a:xfrm>
        </p:grpSpPr>
        <p:sp>
          <p:nvSpPr>
            <p:cNvPr id="26" name="object 26"/>
            <p:cNvSpPr/>
            <p:nvPr/>
          </p:nvSpPr>
          <p:spPr>
            <a:xfrm>
              <a:off x="4317110" y="4521328"/>
              <a:ext cx="7207884" cy="1295400"/>
            </a:xfrm>
            <a:custGeom>
              <a:avLst/>
              <a:gdLst/>
              <a:ahLst/>
              <a:cxnLst/>
              <a:rect l="l" t="t" r="r" b="b"/>
              <a:pathLst>
                <a:path w="7207884" h="1295400">
                  <a:moveTo>
                    <a:pt x="7078218" y="0"/>
                  </a:moveTo>
                  <a:lnTo>
                    <a:pt x="129539" y="0"/>
                  </a:lnTo>
                  <a:lnTo>
                    <a:pt x="79118" y="10180"/>
                  </a:lnTo>
                  <a:lnTo>
                    <a:pt x="37942" y="37942"/>
                  </a:lnTo>
                  <a:lnTo>
                    <a:pt x="10180" y="79118"/>
                  </a:lnTo>
                  <a:lnTo>
                    <a:pt x="0" y="129539"/>
                  </a:lnTo>
                  <a:lnTo>
                    <a:pt x="0" y="1165859"/>
                  </a:lnTo>
                  <a:lnTo>
                    <a:pt x="10180" y="1216281"/>
                  </a:lnTo>
                  <a:lnTo>
                    <a:pt x="37942" y="1257457"/>
                  </a:lnTo>
                  <a:lnTo>
                    <a:pt x="79118" y="1285219"/>
                  </a:lnTo>
                  <a:lnTo>
                    <a:pt x="129539" y="1295399"/>
                  </a:lnTo>
                  <a:lnTo>
                    <a:pt x="7078218" y="1295399"/>
                  </a:lnTo>
                  <a:lnTo>
                    <a:pt x="7128639" y="1285219"/>
                  </a:lnTo>
                  <a:lnTo>
                    <a:pt x="7169815" y="1257457"/>
                  </a:lnTo>
                  <a:lnTo>
                    <a:pt x="7197577" y="1216281"/>
                  </a:lnTo>
                  <a:lnTo>
                    <a:pt x="7207758" y="1165859"/>
                  </a:lnTo>
                  <a:lnTo>
                    <a:pt x="7207758" y="129539"/>
                  </a:lnTo>
                  <a:lnTo>
                    <a:pt x="7197577" y="79118"/>
                  </a:lnTo>
                  <a:lnTo>
                    <a:pt x="7169815" y="37942"/>
                  </a:lnTo>
                  <a:lnTo>
                    <a:pt x="7128639" y="10180"/>
                  </a:lnTo>
                  <a:lnTo>
                    <a:pt x="7078218" y="0"/>
                  </a:lnTo>
                  <a:close/>
                </a:path>
              </a:pathLst>
            </a:custGeom>
            <a:solidFill>
              <a:srgbClr val="EEE1BB">
                <a:alpha val="9802"/>
              </a:srgbClr>
            </a:solidFill>
          </p:spPr>
          <p:txBody>
            <a:bodyPr wrap="square" lIns="0" tIns="0" rIns="0" bIns="0" rtlCol="0"/>
            <a:lstStyle/>
            <a:p>
              <a:endParaRPr/>
            </a:p>
          </p:txBody>
        </p:sp>
        <p:sp>
          <p:nvSpPr>
            <p:cNvPr id="27" name="object 27"/>
            <p:cNvSpPr/>
            <p:nvPr/>
          </p:nvSpPr>
          <p:spPr>
            <a:xfrm>
              <a:off x="4317110" y="4521328"/>
              <a:ext cx="7207884" cy="1295400"/>
            </a:xfrm>
            <a:custGeom>
              <a:avLst/>
              <a:gdLst/>
              <a:ahLst/>
              <a:cxnLst/>
              <a:rect l="l" t="t" r="r" b="b"/>
              <a:pathLst>
                <a:path w="7207884" h="1295400">
                  <a:moveTo>
                    <a:pt x="0" y="129539"/>
                  </a:moveTo>
                  <a:lnTo>
                    <a:pt x="10180" y="79118"/>
                  </a:lnTo>
                  <a:lnTo>
                    <a:pt x="37942" y="37942"/>
                  </a:lnTo>
                  <a:lnTo>
                    <a:pt x="79118" y="10180"/>
                  </a:lnTo>
                  <a:lnTo>
                    <a:pt x="129539" y="0"/>
                  </a:lnTo>
                  <a:lnTo>
                    <a:pt x="7078218" y="0"/>
                  </a:lnTo>
                  <a:lnTo>
                    <a:pt x="7128639" y="10180"/>
                  </a:lnTo>
                  <a:lnTo>
                    <a:pt x="7169815" y="37942"/>
                  </a:lnTo>
                  <a:lnTo>
                    <a:pt x="7197577" y="79118"/>
                  </a:lnTo>
                  <a:lnTo>
                    <a:pt x="7207758" y="129539"/>
                  </a:lnTo>
                  <a:lnTo>
                    <a:pt x="7207758" y="1165859"/>
                  </a:lnTo>
                  <a:lnTo>
                    <a:pt x="7197577" y="1216281"/>
                  </a:lnTo>
                  <a:lnTo>
                    <a:pt x="7169815" y="1257457"/>
                  </a:lnTo>
                  <a:lnTo>
                    <a:pt x="7128639" y="1285219"/>
                  </a:lnTo>
                  <a:lnTo>
                    <a:pt x="7078218" y="1295399"/>
                  </a:lnTo>
                  <a:lnTo>
                    <a:pt x="129539" y="1295399"/>
                  </a:lnTo>
                  <a:lnTo>
                    <a:pt x="79118" y="1285219"/>
                  </a:lnTo>
                  <a:lnTo>
                    <a:pt x="37942" y="1257457"/>
                  </a:lnTo>
                  <a:lnTo>
                    <a:pt x="10180" y="1216281"/>
                  </a:lnTo>
                  <a:lnTo>
                    <a:pt x="0" y="1165859"/>
                  </a:lnTo>
                  <a:lnTo>
                    <a:pt x="0" y="129539"/>
                  </a:lnTo>
                  <a:close/>
                </a:path>
              </a:pathLst>
            </a:custGeom>
            <a:ln w="25400">
              <a:solidFill>
                <a:srgbClr val="BB8542"/>
              </a:solidFill>
            </a:ln>
          </p:spPr>
          <p:txBody>
            <a:bodyPr wrap="square" lIns="0" tIns="0" rIns="0" bIns="0" rtlCol="0"/>
            <a:lstStyle/>
            <a:p>
              <a:endParaRPr/>
            </a:p>
          </p:txBody>
        </p:sp>
      </p:grpSp>
      <p:sp>
        <p:nvSpPr>
          <p:cNvPr id="28" name="object 28"/>
          <p:cNvSpPr txBox="1"/>
          <p:nvPr/>
        </p:nvSpPr>
        <p:spPr>
          <a:xfrm>
            <a:off x="6058113" y="4711813"/>
            <a:ext cx="3107690" cy="781050"/>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INHALATION</a:t>
            </a:r>
            <a:r>
              <a:rPr sz="2400" b="1" spc="-150" dirty="0">
                <a:latin typeface="Arial"/>
                <a:cs typeface="Arial"/>
              </a:rPr>
              <a:t> </a:t>
            </a:r>
            <a:r>
              <a:rPr sz="2400" b="1" spc="-10" dirty="0">
                <a:latin typeface="Arial"/>
                <a:cs typeface="Arial"/>
              </a:rPr>
              <a:t>INJURY</a:t>
            </a:r>
            <a:endParaRPr sz="2400">
              <a:latin typeface="Arial"/>
              <a:cs typeface="Arial"/>
            </a:endParaRPr>
          </a:p>
          <a:p>
            <a:pPr marL="469265" indent="-273685">
              <a:lnSpc>
                <a:spcPct val="100000"/>
              </a:lnSpc>
              <a:spcBef>
                <a:spcPts val="565"/>
              </a:spcBef>
              <a:buSzPct val="125000"/>
              <a:buFont typeface="Calibri"/>
              <a:buChar char="▪"/>
              <a:tabLst>
                <a:tab pos="469265" algn="l"/>
              </a:tabLst>
            </a:pPr>
            <a:r>
              <a:rPr sz="2000" dirty="0">
                <a:latin typeface="Arial MT"/>
                <a:cs typeface="Arial MT"/>
              </a:rPr>
              <a:t>Inhalation</a:t>
            </a:r>
            <a:r>
              <a:rPr sz="2000" spc="-60" dirty="0">
                <a:latin typeface="Arial MT"/>
                <a:cs typeface="Arial MT"/>
              </a:rPr>
              <a:t> </a:t>
            </a:r>
            <a:r>
              <a:rPr sz="2000" dirty="0">
                <a:latin typeface="Arial MT"/>
                <a:cs typeface="Arial MT"/>
              </a:rPr>
              <a:t>injury</a:t>
            </a:r>
            <a:r>
              <a:rPr sz="2000" spc="-60" dirty="0">
                <a:latin typeface="Arial MT"/>
                <a:cs typeface="Arial MT"/>
              </a:rPr>
              <a:t> </a:t>
            </a:r>
            <a:r>
              <a:rPr sz="2000" dirty="0">
                <a:latin typeface="Arial MT"/>
                <a:cs typeface="Arial MT"/>
              </a:rPr>
              <a:t>in</a:t>
            </a:r>
            <a:r>
              <a:rPr sz="2000" spc="-65" dirty="0">
                <a:latin typeface="Arial MT"/>
                <a:cs typeface="Arial MT"/>
              </a:rPr>
              <a:t> </a:t>
            </a:r>
            <a:r>
              <a:rPr sz="2000" spc="-25" dirty="0">
                <a:latin typeface="Arial MT"/>
                <a:cs typeface="Arial MT"/>
              </a:rPr>
              <a:t>10%</a:t>
            </a:r>
            <a:endParaRPr sz="2000">
              <a:latin typeface="Arial MT"/>
              <a:cs typeface="Arial MT"/>
            </a:endParaRPr>
          </a:p>
        </p:txBody>
      </p:sp>
      <p:grpSp>
        <p:nvGrpSpPr>
          <p:cNvPr id="29" name="object 29"/>
          <p:cNvGrpSpPr/>
          <p:nvPr/>
        </p:nvGrpSpPr>
        <p:grpSpPr>
          <a:xfrm>
            <a:off x="4433951" y="4638168"/>
            <a:ext cx="1467485" cy="1061720"/>
            <a:chOff x="4433951" y="4638168"/>
            <a:chExt cx="1467485" cy="1061720"/>
          </a:xfrm>
        </p:grpSpPr>
        <p:pic>
          <p:nvPicPr>
            <p:cNvPr id="30" name="object 30"/>
            <p:cNvPicPr/>
            <p:nvPr/>
          </p:nvPicPr>
          <p:blipFill>
            <a:blip r:embed="rId6" cstate="print"/>
            <a:stretch>
              <a:fillRect/>
            </a:stretch>
          </p:blipFill>
          <p:spPr>
            <a:xfrm>
              <a:off x="4446651" y="4650867"/>
              <a:ext cx="1441703" cy="1036319"/>
            </a:xfrm>
            <a:prstGeom prst="rect">
              <a:avLst/>
            </a:prstGeom>
          </p:spPr>
        </p:pic>
        <p:sp>
          <p:nvSpPr>
            <p:cNvPr id="31" name="object 31"/>
            <p:cNvSpPr/>
            <p:nvPr/>
          </p:nvSpPr>
          <p:spPr>
            <a:xfrm>
              <a:off x="4446651" y="4650868"/>
              <a:ext cx="1442085" cy="1036319"/>
            </a:xfrm>
            <a:custGeom>
              <a:avLst/>
              <a:gdLst/>
              <a:ahLst/>
              <a:cxnLst/>
              <a:rect l="l" t="t" r="r" b="b"/>
              <a:pathLst>
                <a:path w="1442085" h="1036320">
                  <a:moveTo>
                    <a:pt x="0" y="103631"/>
                  </a:moveTo>
                  <a:lnTo>
                    <a:pt x="8143" y="63291"/>
                  </a:lnTo>
                  <a:lnTo>
                    <a:pt x="30351" y="30351"/>
                  </a:lnTo>
                  <a:lnTo>
                    <a:pt x="63291" y="8143"/>
                  </a:lnTo>
                  <a:lnTo>
                    <a:pt x="103632" y="0"/>
                  </a:lnTo>
                  <a:lnTo>
                    <a:pt x="1338072" y="0"/>
                  </a:lnTo>
                  <a:lnTo>
                    <a:pt x="1378412" y="8143"/>
                  </a:lnTo>
                  <a:lnTo>
                    <a:pt x="1411352" y="30351"/>
                  </a:lnTo>
                  <a:lnTo>
                    <a:pt x="1433560" y="63291"/>
                  </a:lnTo>
                  <a:lnTo>
                    <a:pt x="1441704" y="103631"/>
                  </a:lnTo>
                  <a:lnTo>
                    <a:pt x="1441704" y="932688"/>
                  </a:lnTo>
                  <a:lnTo>
                    <a:pt x="1433560" y="973028"/>
                  </a:lnTo>
                  <a:lnTo>
                    <a:pt x="1411352" y="1005968"/>
                  </a:lnTo>
                  <a:lnTo>
                    <a:pt x="1378412" y="1028176"/>
                  </a:lnTo>
                  <a:lnTo>
                    <a:pt x="1338072" y="1036319"/>
                  </a:lnTo>
                  <a:lnTo>
                    <a:pt x="103632" y="1036319"/>
                  </a:lnTo>
                  <a:lnTo>
                    <a:pt x="63291" y="1028176"/>
                  </a:lnTo>
                  <a:lnTo>
                    <a:pt x="30351" y="1005968"/>
                  </a:lnTo>
                  <a:lnTo>
                    <a:pt x="8143" y="973028"/>
                  </a:lnTo>
                  <a:lnTo>
                    <a:pt x="0" y="932688"/>
                  </a:lnTo>
                  <a:lnTo>
                    <a:pt x="0" y="103631"/>
                  </a:lnTo>
                  <a:close/>
                </a:path>
              </a:pathLst>
            </a:custGeom>
            <a:ln w="25400">
              <a:solidFill>
                <a:srgbClr val="BB8542"/>
              </a:solidFill>
            </a:ln>
          </p:spPr>
          <p:txBody>
            <a:bodyPr wrap="square" lIns="0" tIns="0" rIns="0" bIns="0" rtlCol="0"/>
            <a:lstStyle/>
            <a:p>
              <a:endParaRPr/>
            </a:p>
          </p:txBody>
        </p:sp>
      </p:grpSp>
      <p:grpSp>
        <p:nvGrpSpPr>
          <p:cNvPr id="32" name="object 32"/>
          <p:cNvGrpSpPr/>
          <p:nvPr/>
        </p:nvGrpSpPr>
        <p:grpSpPr>
          <a:xfrm>
            <a:off x="891730" y="5687759"/>
            <a:ext cx="2443480" cy="830580"/>
            <a:chOff x="891730" y="5687759"/>
            <a:chExt cx="2443480" cy="830580"/>
          </a:xfrm>
        </p:grpSpPr>
        <p:sp>
          <p:nvSpPr>
            <p:cNvPr id="33" name="object 33"/>
            <p:cNvSpPr/>
            <p:nvPr/>
          </p:nvSpPr>
          <p:spPr>
            <a:xfrm>
              <a:off x="896492" y="5692522"/>
              <a:ext cx="2433955" cy="821055"/>
            </a:xfrm>
            <a:custGeom>
              <a:avLst/>
              <a:gdLst/>
              <a:ahLst/>
              <a:cxnLst/>
              <a:rect l="l" t="t" r="r" b="b"/>
              <a:pathLst>
                <a:path w="2433954" h="821054">
                  <a:moveTo>
                    <a:pt x="2297049" y="0"/>
                  </a:moveTo>
                  <a:lnTo>
                    <a:pt x="136779" y="0"/>
                  </a:lnTo>
                  <a:lnTo>
                    <a:pt x="93546" y="6973"/>
                  </a:lnTo>
                  <a:lnTo>
                    <a:pt x="55999" y="26390"/>
                  </a:lnTo>
                  <a:lnTo>
                    <a:pt x="26390" y="55999"/>
                  </a:lnTo>
                  <a:lnTo>
                    <a:pt x="6973" y="93546"/>
                  </a:lnTo>
                  <a:lnTo>
                    <a:pt x="0" y="136779"/>
                  </a:lnTo>
                  <a:lnTo>
                    <a:pt x="0" y="683895"/>
                  </a:lnTo>
                  <a:lnTo>
                    <a:pt x="6973" y="727127"/>
                  </a:lnTo>
                  <a:lnTo>
                    <a:pt x="26390" y="764674"/>
                  </a:lnTo>
                  <a:lnTo>
                    <a:pt x="55999" y="794283"/>
                  </a:lnTo>
                  <a:lnTo>
                    <a:pt x="93546" y="813700"/>
                  </a:lnTo>
                  <a:lnTo>
                    <a:pt x="136779" y="820674"/>
                  </a:lnTo>
                  <a:lnTo>
                    <a:pt x="2297049" y="820674"/>
                  </a:lnTo>
                  <a:lnTo>
                    <a:pt x="2340281" y="813700"/>
                  </a:lnTo>
                  <a:lnTo>
                    <a:pt x="2377828" y="794283"/>
                  </a:lnTo>
                  <a:lnTo>
                    <a:pt x="2407437" y="764674"/>
                  </a:lnTo>
                  <a:lnTo>
                    <a:pt x="2426854" y="727127"/>
                  </a:lnTo>
                  <a:lnTo>
                    <a:pt x="2433828" y="683895"/>
                  </a:lnTo>
                  <a:lnTo>
                    <a:pt x="2433828" y="136779"/>
                  </a:lnTo>
                  <a:lnTo>
                    <a:pt x="2426854" y="93546"/>
                  </a:lnTo>
                  <a:lnTo>
                    <a:pt x="2407437" y="55999"/>
                  </a:lnTo>
                  <a:lnTo>
                    <a:pt x="2377828" y="26390"/>
                  </a:lnTo>
                  <a:lnTo>
                    <a:pt x="2340281" y="6973"/>
                  </a:lnTo>
                  <a:lnTo>
                    <a:pt x="2297049" y="0"/>
                  </a:lnTo>
                  <a:close/>
                </a:path>
              </a:pathLst>
            </a:custGeom>
            <a:solidFill>
              <a:srgbClr val="FFF4D2">
                <a:alpha val="49804"/>
              </a:srgbClr>
            </a:solidFill>
          </p:spPr>
          <p:txBody>
            <a:bodyPr wrap="square" lIns="0" tIns="0" rIns="0" bIns="0" rtlCol="0"/>
            <a:lstStyle/>
            <a:p>
              <a:endParaRPr/>
            </a:p>
          </p:txBody>
        </p:sp>
        <p:sp>
          <p:nvSpPr>
            <p:cNvPr id="34" name="object 34"/>
            <p:cNvSpPr/>
            <p:nvPr/>
          </p:nvSpPr>
          <p:spPr>
            <a:xfrm>
              <a:off x="896492" y="5692522"/>
              <a:ext cx="2433955" cy="821055"/>
            </a:xfrm>
            <a:custGeom>
              <a:avLst/>
              <a:gdLst/>
              <a:ahLst/>
              <a:cxnLst/>
              <a:rect l="l" t="t" r="r" b="b"/>
              <a:pathLst>
                <a:path w="2433954" h="821054">
                  <a:moveTo>
                    <a:pt x="0" y="136779"/>
                  </a:moveTo>
                  <a:lnTo>
                    <a:pt x="6973" y="93546"/>
                  </a:lnTo>
                  <a:lnTo>
                    <a:pt x="26390" y="55999"/>
                  </a:lnTo>
                  <a:lnTo>
                    <a:pt x="55999" y="26390"/>
                  </a:lnTo>
                  <a:lnTo>
                    <a:pt x="93546" y="6973"/>
                  </a:lnTo>
                  <a:lnTo>
                    <a:pt x="136779" y="0"/>
                  </a:lnTo>
                  <a:lnTo>
                    <a:pt x="2297049" y="0"/>
                  </a:lnTo>
                  <a:lnTo>
                    <a:pt x="2340281" y="6973"/>
                  </a:lnTo>
                  <a:lnTo>
                    <a:pt x="2377828" y="26390"/>
                  </a:lnTo>
                  <a:lnTo>
                    <a:pt x="2407437" y="55999"/>
                  </a:lnTo>
                  <a:lnTo>
                    <a:pt x="2426854" y="93546"/>
                  </a:lnTo>
                  <a:lnTo>
                    <a:pt x="2433828" y="136779"/>
                  </a:lnTo>
                  <a:lnTo>
                    <a:pt x="2433828" y="683895"/>
                  </a:lnTo>
                  <a:lnTo>
                    <a:pt x="2426854" y="727127"/>
                  </a:lnTo>
                  <a:lnTo>
                    <a:pt x="2407437" y="764674"/>
                  </a:lnTo>
                  <a:lnTo>
                    <a:pt x="2377828" y="794283"/>
                  </a:lnTo>
                  <a:lnTo>
                    <a:pt x="2340281" y="813700"/>
                  </a:lnTo>
                  <a:lnTo>
                    <a:pt x="2297049" y="820674"/>
                  </a:lnTo>
                  <a:lnTo>
                    <a:pt x="136779" y="820674"/>
                  </a:lnTo>
                  <a:lnTo>
                    <a:pt x="93546" y="813700"/>
                  </a:lnTo>
                  <a:lnTo>
                    <a:pt x="55999" y="794283"/>
                  </a:lnTo>
                  <a:lnTo>
                    <a:pt x="26390" y="764674"/>
                  </a:lnTo>
                  <a:lnTo>
                    <a:pt x="6973" y="727127"/>
                  </a:lnTo>
                  <a:lnTo>
                    <a:pt x="0" y="683895"/>
                  </a:lnTo>
                  <a:lnTo>
                    <a:pt x="0" y="136779"/>
                  </a:lnTo>
                  <a:close/>
                </a:path>
              </a:pathLst>
            </a:custGeom>
            <a:ln w="9525">
              <a:solidFill>
                <a:srgbClr val="BB8542"/>
              </a:solidFill>
            </a:ln>
          </p:spPr>
          <p:txBody>
            <a:bodyPr wrap="square" lIns="0" tIns="0" rIns="0" bIns="0" rtlCol="0"/>
            <a:lstStyle/>
            <a:p>
              <a:endParaRPr/>
            </a:p>
          </p:txBody>
        </p:sp>
      </p:grpSp>
      <p:sp>
        <p:nvSpPr>
          <p:cNvPr id="35" name="object 35"/>
          <p:cNvSpPr txBox="1"/>
          <p:nvPr/>
        </p:nvSpPr>
        <p:spPr>
          <a:xfrm>
            <a:off x="993437" y="5717835"/>
            <a:ext cx="2070100" cy="513715"/>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NOTE:</a:t>
            </a:r>
            <a:r>
              <a:rPr sz="1600" b="1" spc="-25" dirty="0">
                <a:latin typeface="Arial"/>
                <a:cs typeface="Arial"/>
              </a:rPr>
              <a:t> </a:t>
            </a:r>
            <a:r>
              <a:rPr sz="1600" dirty="0">
                <a:latin typeface="Arial MT"/>
                <a:cs typeface="Arial MT"/>
              </a:rPr>
              <a:t>30%</a:t>
            </a:r>
            <a:r>
              <a:rPr sz="1600" spc="-10" dirty="0">
                <a:latin typeface="Arial MT"/>
                <a:cs typeface="Arial MT"/>
              </a:rPr>
              <a:t> </a:t>
            </a:r>
            <a:r>
              <a:rPr sz="1600" dirty="0">
                <a:latin typeface="Arial MT"/>
                <a:cs typeface="Arial MT"/>
              </a:rPr>
              <a:t>of</a:t>
            </a:r>
            <a:r>
              <a:rPr sz="1600" spc="-10" dirty="0">
                <a:latin typeface="Arial MT"/>
                <a:cs typeface="Arial MT"/>
              </a:rPr>
              <a:t> </a:t>
            </a:r>
            <a:r>
              <a:rPr sz="1600" dirty="0">
                <a:latin typeface="Arial MT"/>
                <a:cs typeface="Arial MT"/>
              </a:rPr>
              <a:t>all</a:t>
            </a:r>
            <a:r>
              <a:rPr sz="1600" spc="-20" dirty="0">
                <a:latin typeface="Arial MT"/>
                <a:cs typeface="Arial MT"/>
              </a:rPr>
              <a:t> burn </a:t>
            </a:r>
            <a:r>
              <a:rPr sz="1600" dirty="0">
                <a:latin typeface="Arial MT"/>
                <a:cs typeface="Arial MT"/>
              </a:rPr>
              <a:t>casualties</a:t>
            </a:r>
            <a:r>
              <a:rPr sz="1600" spc="-55" dirty="0">
                <a:latin typeface="Arial MT"/>
                <a:cs typeface="Arial MT"/>
              </a:rPr>
              <a:t> </a:t>
            </a:r>
            <a:r>
              <a:rPr sz="1600" spc="-10" dirty="0">
                <a:latin typeface="Arial MT"/>
                <a:cs typeface="Arial MT"/>
              </a:rPr>
              <a:t>sustained</a:t>
            </a:r>
            <a:endParaRPr sz="1600">
              <a:latin typeface="Arial MT"/>
              <a:cs typeface="Arial MT"/>
            </a:endParaRPr>
          </a:p>
        </p:txBody>
      </p:sp>
      <p:sp>
        <p:nvSpPr>
          <p:cNvPr id="37" name="object 37"/>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38" name="object 38"/>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39" name="object 39"/>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40" name="object 40"/>
          <p:cNvSpPr txBox="1"/>
          <p:nvPr/>
        </p:nvSpPr>
        <p:spPr>
          <a:xfrm>
            <a:off x="993437" y="6224584"/>
            <a:ext cx="2169795" cy="252729"/>
          </a:xfrm>
          <a:prstGeom prst="rect">
            <a:avLst/>
          </a:prstGeom>
        </p:spPr>
        <p:txBody>
          <a:bodyPr vert="horz" wrap="square" lIns="0" tIns="0" rIns="0" bIns="0" rtlCol="0">
            <a:spAutoFit/>
          </a:bodyPr>
          <a:lstStyle/>
          <a:p>
            <a:pPr marL="12700">
              <a:lnSpc>
                <a:spcPts val="1870"/>
              </a:lnSpc>
            </a:pPr>
            <a:r>
              <a:rPr sz="1600" dirty="0">
                <a:latin typeface="Arial MT"/>
                <a:cs typeface="Arial MT"/>
              </a:rPr>
              <a:t>Traumatic</a:t>
            </a:r>
            <a:r>
              <a:rPr sz="1600" spc="-25" dirty="0">
                <a:latin typeface="Arial MT"/>
                <a:cs typeface="Arial MT"/>
              </a:rPr>
              <a:t> </a:t>
            </a:r>
            <a:r>
              <a:rPr sz="1600" dirty="0">
                <a:latin typeface="Arial MT"/>
                <a:cs typeface="Arial MT"/>
              </a:rPr>
              <a:t>Brain</a:t>
            </a:r>
            <a:r>
              <a:rPr sz="1600" spc="-35" dirty="0">
                <a:latin typeface="Arial MT"/>
                <a:cs typeface="Arial MT"/>
              </a:rPr>
              <a:t> </a:t>
            </a:r>
            <a:r>
              <a:rPr sz="1600" spc="-10" dirty="0">
                <a:latin typeface="Arial MT"/>
                <a:cs typeface="Arial MT"/>
              </a:rPr>
              <a:t>Injuries</a:t>
            </a:r>
            <a:endParaRPr sz="1600">
              <a:latin typeface="Arial MT"/>
              <a:cs typeface="Arial MT"/>
            </a:endParaRPr>
          </a:p>
        </p:txBody>
      </p:sp>
      <p:sp>
        <p:nvSpPr>
          <p:cNvPr id="41" name="object 4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42" name="object 42"/>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7</a:t>
            </a:fld>
            <a:endParaRPr spc="-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4" cstate="print"/>
          <a:stretch>
            <a:fillRect/>
          </a:stretch>
        </p:blipFill>
        <p:spPr>
          <a:xfrm>
            <a:off x="309372" y="255270"/>
            <a:ext cx="1172717" cy="656081"/>
          </a:xfrm>
          <a:prstGeom prst="rect">
            <a:avLst/>
          </a:prstGeom>
        </p:spPr>
      </p:pic>
      <p:sp>
        <p:nvSpPr>
          <p:cNvPr id="3" name="object 3"/>
          <p:cNvSpPr txBox="1">
            <a:spLocks noGrp="1"/>
          </p:cNvSpPr>
          <p:nvPr>
            <p:ph type="ctrTitle"/>
          </p:nvPr>
        </p:nvSpPr>
        <p:spPr>
          <a:xfrm>
            <a:off x="4821174" y="222306"/>
            <a:ext cx="2153409" cy="330200"/>
          </a:xfrm>
          <a:prstGeom prst="rect">
            <a:avLst/>
          </a:prstGeom>
        </p:spPr>
        <p:txBody>
          <a:bodyPr vert="horz" wrap="square" lIns="0" tIns="12065" rIns="0" bIns="0" rtlCol="0">
            <a:spAutoFit/>
          </a:bodyPr>
          <a:lstStyle/>
          <a:p>
            <a:pPr marL="12700">
              <a:lnSpc>
                <a:spcPct val="100000"/>
              </a:lnSpc>
              <a:spcBef>
                <a:spcPts val="95"/>
              </a:spcBef>
            </a:pPr>
            <a:r>
              <a:rPr kumimoji="0" lang="en-US" sz="2000" b="1" i="0" u="none" strike="noStrike" kern="0" cap="none" spc="0" normalizeH="0" baseline="0" noProof="0" dirty="0">
                <a:ln>
                  <a:noFill/>
                </a:ln>
                <a:solidFill>
                  <a:srgbClr val="756F6F"/>
                </a:solidFill>
                <a:effectLst/>
                <a:uLnTx/>
                <a:uFillTx/>
                <a:latin typeface="Arial"/>
                <a:ea typeface="+mj-ea"/>
                <a:cs typeface="Arial"/>
              </a:rPr>
              <a:t>Module</a:t>
            </a:r>
            <a:r>
              <a:rPr kumimoji="0" lang="en-US" sz="2000" b="1" i="0" u="none" strike="noStrike" kern="0" cap="none" spc="-60" normalizeH="0" baseline="0" noProof="0" dirty="0">
                <a:ln>
                  <a:noFill/>
                </a:ln>
                <a:solidFill>
                  <a:srgbClr val="756F6F"/>
                </a:solidFill>
                <a:effectLst/>
                <a:uLnTx/>
                <a:uFillTx/>
                <a:latin typeface="Arial"/>
                <a:ea typeface="+mj-ea"/>
                <a:cs typeface="Arial"/>
              </a:rPr>
              <a:t> </a:t>
            </a:r>
            <a:r>
              <a:rPr kumimoji="0" lang="en-US" sz="2000" b="1" i="0" u="none" strike="noStrike" kern="0" cap="none" spc="0" normalizeH="0" baseline="0" noProof="0" dirty="0">
                <a:ln>
                  <a:noFill/>
                </a:ln>
                <a:solidFill>
                  <a:srgbClr val="756F6F"/>
                </a:solidFill>
                <a:effectLst/>
                <a:uLnTx/>
                <a:uFillTx/>
                <a:latin typeface="Arial"/>
                <a:ea typeface="+mj-ea"/>
                <a:cs typeface="Arial"/>
              </a:rPr>
              <a:t>18:</a:t>
            </a:r>
            <a:r>
              <a:rPr kumimoji="0" lang="en-US" sz="2000" b="1" i="0" u="none" strike="noStrike" kern="0" cap="none" spc="-65" normalizeH="0" baseline="0" noProof="0" dirty="0">
                <a:ln>
                  <a:noFill/>
                </a:ln>
                <a:solidFill>
                  <a:srgbClr val="756F6F"/>
                </a:solidFill>
                <a:effectLst/>
                <a:uLnTx/>
                <a:uFillTx/>
                <a:latin typeface="Arial"/>
                <a:ea typeface="+mj-ea"/>
                <a:cs typeface="Arial"/>
              </a:rPr>
              <a:t> </a:t>
            </a:r>
            <a:r>
              <a:rPr kumimoji="0" lang="en-US" sz="2000" b="1" i="0" u="none" strike="noStrike" kern="0" cap="none" spc="-10" normalizeH="0" baseline="0" noProof="0" dirty="0">
                <a:ln>
                  <a:noFill/>
                </a:ln>
                <a:solidFill>
                  <a:srgbClr val="756F6F"/>
                </a:solidFill>
                <a:effectLst/>
                <a:uLnTx/>
                <a:uFillTx/>
                <a:latin typeface="Arial"/>
                <a:ea typeface="+mj-ea"/>
                <a:cs typeface="Arial"/>
              </a:rPr>
              <a:t>Burns</a:t>
            </a:r>
            <a:endParaRPr lang="en-US" spc="-5" dirty="0"/>
          </a:p>
        </p:txBody>
      </p:sp>
      <p:sp>
        <p:nvSpPr>
          <p:cNvPr id="4" name="object 4"/>
          <p:cNvSpPr txBox="1"/>
          <p:nvPr/>
        </p:nvSpPr>
        <p:spPr>
          <a:xfrm>
            <a:off x="2655379" y="943589"/>
            <a:ext cx="6961505" cy="574040"/>
          </a:xfrm>
          <a:prstGeom prst="rect">
            <a:avLst/>
          </a:prstGeom>
        </p:spPr>
        <p:txBody>
          <a:bodyPr vert="horz" wrap="square" lIns="0" tIns="12700" rIns="0" bIns="0" rtlCol="0">
            <a:spAutoFit/>
          </a:bodyPr>
          <a:lstStyle/>
          <a:p>
            <a:pPr marL="12700" algn="ctr">
              <a:lnSpc>
                <a:spcPct val="100000"/>
              </a:lnSpc>
              <a:spcBef>
                <a:spcPts val="100"/>
              </a:spcBef>
            </a:pPr>
            <a:r>
              <a:rPr lang="en-US" sz="3600" b="1" dirty="0">
                <a:solidFill>
                  <a:srgbClr val="FFFFFF"/>
                </a:solidFill>
                <a:latin typeface="Arial"/>
                <a:cs typeface="Arial"/>
              </a:rPr>
              <a:t>BURNS </a:t>
            </a:r>
            <a:endParaRPr sz="3600" dirty="0">
              <a:latin typeface="Arial"/>
              <a:cs typeface="Arial"/>
            </a:endParaRPr>
          </a:p>
        </p:txBody>
      </p:sp>
      <p:grpSp>
        <p:nvGrpSpPr>
          <p:cNvPr id="5" name="object 5"/>
          <p:cNvGrpSpPr/>
          <p:nvPr/>
        </p:nvGrpSpPr>
        <p:grpSpPr>
          <a:xfrm>
            <a:off x="2935985" y="2250948"/>
            <a:ext cx="6320790" cy="3580129"/>
            <a:chOff x="2935985" y="2250948"/>
            <a:chExt cx="6320790" cy="3580129"/>
          </a:xfrm>
        </p:grpSpPr>
        <p:sp>
          <p:nvSpPr>
            <p:cNvPr id="6" name="object 6"/>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050" y="6040796"/>
            <a:ext cx="471487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spc="-10"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5" dirty="0">
                <a:solidFill>
                  <a:srgbClr val="898B8B"/>
                </a:solidFill>
                <a:latin typeface="Arial"/>
                <a:cs typeface="Arial"/>
              </a:rPr>
              <a:t> found </a:t>
            </a:r>
            <a:r>
              <a:rPr sz="1800" i="1" dirty="0">
                <a:solidFill>
                  <a:srgbClr val="898B8B"/>
                </a:solidFill>
                <a:latin typeface="Arial"/>
                <a:cs typeface="Arial"/>
              </a:rPr>
              <a:t>on</a:t>
            </a:r>
            <a:r>
              <a:rPr sz="1800" i="1" spc="-10"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#TCCC-CPP-PPT-19</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8</a:t>
            </a:fld>
            <a:endParaRPr sz="1200"/>
          </a:p>
        </p:txBody>
      </p:sp>
      <p:pic>
        <p:nvPicPr>
          <p:cNvPr id="12" name="19a. Malleable Splinting">
            <a:hlinkClick r:id="" action="ppaction://media"/>
            <a:extLst>
              <a:ext uri="{FF2B5EF4-FFF2-40B4-BE49-F238E27FC236}">
                <a16:creationId xmlns:a16="http://schemas.microsoft.com/office/drawing/2014/main" id="{78A39964-5E06-70AC-8B24-851FBFAA9E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1379" y="1644564"/>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74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19421" y="289778"/>
            <a:ext cx="215328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dirty="0">
                <a:solidFill>
                  <a:srgbClr val="756F6F"/>
                </a:solidFill>
                <a:latin typeface="Arial"/>
                <a:cs typeface="Arial"/>
              </a:rPr>
              <a:t>18:</a:t>
            </a:r>
            <a:r>
              <a:rPr sz="2000" b="1" spc="-65" dirty="0">
                <a:solidFill>
                  <a:srgbClr val="756F6F"/>
                </a:solidFill>
                <a:latin typeface="Arial"/>
                <a:cs typeface="Arial"/>
              </a:rPr>
              <a:t> </a:t>
            </a:r>
            <a:r>
              <a:rPr sz="2000" b="1" spc="-10" dirty="0">
                <a:solidFill>
                  <a:srgbClr val="756F6F"/>
                </a:solidFill>
                <a:latin typeface="Arial"/>
                <a:cs typeface="Arial"/>
              </a:rPr>
              <a:t>Burns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2085339">
              <a:lnSpc>
                <a:spcPct val="100000"/>
              </a:lnSpc>
              <a:spcBef>
                <a:spcPts val="100"/>
              </a:spcBef>
            </a:pPr>
            <a:r>
              <a:rPr dirty="0"/>
              <a:t>BURN</a:t>
            </a:r>
            <a:r>
              <a:rPr spc="-125" dirty="0"/>
              <a:t> </a:t>
            </a:r>
            <a:r>
              <a:rPr spc="-10" dirty="0"/>
              <a:t>WOUNDS</a:t>
            </a:r>
          </a:p>
        </p:txBody>
      </p:sp>
      <p:sp>
        <p:nvSpPr>
          <p:cNvPr id="5" name="object 5"/>
          <p:cNvSpPr txBox="1"/>
          <p:nvPr/>
        </p:nvSpPr>
        <p:spPr>
          <a:xfrm>
            <a:off x="4183921" y="1961028"/>
            <a:ext cx="4144645" cy="3806190"/>
          </a:xfrm>
          <a:prstGeom prst="rect">
            <a:avLst/>
          </a:prstGeom>
        </p:spPr>
        <p:txBody>
          <a:bodyPr vert="horz" wrap="square" lIns="0" tIns="12700" rIns="0" bIns="0" rtlCol="0">
            <a:spAutoFit/>
          </a:bodyPr>
          <a:lstStyle/>
          <a:p>
            <a:pPr marL="12700" marR="5080">
              <a:lnSpc>
                <a:spcPct val="100000"/>
              </a:lnSpc>
              <a:spcBef>
                <a:spcPts val="100"/>
              </a:spcBef>
            </a:pPr>
            <a:r>
              <a:rPr sz="2400" b="1" dirty="0">
                <a:solidFill>
                  <a:srgbClr val="BB8542"/>
                </a:solidFill>
                <a:latin typeface="Arial"/>
                <a:cs typeface="Arial"/>
              </a:rPr>
              <a:t>BURN</a:t>
            </a:r>
            <a:r>
              <a:rPr sz="2400" b="1" spc="-45" dirty="0">
                <a:solidFill>
                  <a:srgbClr val="BB8542"/>
                </a:solidFill>
                <a:latin typeface="Arial"/>
                <a:cs typeface="Arial"/>
              </a:rPr>
              <a:t> </a:t>
            </a:r>
            <a:r>
              <a:rPr sz="2400" b="1" dirty="0">
                <a:solidFill>
                  <a:srgbClr val="BB8542"/>
                </a:solidFill>
                <a:latin typeface="Arial"/>
                <a:cs typeface="Arial"/>
              </a:rPr>
              <a:t>WOUNDS</a:t>
            </a:r>
            <a:r>
              <a:rPr sz="2400" b="1" spc="-60" dirty="0">
                <a:solidFill>
                  <a:srgbClr val="BB8542"/>
                </a:solidFill>
                <a:latin typeface="Arial"/>
                <a:cs typeface="Arial"/>
              </a:rPr>
              <a:t> </a:t>
            </a:r>
            <a:r>
              <a:rPr sz="2000" dirty="0">
                <a:latin typeface="Arial MT"/>
                <a:cs typeface="Arial MT"/>
              </a:rPr>
              <a:t>are</a:t>
            </a:r>
            <a:r>
              <a:rPr sz="2000" spc="-55" dirty="0">
                <a:latin typeface="Arial MT"/>
                <a:cs typeface="Arial MT"/>
              </a:rPr>
              <a:t> </a:t>
            </a:r>
            <a:r>
              <a:rPr sz="2000" dirty="0">
                <a:latin typeface="Arial MT"/>
                <a:cs typeface="Arial MT"/>
              </a:rPr>
              <a:t>an</a:t>
            </a:r>
            <a:r>
              <a:rPr sz="2000" spc="-45" dirty="0">
                <a:latin typeface="Arial MT"/>
                <a:cs typeface="Arial MT"/>
              </a:rPr>
              <a:t> </a:t>
            </a:r>
            <a:r>
              <a:rPr sz="2000" dirty="0">
                <a:latin typeface="Arial MT"/>
                <a:cs typeface="Arial MT"/>
              </a:rPr>
              <a:t>injury</a:t>
            </a:r>
            <a:r>
              <a:rPr sz="2000" spc="-45" dirty="0">
                <a:latin typeface="Arial MT"/>
                <a:cs typeface="Arial MT"/>
              </a:rPr>
              <a:t> </a:t>
            </a:r>
            <a:r>
              <a:rPr sz="2000" spc="-25" dirty="0">
                <a:latin typeface="Arial MT"/>
                <a:cs typeface="Arial MT"/>
              </a:rPr>
              <a:t>to </a:t>
            </a:r>
            <a:r>
              <a:rPr sz="2000" dirty="0">
                <a:latin typeface="Arial MT"/>
                <a:cs typeface="Arial MT"/>
              </a:rPr>
              <a:t>skin</a:t>
            </a:r>
            <a:r>
              <a:rPr sz="2000" spc="-60" dirty="0">
                <a:latin typeface="Arial MT"/>
                <a:cs typeface="Arial MT"/>
              </a:rPr>
              <a:t> </a:t>
            </a:r>
            <a:r>
              <a:rPr sz="2000" dirty="0">
                <a:latin typeface="Arial MT"/>
                <a:cs typeface="Arial MT"/>
              </a:rPr>
              <a:t>or</a:t>
            </a:r>
            <a:r>
              <a:rPr sz="2000" spc="-50" dirty="0">
                <a:latin typeface="Arial MT"/>
                <a:cs typeface="Arial MT"/>
              </a:rPr>
              <a:t> </a:t>
            </a:r>
            <a:r>
              <a:rPr sz="2000" dirty="0">
                <a:latin typeface="Arial MT"/>
                <a:cs typeface="Arial MT"/>
              </a:rPr>
              <a:t>other</a:t>
            </a:r>
            <a:r>
              <a:rPr sz="2000" spc="-60" dirty="0">
                <a:latin typeface="Arial MT"/>
                <a:cs typeface="Arial MT"/>
              </a:rPr>
              <a:t> </a:t>
            </a:r>
            <a:r>
              <a:rPr sz="2000" dirty="0">
                <a:latin typeface="Arial MT"/>
                <a:cs typeface="Arial MT"/>
              </a:rPr>
              <a:t>tissues</a:t>
            </a:r>
            <a:r>
              <a:rPr sz="2000" spc="-55" dirty="0">
                <a:latin typeface="Arial MT"/>
                <a:cs typeface="Arial MT"/>
              </a:rPr>
              <a:t> </a:t>
            </a:r>
            <a:r>
              <a:rPr sz="2000" dirty="0">
                <a:latin typeface="Arial MT"/>
                <a:cs typeface="Arial MT"/>
              </a:rPr>
              <a:t>caused</a:t>
            </a:r>
            <a:r>
              <a:rPr sz="2000" spc="-45" dirty="0">
                <a:latin typeface="Arial MT"/>
                <a:cs typeface="Arial MT"/>
              </a:rPr>
              <a:t> </a:t>
            </a:r>
            <a:r>
              <a:rPr sz="2000" dirty="0">
                <a:latin typeface="Arial MT"/>
                <a:cs typeface="Arial MT"/>
              </a:rPr>
              <a:t>by</a:t>
            </a:r>
            <a:r>
              <a:rPr sz="2000" spc="-55" dirty="0">
                <a:latin typeface="Arial MT"/>
                <a:cs typeface="Arial MT"/>
              </a:rPr>
              <a:t> </a:t>
            </a:r>
            <a:r>
              <a:rPr sz="2000" spc="-10" dirty="0">
                <a:latin typeface="Arial MT"/>
                <a:cs typeface="Arial MT"/>
              </a:rPr>
              <a:t>heat, </a:t>
            </a:r>
            <a:r>
              <a:rPr sz="2000" dirty="0">
                <a:latin typeface="Arial MT"/>
                <a:cs typeface="Arial MT"/>
              </a:rPr>
              <a:t>electricity,</a:t>
            </a:r>
            <a:r>
              <a:rPr sz="2000" spc="-80" dirty="0">
                <a:latin typeface="Arial MT"/>
                <a:cs typeface="Arial MT"/>
              </a:rPr>
              <a:t> </a:t>
            </a:r>
            <a:r>
              <a:rPr sz="2000" dirty="0">
                <a:latin typeface="Arial MT"/>
                <a:cs typeface="Arial MT"/>
              </a:rPr>
              <a:t>or</a:t>
            </a:r>
            <a:r>
              <a:rPr sz="2000" spc="-75" dirty="0">
                <a:latin typeface="Arial MT"/>
                <a:cs typeface="Arial MT"/>
              </a:rPr>
              <a:t> </a:t>
            </a:r>
            <a:r>
              <a:rPr sz="2000" dirty="0">
                <a:latin typeface="Arial MT"/>
                <a:cs typeface="Arial MT"/>
              </a:rPr>
              <a:t>chemicals</a:t>
            </a:r>
            <a:r>
              <a:rPr sz="2000" spc="-60" dirty="0">
                <a:latin typeface="Arial MT"/>
                <a:cs typeface="Arial MT"/>
              </a:rPr>
              <a:t> </a:t>
            </a:r>
            <a:r>
              <a:rPr sz="2000" dirty="0">
                <a:latin typeface="Arial MT"/>
                <a:cs typeface="Arial MT"/>
              </a:rPr>
              <a:t>and</a:t>
            </a:r>
            <a:r>
              <a:rPr sz="2000" spc="-65" dirty="0">
                <a:latin typeface="Arial MT"/>
                <a:cs typeface="Arial MT"/>
              </a:rPr>
              <a:t> </a:t>
            </a:r>
            <a:r>
              <a:rPr sz="2000" spc="-25" dirty="0">
                <a:latin typeface="Arial MT"/>
                <a:cs typeface="Arial MT"/>
              </a:rPr>
              <a:t>are </a:t>
            </a:r>
            <a:r>
              <a:rPr sz="2000" dirty="0">
                <a:latin typeface="Arial MT"/>
                <a:cs typeface="Arial MT"/>
              </a:rPr>
              <a:t>present</a:t>
            </a:r>
            <a:r>
              <a:rPr sz="2000" spc="-45" dirty="0">
                <a:latin typeface="Arial MT"/>
                <a:cs typeface="Arial MT"/>
              </a:rPr>
              <a:t> </a:t>
            </a:r>
            <a:r>
              <a:rPr sz="2000" dirty="0">
                <a:latin typeface="Arial MT"/>
                <a:cs typeface="Arial MT"/>
              </a:rPr>
              <a:t>in</a:t>
            </a:r>
            <a:r>
              <a:rPr sz="2000" spc="-30" dirty="0">
                <a:latin typeface="Arial MT"/>
                <a:cs typeface="Arial MT"/>
              </a:rPr>
              <a:t> </a:t>
            </a:r>
            <a:r>
              <a:rPr sz="2400" b="1" dirty="0">
                <a:latin typeface="Arial"/>
                <a:cs typeface="Arial"/>
              </a:rPr>
              <a:t>5%</a:t>
            </a:r>
            <a:r>
              <a:rPr sz="2400" b="1" spc="-35" dirty="0">
                <a:latin typeface="Arial"/>
                <a:cs typeface="Arial"/>
              </a:rPr>
              <a:t> </a:t>
            </a:r>
            <a:r>
              <a:rPr sz="2400" dirty="0">
                <a:latin typeface="Arial MT"/>
                <a:cs typeface="Arial MT"/>
              </a:rPr>
              <a:t>to</a:t>
            </a:r>
            <a:r>
              <a:rPr sz="2400" spc="-45" dirty="0">
                <a:latin typeface="Arial MT"/>
                <a:cs typeface="Arial MT"/>
              </a:rPr>
              <a:t> </a:t>
            </a:r>
            <a:r>
              <a:rPr sz="2400" b="1" dirty="0">
                <a:latin typeface="Arial"/>
                <a:cs typeface="Arial"/>
              </a:rPr>
              <a:t>15%</a:t>
            </a:r>
            <a:r>
              <a:rPr sz="2400" b="1" spc="-35" dirty="0">
                <a:latin typeface="Arial"/>
                <a:cs typeface="Arial"/>
              </a:rPr>
              <a:t> </a:t>
            </a:r>
            <a:r>
              <a:rPr sz="2000" dirty="0">
                <a:latin typeface="Arial MT"/>
                <a:cs typeface="Arial MT"/>
              </a:rPr>
              <a:t>of</a:t>
            </a:r>
            <a:r>
              <a:rPr sz="2000" spc="-40" dirty="0">
                <a:latin typeface="Arial MT"/>
                <a:cs typeface="Arial MT"/>
              </a:rPr>
              <a:t> </a:t>
            </a:r>
            <a:r>
              <a:rPr sz="2000" spc="-10" dirty="0">
                <a:latin typeface="Arial MT"/>
                <a:cs typeface="Arial MT"/>
              </a:rPr>
              <a:t>combat casualties</a:t>
            </a:r>
            <a:endParaRPr sz="2000">
              <a:latin typeface="Arial MT"/>
              <a:cs typeface="Arial MT"/>
            </a:endParaRPr>
          </a:p>
          <a:p>
            <a:pPr marL="12700" marR="863600">
              <a:lnSpc>
                <a:spcPct val="100000"/>
              </a:lnSpc>
              <a:spcBef>
                <a:spcPts val="1210"/>
              </a:spcBef>
            </a:pPr>
            <a:r>
              <a:rPr sz="2000" b="1" dirty="0">
                <a:latin typeface="Arial"/>
                <a:cs typeface="Arial"/>
              </a:rPr>
              <a:t>Burn</a:t>
            </a:r>
            <a:r>
              <a:rPr sz="2000" b="1" spc="-60" dirty="0">
                <a:latin typeface="Arial"/>
                <a:cs typeface="Arial"/>
              </a:rPr>
              <a:t> </a:t>
            </a:r>
            <a:r>
              <a:rPr sz="2000" b="1" dirty="0">
                <a:latin typeface="Arial"/>
                <a:cs typeface="Arial"/>
              </a:rPr>
              <a:t>patients</a:t>
            </a:r>
            <a:r>
              <a:rPr sz="2000" b="1" spc="-70" dirty="0">
                <a:latin typeface="Arial"/>
                <a:cs typeface="Arial"/>
              </a:rPr>
              <a:t> </a:t>
            </a:r>
            <a:r>
              <a:rPr sz="2000" dirty="0">
                <a:latin typeface="Arial MT"/>
                <a:cs typeface="Arial MT"/>
              </a:rPr>
              <a:t>have</a:t>
            </a:r>
            <a:r>
              <a:rPr sz="2000" spc="-75" dirty="0">
                <a:latin typeface="Arial MT"/>
                <a:cs typeface="Arial MT"/>
              </a:rPr>
              <a:t> </a:t>
            </a:r>
            <a:r>
              <a:rPr sz="2000" spc="-10" dirty="0">
                <a:latin typeface="Arial MT"/>
                <a:cs typeface="Arial MT"/>
              </a:rPr>
              <a:t>unique </a:t>
            </a:r>
            <a:r>
              <a:rPr sz="2000" dirty="0">
                <a:latin typeface="Arial MT"/>
                <a:cs typeface="Arial MT"/>
              </a:rPr>
              <a:t>management</a:t>
            </a:r>
            <a:r>
              <a:rPr sz="2000" spc="-105" dirty="0">
                <a:latin typeface="Arial MT"/>
                <a:cs typeface="Arial MT"/>
              </a:rPr>
              <a:t> </a:t>
            </a:r>
            <a:r>
              <a:rPr sz="2000" dirty="0">
                <a:latin typeface="Arial MT"/>
                <a:cs typeface="Arial MT"/>
              </a:rPr>
              <a:t>challenges</a:t>
            </a:r>
            <a:r>
              <a:rPr sz="2000" spc="-90" dirty="0">
                <a:latin typeface="Arial MT"/>
                <a:cs typeface="Arial MT"/>
              </a:rPr>
              <a:t> </a:t>
            </a:r>
            <a:r>
              <a:rPr sz="2000" spc="-25" dirty="0">
                <a:latin typeface="Arial MT"/>
                <a:cs typeface="Arial MT"/>
              </a:rPr>
              <a:t>and </a:t>
            </a:r>
            <a:r>
              <a:rPr sz="2000" spc="-10" dirty="0">
                <a:latin typeface="Arial MT"/>
                <a:cs typeface="Arial MT"/>
              </a:rPr>
              <a:t>consideration.</a:t>
            </a:r>
            <a:endParaRPr sz="2000">
              <a:latin typeface="Arial MT"/>
              <a:cs typeface="Arial MT"/>
            </a:endParaRPr>
          </a:p>
          <a:p>
            <a:pPr marL="12700" marR="19685" indent="-635">
              <a:lnSpc>
                <a:spcPct val="100000"/>
              </a:lnSpc>
              <a:spcBef>
                <a:spcPts val="1200"/>
              </a:spcBef>
            </a:pPr>
            <a:r>
              <a:rPr sz="2000" dirty="0">
                <a:latin typeface="Arial MT"/>
                <a:cs typeface="Arial MT"/>
              </a:rPr>
              <a:t>The</a:t>
            </a:r>
            <a:r>
              <a:rPr sz="2000" spc="-50" dirty="0">
                <a:latin typeface="Arial MT"/>
                <a:cs typeface="Arial MT"/>
              </a:rPr>
              <a:t> </a:t>
            </a:r>
            <a:r>
              <a:rPr sz="2000" dirty="0">
                <a:latin typeface="Arial MT"/>
                <a:cs typeface="Arial MT"/>
              </a:rPr>
              <a:t>combination</a:t>
            </a:r>
            <a:r>
              <a:rPr sz="2000" spc="-45" dirty="0">
                <a:latin typeface="Arial MT"/>
                <a:cs typeface="Arial MT"/>
              </a:rPr>
              <a:t> </a:t>
            </a:r>
            <a:r>
              <a:rPr sz="2000" dirty="0">
                <a:latin typeface="Arial MT"/>
                <a:cs typeface="Arial MT"/>
              </a:rPr>
              <a:t>of</a:t>
            </a:r>
            <a:r>
              <a:rPr sz="2000" spc="-50" dirty="0">
                <a:latin typeface="Arial MT"/>
                <a:cs typeface="Arial MT"/>
              </a:rPr>
              <a:t> </a:t>
            </a:r>
            <a:r>
              <a:rPr sz="2000" b="1" dirty="0">
                <a:solidFill>
                  <a:srgbClr val="BB8542"/>
                </a:solidFill>
                <a:latin typeface="Arial"/>
                <a:cs typeface="Arial"/>
              </a:rPr>
              <a:t>burn</a:t>
            </a:r>
            <a:r>
              <a:rPr sz="2000" b="1" spc="-50" dirty="0">
                <a:solidFill>
                  <a:srgbClr val="BB8542"/>
                </a:solidFill>
                <a:latin typeface="Arial"/>
                <a:cs typeface="Arial"/>
              </a:rPr>
              <a:t> </a:t>
            </a:r>
            <a:r>
              <a:rPr sz="2000" dirty="0">
                <a:latin typeface="Arial MT"/>
                <a:cs typeface="Arial MT"/>
              </a:rPr>
              <a:t>and</a:t>
            </a:r>
            <a:r>
              <a:rPr sz="2000" spc="-45" dirty="0">
                <a:latin typeface="Arial MT"/>
                <a:cs typeface="Arial MT"/>
              </a:rPr>
              <a:t> </a:t>
            </a:r>
            <a:r>
              <a:rPr sz="2000" b="1" spc="-20" dirty="0">
                <a:solidFill>
                  <a:srgbClr val="BB8542"/>
                </a:solidFill>
                <a:latin typeface="Arial"/>
                <a:cs typeface="Arial"/>
              </a:rPr>
              <a:t>non- </a:t>
            </a:r>
            <a:r>
              <a:rPr sz="2000" b="1" dirty="0">
                <a:solidFill>
                  <a:srgbClr val="BB8542"/>
                </a:solidFill>
                <a:latin typeface="Arial"/>
                <a:cs typeface="Arial"/>
              </a:rPr>
              <a:t>burn</a:t>
            </a:r>
            <a:r>
              <a:rPr sz="2000" b="1" spc="-40" dirty="0">
                <a:solidFill>
                  <a:srgbClr val="BB8542"/>
                </a:solidFill>
                <a:latin typeface="Arial"/>
                <a:cs typeface="Arial"/>
              </a:rPr>
              <a:t> </a:t>
            </a:r>
            <a:r>
              <a:rPr sz="2000" b="1" dirty="0">
                <a:solidFill>
                  <a:srgbClr val="BB8542"/>
                </a:solidFill>
                <a:latin typeface="Arial"/>
                <a:cs typeface="Arial"/>
              </a:rPr>
              <a:t>injuries</a:t>
            </a:r>
            <a:r>
              <a:rPr sz="2000" b="1" spc="-60" dirty="0">
                <a:solidFill>
                  <a:srgbClr val="BB8542"/>
                </a:solidFill>
                <a:latin typeface="Arial"/>
                <a:cs typeface="Arial"/>
              </a:rPr>
              <a:t> </a:t>
            </a:r>
            <a:r>
              <a:rPr sz="2000" dirty="0">
                <a:latin typeface="Arial MT"/>
                <a:cs typeface="Arial MT"/>
              </a:rPr>
              <a:t>results</a:t>
            </a:r>
            <a:r>
              <a:rPr sz="2000" spc="-50" dirty="0">
                <a:latin typeface="Arial MT"/>
                <a:cs typeface="Arial MT"/>
              </a:rPr>
              <a:t> </a:t>
            </a:r>
            <a:r>
              <a:rPr sz="2000" dirty="0">
                <a:latin typeface="Arial MT"/>
                <a:cs typeface="Arial MT"/>
              </a:rPr>
              <a:t>in</a:t>
            </a:r>
            <a:r>
              <a:rPr sz="2000" spc="-40" dirty="0">
                <a:latin typeface="Arial MT"/>
                <a:cs typeface="Arial MT"/>
              </a:rPr>
              <a:t> </a:t>
            </a:r>
            <a:r>
              <a:rPr sz="2000" dirty="0">
                <a:latin typeface="Arial MT"/>
                <a:cs typeface="Arial MT"/>
              </a:rPr>
              <a:t>a</a:t>
            </a:r>
            <a:r>
              <a:rPr sz="2000" spc="-45" dirty="0">
                <a:latin typeface="Arial MT"/>
                <a:cs typeface="Arial MT"/>
              </a:rPr>
              <a:t> </a:t>
            </a:r>
            <a:r>
              <a:rPr sz="2000" spc="-10" dirty="0">
                <a:latin typeface="Arial MT"/>
                <a:cs typeface="Arial MT"/>
              </a:rPr>
              <a:t>synergistic </a:t>
            </a:r>
            <a:r>
              <a:rPr sz="2000" dirty="0">
                <a:latin typeface="Arial MT"/>
                <a:cs typeface="Arial MT"/>
              </a:rPr>
              <a:t>increase</a:t>
            </a:r>
            <a:r>
              <a:rPr sz="2000" spc="-55" dirty="0">
                <a:latin typeface="Arial MT"/>
                <a:cs typeface="Arial MT"/>
              </a:rPr>
              <a:t> </a:t>
            </a:r>
            <a:r>
              <a:rPr sz="2000" dirty="0">
                <a:latin typeface="Arial MT"/>
                <a:cs typeface="Arial MT"/>
              </a:rPr>
              <a:t>in</a:t>
            </a:r>
            <a:r>
              <a:rPr sz="2000" spc="-55" dirty="0">
                <a:latin typeface="Arial MT"/>
                <a:cs typeface="Arial MT"/>
              </a:rPr>
              <a:t> </a:t>
            </a:r>
            <a:r>
              <a:rPr sz="2000" spc="-10" dirty="0">
                <a:latin typeface="Arial MT"/>
                <a:cs typeface="Arial MT"/>
              </a:rPr>
              <a:t>mortality</a:t>
            </a:r>
            <a:endParaRPr sz="2000">
              <a:latin typeface="Arial MT"/>
              <a:cs typeface="Arial MT"/>
            </a:endParaRPr>
          </a:p>
        </p:txBody>
      </p:sp>
      <p:sp>
        <p:nvSpPr>
          <p:cNvPr id="6" name="object 6"/>
          <p:cNvSpPr txBox="1"/>
          <p:nvPr/>
        </p:nvSpPr>
        <p:spPr>
          <a:xfrm>
            <a:off x="843122" y="4555836"/>
            <a:ext cx="3011805" cy="112268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The</a:t>
            </a:r>
            <a:r>
              <a:rPr sz="1800" spc="-25" dirty="0">
                <a:latin typeface="Arial MT"/>
                <a:cs typeface="Arial MT"/>
              </a:rPr>
              <a:t> </a:t>
            </a:r>
            <a:r>
              <a:rPr sz="1800" dirty="0">
                <a:latin typeface="Arial MT"/>
                <a:cs typeface="Arial MT"/>
              </a:rPr>
              <a:t>U.S.</a:t>
            </a:r>
            <a:r>
              <a:rPr sz="1800" spc="-15" dirty="0">
                <a:latin typeface="Arial MT"/>
                <a:cs typeface="Arial MT"/>
              </a:rPr>
              <a:t> </a:t>
            </a:r>
            <a:r>
              <a:rPr sz="1800" dirty="0">
                <a:latin typeface="Arial MT"/>
                <a:cs typeface="Arial MT"/>
              </a:rPr>
              <a:t>Army</a:t>
            </a:r>
            <a:r>
              <a:rPr sz="1800" spc="-20" dirty="0">
                <a:latin typeface="Arial MT"/>
                <a:cs typeface="Arial MT"/>
              </a:rPr>
              <a:t> </a:t>
            </a:r>
            <a:r>
              <a:rPr sz="1800" dirty="0">
                <a:latin typeface="Arial MT"/>
                <a:cs typeface="Arial MT"/>
              </a:rPr>
              <a:t>Institute</a:t>
            </a:r>
            <a:r>
              <a:rPr sz="1800" spc="-20" dirty="0">
                <a:latin typeface="Arial MT"/>
                <a:cs typeface="Arial MT"/>
              </a:rPr>
              <a:t> </a:t>
            </a:r>
            <a:r>
              <a:rPr sz="1800" spc="-25" dirty="0">
                <a:latin typeface="Arial MT"/>
                <a:cs typeface="Arial MT"/>
              </a:rPr>
              <a:t>of </a:t>
            </a:r>
            <a:r>
              <a:rPr sz="1800" dirty="0">
                <a:latin typeface="Arial MT"/>
                <a:cs typeface="Arial MT"/>
              </a:rPr>
              <a:t>Surgical</a:t>
            </a:r>
            <a:r>
              <a:rPr sz="1800" spc="-15" dirty="0">
                <a:latin typeface="Arial MT"/>
                <a:cs typeface="Arial MT"/>
              </a:rPr>
              <a:t> </a:t>
            </a:r>
            <a:r>
              <a:rPr sz="1800" dirty="0">
                <a:latin typeface="Arial MT"/>
                <a:cs typeface="Arial MT"/>
              </a:rPr>
              <a:t>Research</a:t>
            </a:r>
            <a:r>
              <a:rPr sz="1800" spc="-15" dirty="0">
                <a:latin typeface="Arial MT"/>
                <a:cs typeface="Arial MT"/>
              </a:rPr>
              <a:t> </a:t>
            </a:r>
            <a:r>
              <a:rPr sz="1800" spc="-10" dirty="0">
                <a:latin typeface="Arial MT"/>
                <a:cs typeface="Arial MT"/>
              </a:rPr>
              <a:t>(USAISR) </a:t>
            </a:r>
            <a:r>
              <a:rPr sz="1800" dirty="0">
                <a:latin typeface="Arial MT"/>
                <a:cs typeface="Arial MT"/>
              </a:rPr>
              <a:t>leads</a:t>
            </a:r>
            <a:r>
              <a:rPr sz="1800" spc="-25" dirty="0">
                <a:latin typeface="Arial MT"/>
                <a:cs typeface="Arial MT"/>
              </a:rPr>
              <a:t> </a:t>
            </a:r>
            <a:r>
              <a:rPr sz="1800" dirty="0">
                <a:latin typeface="Arial MT"/>
                <a:cs typeface="Arial MT"/>
              </a:rPr>
              <a:t>burn</a:t>
            </a:r>
            <a:r>
              <a:rPr sz="1800" spc="-15" dirty="0">
                <a:latin typeface="Arial MT"/>
                <a:cs typeface="Arial MT"/>
              </a:rPr>
              <a:t> </a:t>
            </a:r>
            <a:r>
              <a:rPr sz="1800" dirty="0">
                <a:latin typeface="Arial MT"/>
                <a:cs typeface="Arial MT"/>
              </a:rPr>
              <a:t>care</a:t>
            </a:r>
            <a:r>
              <a:rPr sz="1800" spc="-10" dirty="0">
                <a:latin typeface="Arial MT"/>
                <a:cs typeface="Arial MT"/>
              </a:rPr>
              <a:t> </a:t>
            </a:r>
            <a:r>
              <a:rPr sz="1800" dirty="0">
                <a:latin typeface="Arial MT"/>
                <a:cs typeface="Arial MT"/>
              </a:rPr>
              <a:t>efforts</a:t>
            </a:r>
            <a:r>
              <a:rPr sz="1800" spc="-5" dirty="0">
                <a:latin typeface="Arial MT"/>
                <a:cs typeface="Arial MT"/>
              </a:rPr>
              <a:t> </a:t>
            </a:r>
            <a:r>
              <a:rPr sz="1800" dirty="0">
                <a:latin typeface="Arial MT"/>
                <a:cs typeface="Arial MT"/>
              </a:rPr>
              <a:t>for</a:t>
            </a:r>
            <a:r>
              <a:rPr sz="1800" spc="-10" dirty="0">
                <a:latin typeface="Arial MT"/>
                <a:cs typeface="Arial MT"/>
              </a:rPr>
              <a:t> </a:t>
            </a:r>
            <a:r>
              <a:rPr sz="1800" spc="-25" dirty="0">
                <a:latin typeface="Arial MT"/>
                <a:cs typeface="Arial MT"/>
              </a:rPr>
              <a:t>the</a:t>
            </a:r>
            <a:endParaRPr sz="1800">
              <a:latin typeface="Arial MT"/>
              <a:cs typeface="Arial MT"/>
            </a:endParaRPr>
          </a:p>
          <a:p>
            <a:pPr marL="12700">
              <a:lnSpc>
                <a:spcPct val="100000"/>
              </a:lnSpc>
            </a:pPr>
            <a:r>
              <a:rPr sz="1800" dirty="0">
                <a:latin typeface="Arial MT"/>
                <a:cs typeface="Arial MT"/>
              </a:rPr>
              <a:t>U.S.</a:t>
            </a:r>
            <a:r>
              <a:rPr sz="1800" spc="-10" dirty="0">
                <a:latin typeface="Arial MT"/>
                <a:cs typeface="Arial MT"/>
              </a:rPr>
              <a:t> military</a:t>
            </a:r>
            <a:endParaRPr sz="1800">
              <a:latin typeface="Arial MT"/>
              <a:cs typeface="Arial MT"/>
            </a:endParaRPr>
          </a:p>
        </p:txBody>
      </p:sp>
      <p:sp>
        <p:nvSpPr>
          <p:cNvPr id="7" name="object 7"/>
          <p:cNvSpPr txBox="1"/>
          <p:nvPr/>
        </p:nvSpPr>
        <p:spPr>
          <a:xfrm>
            <a:off x="9024032" y="4513968"/>
            <a:ext cx="2872740" cy="112268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Significant</a:t>
            </a:r>
            <a:r>
              <a:rPr sz="1800" spc="-30" dirty="0">
                <a:latin typeface="Arial MT"/>
                <a:cs typeface="Arial MT"/>
              </a:rPr>
              <a:t> </a:t>
            </a:r>
            <a:r>
              <a:rPr sz="1800" dirty="0">
                <a:latin typeface="Arial MT"/>
                <a:cs typeface="Arial MT"/>
              </a:rPr>
              <a:t>advancements</a:t>
            </a:r>
            <a:r>
              <a:rPr sz="1800" spc="-30" dirty="0">
                <a:latin typeface="Arial MT"/>
                <a:cs typeface="Arial MT"/>
              </a:rPr>
              <a:t> </a:t>
            </a:r>
            <a:r>
              <a:rPr sz="1800" spc="-25" dirty="0">
                <a:latin typeface="Arial MT"/>
                <a:cs typeface="Arial MT"/>
              </a:rPr>
              <a:t>in </a:t>
            </a:r>
            <a:r>
              <a:rPr sz="1800" dirty="0">
                <a:latin typeface="Arial MT"/>
                <a:cs typeface="Arial MT"/>
              </a:rPr>
              <a:t>the</a:t>
            </a:r>
            <a:r>
              <a:rPr sz="1800" spc="-5" dirty="0">
                <a:latin typeface="Arial MT"/>
                <a:cs typeface="Arial MT"/>
              </a:rPr>
              <a:t> </a:t>
            </a:r>
            <a:r>
              <a:rPr sz="1800" dirty="0">
                <a:latin typeface="Arial MT"/>
                <a:cs typeface="Arial MT"/>
              </a:rPr>
              <a:t>care of</a:t>
            </a:r>
            <a:r>
              <a:rPr sz="1800" spc="-5" dirty="0">
                <a:latin typeface="Arial MT"/>
                <a:cs typeface="Arial MT"/>
              </a:rPr>
              <a:t> </a:t>
            </a:r>
            <a:r>
              <a:rPr sz="1800" dirty="0">
                <a:latin typeface="Arial MT"/>
                <a:cs typeface="Arial MT"/>
              </a:rPr>
              <a:t>burn</a:t>
            </a:r>
            <a:r>
              <a:rPr sz="1800" spc="-10" dirty="0">
                <a:latin typeface="Arial MT"/>
                <a:cs typeface="Arial MT"/>
              </a:rPr>
              <a:t> casualties </a:t>
            </a:r>
            <a:r>
              <a:rPr sz="1800" dirty="0">
                <a:latin typeface="Arial MT"/>
                <a:cs typeface="Arial MT"/>
              </a:rPr>
              <a:t>have</a:t>
            </a:r>
            <a:r>
              <a:rPr sz="1800" spc="-15" dirty="0">
                <a:latin typeface="Arial MT"/>
                <a:cs typeface="Arial MT"/>
              </a:rPr>
              <a:t> </a:t>
            </a:r>
            <a:r>
              <a:rPr sz="1800" dirty="0">
                <a:latin typeface="Arial MT"/>
                <a:cs typeface="Arial MT"/>
              </a:rPr>
              <a:t>been</a:t>
            </a:r>
            <a:r>
              <a:rPr sz="1800" spc="-15" dirty="0">
                <a:latin typeface="Arial MT"/>
                <a:cs typeface="Arial MT"/>
              </a:rPr>
              <a:t> </a:t>
            </a:r>
            <a:r>
              <a:rPr sz="1800" dirty="0">
                <a:latin typeface="Arial MT"/>
                <a:cs typeface="Arial MT"/>
              </a:rPr>
              <a:t>made</a:t>
            </a:r>
            <a:r>
              <a:rPr sz="1800" spc="-10" dirty="0">
                <a:latin typeface="Arial MT"/>
                <a:cs typeface="Arial MT"/>
              </a:rPr>
              <a:t> </a:t>
            </a:r>
            <a:r>
              <a:rPr sz="1800" dirty="0">
                <a:latin typeface="Arial MT"/>
                <a:cs typeface="Arial MT"/>
              </a:rPr>
              <a:t>in</a:t>
            </a:r>
            <a:r>
              <a:rPr sz="1800" spc="-10" dirty="0">
                <a:latin typeface="Arial MT"/>
                <a:cs typeface="Arial MT"/>
              </a:rPr>
              <a:t> recent conflicts</a:t>
            </a:r>
            <a:endParaRPr sz="1800">
              <a:latin typeface="Arial MT"/>
              <a:cs typeface="Arial MT"/>
            </a:endParaRPr>
          </a:p>
        </p:txBody>
      </p:sp>
      <p:sp>
        <p:nvSpPr>
          <p:cNvPr id="8" name="object 8"/>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grpSp>
        <p:nvGrpSpPr>
          <p:cNvPr id="9" name="object 9"/>
          <p:cNvGrpSpPr/>
          <p:nvPr/>
        </p:nvGrpSpPr>
        <p:grpSpPr>
          <a:xfrm>
            <a:off x="8750807" y="1818132"/>
            <a:ext cx="3348354" cy="3851910"/>
            <a:chOff x="8750807" y="1818132"/>
            <a:chExt cx="3348354" cy="3851910"/>
          </a:xfrm>
        </p:grpSpPr>
        <p:pic>
          <p:nvPicPr>
            <p:cNvPr id="10" name="object 10"/>
            <p:cNvPicPr/>
            <p:nvPr/>
          </p:nvPicPr>
          <p:blipFill>
            <a:blip r:embed="rId4" cstate="print"/>
            <a:stretch>
              <a:fillRect/>
            </a:stretch>
          </p:blipFill>
          <p:spPr>
            <a:xfrm>
              <a:off x="8750807" y="1818132"/>
              <a:ext cx="3348227" cy="2897873"/>
            </a:xfrm>
            <a:prstGeom prst="rect">
              <a:avLst/>
            </a:prstGeom>
          </p:spPr>
        </p:pic>
        <p:pic>
          <p:nvPicPr>
            <p:cNvPr id="11" name="object 11"/>
            <p:cNvPicPr/>
            <p:nvPr/>
          </p:nvPicPr>
          <p:blipFill>
            <a:blip r:embed="rId5" cstate="print"/>
            <a:stretch>
              <a:fillRect/>
            </a:stretch>
          </p:blipFill>
          <p:spPr>
            <a:xfrm>
              <a:off x="8945118" y="2012442"/>
              <a:ext cx="2761487" cy="2311145"/>
            </a:xfrm>
            <a:prstGeom prst="rect">
              <a:avLst/>
            </a:prstGeom>
          </p:spPr>
        </p:pic>
        <p:sp>
          <p:nvSpPr>
            <p:cNvPr id="12" name="object 12"/>
            <p:cNvSpPr/>
            <p:nvPr/>
          </p:nvSpPr>
          <p:spPr>
            <a:xfrm>
              <a:off x="8916543" y="4540379"/>
              <a:ext cx="0" cy="1129665"/>
            </a:xfrm>
            <a:custGeom>
              <a:avLst/>
              <a:gdLst/>
              <a:ahLst/>
              <a:cxnLst/>
              <a:rect l="l" t="t" r="r" b="b"/>
              <a:pathLst>
                <a:path h="1129664">
                  <a:moveTo>
                    <a:pt x="0" y="1129322"/>
                  </a:moveTo>
                  <a:lnTo>
                    <a:pt x="0" y="0"/>
                  </a:lnTo>
                </a:path>
              </a:pathLst>
            </a:custGeom>
            <a:ln w="101600">
              <a:solidFill>
                <a:srgbClr val="CD9146"/>
              </a:solidFill>
            </a:ln>
          </p:spPr>
          <p:txBody>
            <a:bodyPr wrap="square" lIns="0" tIns="0" rIns="0" bIns="0" rtlCol="0"/>
            <a:lstStyle/>
            <a:p>
              <a:endParaRPr/>
            </a:p>
          </p:txBody>
        </p:sp>
      </p:grpSp>
      <p:grpSp>
        <p:nvGrpSpPr>
          <p:cNvPr id="13" name="object 13"/>
          <p:cNvGrpSpPr/>
          <p:nvPr/>
        </p:nvGrpSpPr>
        <p:grpSpPr>
          <a:xfrm>
            <a:off x="569976" y="1818131"/>
            <a:ext cx="3343275" cy="3870325"/>
            <a:chOff x="569976" y="1818131"/>
            <a:chExt cx="3343275" cy="3870325"/>
          </a:xfrm>
        </p:grpSpPr>
        <p:pic>
          <p:nvPicPr>
            <p:cNvPr id="14" name="object 14"/>
            <p:cNvPicPr/>
            <p:nvPr/>
          </p:nvPicPr>
          <p:blipFill>
            <a:blip r:embed="rId6" cstate="print"/>
            <a:stretch>
              <a:fillRect/>
            </a:stretch>
          </p:blipFill>
          <p:spPr>
            <a:xfrm>
              <a:off x="569976" y="1818131"/>
              <a:ext cx="3342894" cy="2897873"/>
            </a:xfrm>
            <a:prstGeom prst="rect">
              <a:avLst/>
            </a:prstGeom>
          </p:spPr>
        </p:pic>
        <p:pic>
          <p:nvPicPr>
            <p:cNvPr id="15" name="object 15"/>
            <p:cNvPicPr/>
            <p:nvPr/>
          </p:nvPicPr>
          <p:blipFill>
            <a:blip r:embed="rId7" cstate="print"/>
            <a:stretch>
              <a:fillRect/>
            </a:stretch>
          </p:blipFill>
          <p:spPr>
            <a:xfrm>
              <a:off x="764286" y="2012442"/>
              <a:ext cx="2756153" cy="2311145"/>
            </a:xfrm>
            <a:prstGeom prst="rect">
              <a:avLst/>
            </a:prstGeom>
          </p:spPr>
        </p:pic>
        <p:sp>
          <p:nvSpPr>
            <p:cNvPr id="16" name="object 16"/>
            <p:cNvSpPr/>
            <p:nvPr/>
          </p:nvSpPr>
          <p:spPr>
            <a:xfrm>
              <a:off x="697611" y="4558667"/>
              <a:ext cx="0" cy="1129665"/>
            </a:xfrm>
            <a:custGeom>
              <a:avLst/>
              <a:gdLst/>
              <a:ahLst/>
              <a:cxnLst/>
              <a:rect l="l" t="t" r="r" b="b"/>
              <a:pathLst>
                <a:path h="1129664">
                  <a:moveTo>
                    <a:pt x="0" y="1129322"/>
                  </a:moveTo>
                  <a:lnTo>
                    <a:pt x="0" y="0"/>
                  </a:lnTo>
                </a:path>
              </a:pathLst>
            </a:custGeom>
            <a:ln w="101600">
              <a:solidFill>
                <a:srgbClr val="CD9146"/>
              </a:solidFill>
            </a:ln>
          </p:spPr>
          <p:txBody>
            <a:bodyPr wrap="square" lIns="0" tIns="0" rIns="0" bIns="0" rtlCol="0"/>
            <a:lstStyle/>
            <a:p>
              <a:endParaRPr/>
            </a:p>
          </p:txBody>
        </p:sp>
      </p:grpSp>
      <p:sp>
        <p:nvSpPr>
          <p:cNvPr id="18" name="object 18"/>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19" name="object 19"/>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20" name="object 20"/>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21" name="object 2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18</a:t>
            </a:r>
            <a:r>
              <a:rPr spc="20" dirty="0"/>
              <a:t> </a:t>
            </a:r>
            <a:r>
              <a:rPr dirty="0"/>
              <a:t>08</a:t>
            </a:r>
            <a:r>
              <a:rPr spc="10" dirty="0"/>
              <a:t> </a:t>
            </a:r>
            <a:r>
              <a:rPr dirty="0"/>
              <a:t>AUG </a:t>
            </a:r>
            <a:r>
              <a:rPr spc="-25" dirty="0"/>
              <a:t>23</a:t>
            </a:r>
          </a:p>
        </p:txBody>
      </p:sp>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9</a:t>
            </a:fld>
            <a:endParaRPr spc="-2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1417</TotalTime>
  <Words>9470</Words>
  <Application>Microsoft Office PowerPoint</Application>
  <PresentationFormat>Widescreen</PresentationFormat>
  <Paragraphs>704</Paragraphs>
  <Slides>29</Slides>
  <Notes>26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-apple-system</vt:lpstr>
      <vt:lpstr>Aptos</vt:lpstr>
      <vt:lpstr>Arial</vt:lpstr>
      <vt:lpstr>Arial Black</vt:lpstr>
      <vt:lpstr>Arial MT</vt:lpstr>
      <vt:lpstr>Calibri</vt:lpstr>
      <vt:lpstr>Times New Roman</vt:lpstr>
      <vt:lpstr>Office Theme</vt:lpstr>
      <vt:lpstr>TACTICAL COMBAT CASUALTY CARE COURSE MODULE 18: BURNS</vt:lpstr>
      <vt:lpstr>Module 18: Burns</vt:lpstr>
      <vt:lpstr>Module 18: Burns 1 x TERMINAL LEARNING OBJECTIVES</vt:lpstr>
      <vt:lpstr>Three PHASES of TCCC</vt:lpstr>
      <vt:lpstr>MARCH PAWS</vt:lpstr>
      <vt:lpstr>POTENTIAL BURN CAUSES IN TFC</vt:lpstr>
      <vt:lpstr>POTENTIAL BURN CAUSES IN TFC</vt:lpstr>
      <vt:lpstr>Module 18: Burns</vt:lpstr>
      <vt:lpstr>BURN WOUNDS</vt:lpstr>
      <vt:lpstr>Module 18: Burns FOLLOW MARCH PAWS</vt:lpstr>
      <vt:lpstr>IN CASE OF ELECTRICAL AND THERMAL INJURY</vt:lpstr>
      <vt:lpstr>Module 18: Burns</vt:lpstr>
      <vt:lpstr>SEVERITY OF BURN BURNS ARE CLASSIFIED BY THE DEPTH OF THE WOUND</vt:lpstr>
      <vt:lpstr>Module 18: Burns RULE OF NINES</vt:lpstr>
      <vt:lpstr>CALCULATING RULE OF NINES</vt:lpstr>
      <vt:lpstr>Module 18: Burns</vt:lpstr>
      <vt:lpstr>Module 18: Burns</vt:lpstr>
      <vt:lpstr>Module 18: Burns BURN CARE</vt:lpstr>
      <vt:lpstr>BURN CARE AND HYPOTHERMIA PREVENTION</vt:lpstr>
      <vt:lpstr>BURN FLUID RESUSCITATION</vt:lpstr>
      <vt:lpstr>Module 18: Burns ADMINISTRATION OF LACTATED RINGERS IN TACTICAL FIELD CARE</vt:lpstr>
      <vt:lpstr>BURN FLUID CALCULATION PRACTICE</vt:lpstr>
      <vt:lpstr>SKILL STATION</vt:lpstr>
      <vt:lpstr>Module 18: Burns EVIDENCE SUPPORTING BURN TREATMENT STRATEGIES</vt:lpstr>
      <vt:lpstr>Module 18: Burns</vt:lpstr>
      <vt:lpstr>SUMMARY</vt:lpstr>
      <vt:lpstr>CHECK ON LEARNING</vt:lpstr>
      <vt:lpstr>Module 18: Burns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3</cp:revision>
  <dcterms:created xsi:type="dcterms:W3CDTF">2024-01-08T20:37:35Z</dcterms:created>
  <dcterms:modified xsi:type="dcterms:W3CDTF">2024-06-09T13:10:44Z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0x0101000A779B5AB5A1034BAE413FB7A2B9BC93</vt:lpwstr>
  </property>
  <property fmtid="{D5CDD505-2E9C-101B-9397-08002B2CF9AE}" pid="3" name="Created">
    <vt:filetime>2023-11-30T00:00:00Z</vt:filetime>
  </property>
  <property fmtid="{D5CDD505-2E9C-101B-9397-08002B2CF9AE}" pid="4" name="Creator">
    <vt:lpwstr>Acrobat PDFMaker 23 for PowerPoint</vt:lpwstr>
  </property>
  <property fmtid="{D5CDD505-2E9C-101B-9397-08002B2CF9AE}" pid="5" name="LastSaved">
    <vt:filetime>2024-01-08T00:00:00Z</vt:filetime>
  </property>
  <property fmtid="{D5CDD505-2E9C-101B-9397-08002B2CF9AE}" pid="6" name="Producer">
    <vt:lpwstr>Adobe PDF Library 23.6.156</vt:lpwstr>
  </property>
</Properties>
</file>